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13" r:id="rId2"/>
    <p:sldId id="386" r:id="rId3"/>
    <p:sldId id="431" r:id="rId4"/>
    <p:sldId id="388" r:id="rId5"/>
    <p:sldId id="426" r:id="rId6"/>
    <p:sldId id="432" r:id="rId7"/>
    <p:sldId id="428" r:id="rId8"/>
    <p:sldId id="427" r:id="rId9"/>
    <p:sldId id="430" r:id="rId10"/>
    <p:sldId id="429" r:id="rId11"/>
    <p:sldId id="434" r:id="rId12"/>
    <p:sldId id="393" r:id="rId13"/>
    <p:sldId id="397" r:id="rId14"/>
    <p:sldId id="415" r:id="rId15"/>
    <p:sldId id="417" r:id="rId16"/>
    <p:sldId id="436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5050"/>
    <a:srgbClr val="00675F"/>
    <a:srgbClr val="00A29E"/>
    <a:srgbClr val="017F73"/>
    <a:srgbClr val="B00042"/>
    <a:srgbClr val="7A1D41"/>
    <a:srgbClr val="AD0056"/>
    <a:srgbClr val="00234C"/>
    <a:srgbClr val="526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52" autoAdjust="0"/>
  </p:normalViewPr>
  <p:slideViewPr>
    <p:cSldViewPr snapToGrid="0">
      <p:cViewPr>
        <p:scale>
          <a:sx n="84" d="100"/>
          <a:sy n="84" d="100"/>
        </p:scale>
        <p:origin x="-1548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36"/>
    </p:cViewPr>
  </p:sorterViewPr>
  <p:notesViewPr>
    <p:cSldViewPr snapToGrid="0">
      <p:cViewPr varScale="1">
        <p:scale>
          <a:sx n="71" d="100"/>
          <a:sy n="71" d="100"/>
        </p:scale>
        <p:origin x="-32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06049-EEB2-49D6-A9F6-74386B78BD6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147DD-F343-47BB-8335-782AD1C464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75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6CD8C4AA-DD3D-473A-80AD-C41ADEDAB9D7}" type="datetimeFigureOut">
              <a:rPr lang="en-GB" altLang="de-DE"/>
              <a:pPr>
                <a:defRPr/>
              </a:pPr>
              <a:t>12/10/2016</a:t>
            </a:fld>
            <a:endParaRPr lang="en-GB" altLang="de-DE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Fare clic per modificare gli stili del testo dello schema</a:t>
            </a:r>
          </a:p>
          <a:p>
            <a:pPr lvl="1"/>
            <a:r>
              <a:rPr lang="en-GB" noProof="0" smtClean="0"/>
              <a:t>Secondo livello</a:t>
            </a:r>
          </a:p>
          <a:p>
            <a:pPr lvl="2"/>
            <a:r>
              <a:rPr lang="en-GB" noProof="0" smtClean="0"/>
              <a:t>Terzo livello</a:t>
            </a:r>
          </a:p>
          <a:p>
            <a:pPr lvl="3"/>
            <a:r>
              <a:rPr lang="en-GB" noProof="0" smtClean="0"/>
              <a:t>Quarto livello</a:t>
            </a:r>
          </a:p>
          <a:p>
            <a:pPr lvl="4"/>
            <a:r>
              <a:rPr lang="en-GB" noProof="0" smtClean="0"/>
              <a:t>Quinto livello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E3604060-15CD-4AE3-9ECE-26293A11F6EC}" type="slidenum">
              <a:rPr lang="en-GB" altLang="de-DE"/>
              <a:pPr>
                <a:defRPr/>
              </a:pPr>
              <a:t>‹N°›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6458648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34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444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1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87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27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44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52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94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31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44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51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Untitled-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484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Fare clic per modificare stile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Fare clic per modificare gli stili del testo dello schema</a:t>
            </a:r>
          </a:p>
          <a:p>
            <a:pPr lvl="1"/>
            <a:r>
              <a:rPr lang="en-US" altLang="de-DE" smtClean="0"/>
              <a:t>Secondo livello</a:t>
            </a:r>
          </a:p>
          <a:p>
            <a:pPr lvl="2"/>
            <a:r>
              <a:rPr lang="en-US" altLang="de-DE" smtClean="0"/>
              <a:t>Terzo livello</a:t>
            </a:r>
          </a:p>
          <a:p>
            <a:pPr lvl="3"/>
            <a:r>
              <a:rPr lang="en-US" altLang="de-DE" smtClean="0"/>
              <a:t>Quarto livello</a:t>
            </a:r>
          </a:p>
          <a:p>
            <a:pPr lvl="4"/>
            <a:r>
              <a:rPr lang="en-US" altLang="de-DE" smtClean="0"/>
              <a:t>Quinto livello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17F73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17F73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17F73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17F73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17F73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b="1" kern="1200">
          <a:solidFill>
            <a:srgbClr val="017F73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–"/>
        <a:defRPr sz="2400" kern="1200">
          <a:solidFill>
            <a:srgbClr val="017F73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17F73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017F73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rgbClr val="017F73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7.jp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0" Type="http://schemas.openxmlformats.org/officeDocument/2006/relationships/image" Target="../media/image33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png"/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20.png"/><Relationship Id="rId15" Type="http://schemas.openxmlformats.org/officeDocument/2006/relationships/image" Target="../media/image74.emf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openxmlformats.org/officeDocument/2006/relationships/image" Target="../media/image68.jpeg"/><Relationship Id="rId1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8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23" Type="http://schemas.openxmlformats.org/officeDocument/2006/relationships/image" Target="../media/image31.jpeg"/><Relationship Id="rId10" Type="http://schemas.openxmlformats.org/officeDocument/2006/relationships/image" Target="../media/image18.pn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.emf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33.pn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fr-FR" smtClean="0"/>
          </a:p>
        </p:txBody>
      </p:sp>
      <p:pic>
        <p:nvPicPr>
          <p:cNvPr id="2051" name="Content Placeholder 3" descr="cyi templa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6781800" y="6172200"/>
            <a:ext cx="236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2800" b="1">
                <a:solidFill>
                  <a:srgbClr val="00234C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-64" charset="0"/>
              <a:buChar char="–"/>
              <a:defRPr sz="2400">
                <a:solidFill>
                  <a:srgbClr val="00234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234C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234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000" b="0">
                <a:solidFill>
                  <a:schemeClr val="bg1"/>
                </a:solidFill>
              </a:rPr>
              <a:t>www.cyi.ac.cy</a:t>
            </a:r>
          </a:p>
        </p:txBody>
      </p:sp>
      <p:pic>
        <p:nvPicPr>
          <p:cNvPr id="2053" name="Picture 6" descr="Untitled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43600"/>
            <a:ext cx="19812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0" y="463550"/>
            <a:ext cx="91440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2800" b="1">
                <a:solidFill>
                  <a:srgbClr val="00234C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-64" charset="0"/>
              <a:buChar char="–"/>
              <a:defRPr sz="2400">
                <a:solidFill>
                  <a:srgbClr val="00234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234C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234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3200" dirty="0" smtClean="0">
                <a:solidFill>
                  <a:schemeClr val="bg1"/>
                </a:solidFill>
                <a:latin typeface="Century Gothic" pitchFamily="34" charset="0"/>
              </a:rPr>
              <a:t>Routine UAV </a:t>
            </a:r>
            <a:r>
              <a:rPr lang="en-US" altLang="fr-FR" sz="3200" dirty="0" smtClean="0">
                <a:solidFill>
                  <a:schemeClr val="bg1"/>
                </a:solidFill>
                <a:latin typeface="Century Gothic" pitchFamily="34" charset="0"/>
              </a:rPr>
              <a:t>atmospheric </a:t>
            </a:r>
            <a:r>
              <a:rPr lang="en-US" altLang="fr-FR" sz="3200" dirty="0" smtClean="0">
                <a:solidFill>
                  <a:schemeClr val="bg1"/>
                </a:solidFill>
                <a:latin typeface="Century Gothic" pitchFamily="34" charset="0"/>
              </a:rPr>
              <a:t>observations: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3200" dirty="0" smtClean="0">
                <a:solidFill>
                  <a:schemeClr val="bg1"/>
                </a:solidFill>
                <a:latin typeface="Century Gothic" pitchFamily="34" charset="0"/>
              </a:rPr>
              <a:t>Are </a:t>
            </a:r>
            <a:r>
              <a:rPr lang="en-US" altLang="fr-FR" sz="3200" dirty="0" smtClean="0">
                <a:solidFill>
                  <a:schemeClr val="bg1"/>
                </a:solidFill>
                <a:latin typeface="Century Gothic" pitchFamily="34" charset="0"/>
              </a:rPr>
              <a:t>we ready for that ?</a:t>
            </a:r>
            <a:endParaRPr lang="en-US" altLang="fr-FR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3200" b="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fr-FR" sz="2000" u="sng" dirty="0">
                <a:solidFill>
                  <a:schemeClr val="bg1"/>
                </a:solidFill>
                <a:latin typeface="Century Gothic" pitchFamily="34" charset="0"/>
              </a:rPr>
              <a:t>J. </a:t>
            </a:r>
            <a:r>
              <a:rPr lang="en-US" altLang="fr-FR" sz="2000" u="sng" dirty="0" err="1" smtClean="0">
                <a:solidFill>
                  <a:schemeClr val="bg1"/>
                </a:solidFill>
                <a:latin typeface="Century Gothic" pitchFamily="34" charset="0"/>
              </a:rPr>
              <a:t>Sciare</a:t>
            </a:r>
            <a:r>
              <a:rPr lang="en-US" altLang="fr-FR" sz="2000" b="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altLang="fr-FR" sz="2000" b="0" dirty="0" smtClean="0">
                <a:solidFill>
                  <a:schemeClr val="bg1"/>
                </a:solidFill>
                <a:latin typeface="Century Gothic" pitchFamily="34" charset="0"/>
              </a:rPr>
              <a:t>et al.</a:t>
            </a:r>
            <a:endParaRPr lang="en-US" altLang="fr-FR" sz="2000" b="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2000" b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2000" b="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2000" b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2000" b="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2000" b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2000" b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2000" b="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2000" b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000" b="0" dirty="0" smtClean="0">
                <a:solidFill>
                  <a:schemeClr val="bg1"/>
                </a:solidFill>
                <a:latin typeface="Century Gothic" pitchFamily="34" charset="0"/>
              </a:rPr>
              <a:t>Contribution for JRA1 – ACTRIS2</a:t>
            </a:r>
            <a:endParaRPr lang="en-US" altLang="fr-FR" sz="20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435" y="2339009"/>
            <a:ext cx="5760720" cy="1718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72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435100"/>
            <a:ext cx="6121400" cy="6731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Unmanned Aerial Instrumentation</a:t>
            </a:r>
            <a:endParaRPr lang="en-GB" sz="3200" dirty="0">
              <a:solidFill>
                <a:schemeClr val="tx1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2577543" y="2654301"/>
            <a:ext cx="3605070" cy="2249031"/>
            <a:chOff x="2882343" y="2730501"/>
            <a:chExt cx="3605070" cy="22490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3814354" y="2185416"/>
              <a:ext cx="559936" cy="2333944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2882343" y="3606027"/>
              <a:ext cx="30251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None/>
              </a:pPr>
              <a:r>
                <a:rPr lang="en-GB" sz="1200" b="1" dirty="0" err="1" smtClean="0"/>
                <a:t>MetOne</a:t>
              </a:r>
              <a:r>
                <a:rPr lang="en-GB" sz="1200" b="1" dirty="0" smtClean="0"/>
                <a:t> Optical Particle Counter (OPC)</a:t>
              </a:r>
              <a:endParaRPr lang="en-GB" sz="1200" b="1" dirty="0"/>
            </a:p>
          </p:txBody>
        </p:sp>
        <p:pic>
          <p:nvPicPr>
            <p:cNvPr id="40" name="Picture 1" descr="IMG_4625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2" t="6667" r="7315" b="6100"/>
            <a:stretch/>
          </p:blipFill>
          <p:spPr>
            <a:xfrm rot="5400000">
              <a:off x="2989842" y="3943054"/>
              <a:ext cx="1018948" cy="1034119"/>
            </a:xfrm>
            <a:prstGeom prst="rect">
              <a:avLst/>
            </a:prstGeom>
          </p:spPr>
        </p:pic>
        <p:sp>
          <p:nvSpPr>
            <p:cNvPr id="48" name="TextBox 8"/>
            <p:cNvSpPr txBox="1"/>
            <p:nvPr/>
          </p:nvSpPr>
          <p:spPr>
            <a:xfrm>
              <a:off x="4048125" y="4517867"/>
              <a:ext cx="2406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Printed Optical </a:t>
              </a:r>
              <a:r>
                <a:rPr lang="en-US" sz="1200" b="1" dirty="0">
                  <a:latin typeface="Arial"/>
                  <a:cs typeface="Arial"/>
                </a:rPr>
                <a:t>Particle </a:t>
              </a:r>
              <a:r>
                <a:rPr lang="en-US" sz="1200" b="1" dirty="0" smtClean="0">
                  <a:latin typeface="Arial"/>
                  <a:cs typeface="Arial"/>
                </a:rPr>
                <a:t>Spectrometer (POPS)</a:t>
              </a:r>
              <a:endParaRPr lang="en-US" sz="1200" b="1" dirty="0"/>
            </a:p>
          </p:txBody>
        </p:sp>
        <p:pic>
          <p:nvPicPr>
            <p:cNvPr id="53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9454" y="3911600"/>
              <a:ext cx="642059" cy="642059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2882900" y="2730501"/>
              <a:ext cx="3604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FF"/>
                  </a:solidFill>
                </a:rPr>
                <a:t>AEROSOL SIZE DISTRIBUTION</a:t>
              </a:r>
              <a:endParaRPr lang="en-US" sz="1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880100" y="3048000"/>
            <a:ext cx="3390900" cy="1822450"/>
            <a:chOff x="5753100" y="-279400"/>
            <a:chExt cx="3390900" cy="182245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5042" y="113492"/>
              <a:ext cx="1595089" cy="977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6020832" y="-111408"/>
              <a:ext cx="990648" cy="14008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8" name="Rectangle 57"/>
            <p:cNvSpPr/>
            <p:nvPr/>
          </p:nvSpPr>
          <p:spPr>
            <a:xfrm>
              <a:off x="5753100" y="1081385"/>
              <a:ext cx="33909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GB" sz="1200" b="1" dirty="0" smtClean="0"/>
                <a:t>Ice Nuclei (IN) single &amp; multi-Sampler </a:t>
              </a:r>
              <a:r>
                <a:rPr lang="en-GB" sz="1200" b="1" i="1" dirty="0" smtClean="0"/>
                <a:t>prototype: University of Frankfurt</a:t>
              </a:r>
              <a:r>
                <a:rPr lang="en-GB" sz="1200" b="1" dirty="0" smtClean="0"/>
                <a:t> </a:t>
              </a:r>
              <a:endParaRPr lang="en-GB" sz="1200" b="1" dirty="0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5753100" y="-279400"/>
              <a:ext cx="2685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FF"/>
                  </a:solidFill>
                </a:rPr>
                <a:t>ICE NUCLEI SAMPLER</a:t>
              </a:r>
              <a:endParaRPr lang="en-US" sz="1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420948" y="4953000"/>
            <a:ext cx="4921772" cy="1445240"/>
            <a:chOff x="3906848" y="2768600"/>
            <a:chExt cx="4921772" cy="1445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5565775" y="3153364"/>
              <a:ext cx="1050925" cy="1060476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6667499" y="3162300"/>
              <a:ext cx="216112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GB" sz="1200" b="1" dirty="0"/>
                <a:t>Dual Wavelength </a:t>
              </a:r>
              <a:r>
                <a:rPr lang="en-GB" sz="1200" b="1" dirty="0" smtClean="0"/>
                <a:t>Prototype (DWP) </a:t>
              </a:r>
              <a:r>
                <a:rPr lang="en-GB" sz="1200" b="1" dirty="0" err="1" smtClean="0"/>
                <a:t>Aethalometer</a:t>
              </a:r>
              <a:r>
                <a:rPr lang="en-GB" sz="1200" b="1" dirty="0" smtClean="0"/>
                <a:t/>
              </a:r>
              <a:br>
                <a:rPr lang="en-GB" sz="1200" b="1" dirty="0" smtClean="0"/>
              </a:br>
              <a:r>
                <a:rPr lang="en-GB" sz="1200" b="1" i="1" dirty="0" smtClean="0"/>
                <a:t>prototype: </a:t>
              </a:r>
              <a:r>
                <a:rPr lang="it-IT" sz="1200" b="1" i="1" dirty="0"/>
                <a:t>Aerosol d.o.o</a:t>
              </a:r>
              <a:r>
                <a:rPr lang="it-IT" sz="1200" b="1" i="1" dirty="0" smtClean="0"/>
                <a:t>.,Slovenia</a:t>
              </a:r>
              <a:endParaRPr lang="en-GB" sz="1200" b="1" dirty="0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519" y="3449547"/>
              <a:ext cx="1344856" cy="635300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3906848" y="3157579"/>
              <a:ext cx="18367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l-GR" sz="1200" b="1" dirty="0"/>
                <a:t>μ</a:t>
              </a:r>
              <a:r>
                <a:rPr lang="el-GR" sz="1200" b="1" dirty="0" smtClean="0"/>
                <a:t>-</a:t>
              </a:r>
              <a:r>
                <a:rPr lang="en-GB" sz="1200" b="1" dirty="0" err="1" smtClean="0"/>
                <a:t>aethalometer</a:t>
              </a:r>
              <a:endParaRPr lang="en-GB" sz="1200" b="1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4114800" y="2768600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FF"/>
                  </a:solidFill>
                </a:rPr>
                <a:t>ABSORPTION</a:t>
              </a:r>
              <a:endParaRPr lang="en-US" sz="1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5930900" y="4902200"/>
            <a:ext cx="3241272" cy="1581858"/>
            <a:chOff x="5930900" y="4610100"/>
            <a:chExt cx="3241272" cy="1581858"/>
          </a:xfrm>
        </p:grpSpPr>
        <p:pic>
          <p:nvPicPr>
            <p:cNvPr id="49" name="Picture 10" descr="miniSASP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3943" y="4956175"/>
              <a:ext cx="1307431" cy="1188574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9654" y="5549899"/>
              <a:ext cx="642059" cy="642059"/>
            </a:xfrm>
            <a:prstGeom prst="rect">
              <a:avLst/>
            </a:prstGeom>
          </p:spPr>
        </p:pic>
        <p:sp>
          <p:nvSpPr>
            <p:cNvPr id="63" name="ZoneTexte 62"/>
            <p:cNvSpPr txBox="1"/>
            <p:nvPr/>
          </p:nvSpPr>
          <p:spPr>
            <a:xfrm>
              <a:off x="5930900" y="4610100"/>
              <a:ext cx="3241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FF"/>
                  </a:solidFill>
                </a:rPr>
                <a:t>AEROSOL OPTICAL DEPTH</a:t>
              </a:r>
              <a:endParaRPr lang="en-US" sz="1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5" name="Groupe 64"/>
          <p:cNvGrpSpPr/>
          <p:nvPr/>
        </p:nvGrpSpPr>
        <p:grpSpPr>
          <a:xfrm>
            <a:off x="0" y="0"/>
            <a:ext cx="9144000" cy="1857374"/>
            <a:chOff x="0" y="0"/>
            <a:chExt cx="9144000" cy="1857374"/>
          </a:xfrm>
        </p:grpSpPr>
        <p:pic>
          <p:nvPicPr>
            <p:cNvPr id="69" name="Picture 3" descr="C:\Users\sciare\Desktop\usrl_log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425" y="730211"/>
              <a:ext cx="1400175" cy="11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Rectangle 69"/>
            <p:cNvSpPr/>
            <p:nvPr/>
          </p:nvSpPr>
          <p:spPr>
            <a:xfrm>
              <a:off x="4114800" y="689403"/>
              <a:ext cx="41275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u="sng" dirty="0">
                  <a:solidFill>
                    <a:srgbClr val="0000FF"/>
                  </a:solidFill>
                </a:rPr>
                <a:t>http://</a:t>
              </a:r>
              <a:r>
                <a:rPr lang="en-US" sz="1400" u="sng" dirty="0" smtClean="0">
                  <a:solidFill>
                    <a:srgbClr val="0000FF"/>
                  </a:solidFill>
                </a:rPr>
                <a:t>www.cyi.ac.cy/index.php/usrl.html </a:t>
              </a:r>
              <a:endParaRPr lang="en-US" sz="1400" u="sng" dirty="0">
                <a:solidFill>
                  <a:srgbClr val="0000FF"/>
                </a:solidFill>
              </a:endParaRPr>
            </a:p>
          </p:txBody>
        </p:sp>
        <p:sp>
          <p:nvSpPr>
            <p:cNvPr id="71" name="Title 1"/>
            <p:cNvSpPr txBox="1">
              <a:spLocks/>
            </p:cNvSpPr>
            <p:nvPr/>
          </p:nvSpPr>
          <p:spPr>
            <a:xfrm>
              <a:off x="0" y="0"/>
              <a:ext cx="9144000" cy="944562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rgbClr val="017F73"/>
                  </a:solidFill>
                  <a:latin typeface="+mj-lt"/>
                  <a:ea typeface="ＭＳ Ｐゴシック" charset="0"/>
                  <a:cs typeface="ＭＳ Ｐゴシック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dirty="0" smtClean="0"/>
                <a:t>Unmanned System Research Laboratory (USRL)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0" y="2705100"/>
            <a:ext cx="2653518" cy="3609226"/>
            <a:chOff x="0" y="2705100"/>
            <a:chExt cx="2653518" cy="360922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875" y="3240294"/>
              <a:ext cx="1219200" cy="554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79" y="4102724"/>
              <a:ext cx="1138875" cy="6890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1489" y="4083016"/>
              <a:ext cx="736793" cy="6532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98079" y="3722862"/>
              <a:ext cx="8338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None/>
              </a:pPr>
              <a:r>
                <a:rPr lang="en-GB" sz="1600" b="1" dirty="0"/>
                <a:t>T – RH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1579" y="4759523"/>
              <a:ext cx="26319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None/>
              </a:pPr>
              <a:r>
                <a:rPr lang="en-GB" sz="1600" b="1" dirty="0" smtClean="0"/>
                <a:t>On-Screen-Display Video</a:t>
              </a:r>
              <a:endParaRPr lang="en-GB" sz="1600" b="1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79" y="5151542"/>
              <a:ext cx="2286000" cy="866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0" y="5975772"/>
              <a:ext cx="17046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None/>
              </a:pPr>
              <a:r>
                <a:rPr lang="en-GB" sz="1600" b="1" dirty="0" smtClean="0"/>
                <a:t>Autopilot - ADC</a:t>
              </a:r>
              <a:endParaRPr lang="en-GB" sz="1600" b="1" dirty="0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190500" y="2705100"/>
              <a:ext cx="1578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FF"/>
                  </a:solidFill>
                </a:rPr>
                <a:t>UAV - BASIC</a:t>
              </a:r>
              <a:endParaRPr lang="en-US" sz="1800" b="1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76" name="Straight Connector 29"/>
          <p:cNvCxnSpPr/>
          <p:nvPr/>
        </p:nvCxnSpPr>
        <p:spPr>
          <a:xfrm>
            <a:off x="65532" y="1971520"/>
            <a:ext cx="8926068" cy="0"/>
          </a:xfrm>
          <a:prstGeom prst="line">
            <a:avLst/>
          </a:prstGeom>
          <a:ln w="57150">
            <a:solidFill>
              <a:srgbClr val="017F7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51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435100"/>
            <a:ext cx="6121400" cy="6731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200" dirty="0" smtClean="0">
                <a:solidFill>
                  <a:schemeClr val="tx1"/>
                </a:solidFill>
              </a:rPr>
              <a:t>Integration &amp; in-flight qualification</a:t>
            </a:r>
            <a:endParaRPr lang="en-GB" sz="3200" dirty="0">
              <a:solidFill>
                <a:schemeClr val="tx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0" y="0"/>
            <a:ext cx="9144000" cy="1857374"/>
            <a:chOff x="0" y="0"/>
            <a:chExt cx="9144000" cy="1857374"/>
          </a:xfrm>
        </p:grpSpPr>
        <p:pic>
          <p:nvPicPr>
            <p:cNvPr id="4" name="Picture 3" descr="C:\Users\sciare\Desktop\usr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425" y="730211"/>
              <a:ext cx="1400175" cy="11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114800" y="689403"/>
              <a:ext cx="41275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u="sng" dirty="0">
                  <a:solidFill>
                    <a:srgbClr val="0000FF"/>
                  </a:solidFill>
                </a:rPr>
                <a:t>http://</a:t>
              </a:r>
              <a:r>
                <a:rPr lang="en-US" sz="1400" u="sng" dirty="0" smtClean="0">
                  <a:solidFill>
                    <a:srgbClr val="0000FF"/>
                  </a:solidFill>
                </a:rPr>
                <a:t>www.cyi.ac.cy/index.php/usrl.html </a:t>
              </a:r>
              <a:endParaRPr lang="en-US" sz="1400" u="sng" dirty="0">
                <a:solidFill>
                  <a:srgbClr val="0000FF"/>
                </a:solidFill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0" y="0"/>
              <a:ext cx="9144000" cy="944562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rgbClr val="017F73"/>
                  </a:solidFill>
                  <a:latin typeface="+mj-lt"/>
                  <a:ea typeface="ＭＳ Ｐゴシック" charset="0"/>
                  <a:cs typeface="ＭＳ Ｐゴシック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dirty="0" smtClean="0"/>
                <a:t>Unmanned System Research Laboratory (USRL)</a:t>
              </a:r>
            </a:p>
          </p:txBody>
        </p:sp>
      </p:grpSp>
      <p:cxnSp>
        <p:nvCxnSpPr>
          <p:cNvPr id="7" name="Straight Connector 29"/>
          <p:cNvCxnSpPr/>
          <p:nvPr/>
        </p:nvCxnSpPr>
        <p:spPr>
          <a:xfrm>
            <a:off x="65532" y="1971520"/>
            <a:ext cx="8926068" cy="0"/>
          </a:xfrm>
          <a:prstGeom prst="line">
            <a:avLst/>
          </a:prstGeom>
          <a:ln w="57150">
            <a:solidFill>
              <a:srgbClr val="017F7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2278707" y="2307277"/>
            <a:ext cx="1991738" cy="4317258"/>
            <a:chOff x="-6025742" y="8579"/>
            <a:chExt cx="1991738" cy="4317258"/>
          </a:xfrm>
        </p:grpSpPr>
        <p:pic>
          <p:nvPicPr>
            <p:cNvPr id="9" name="Picture 2" descr="F:\SCIENCES\LSCE\2-CONF+ PROG\4-EU\OTHER\Cyprus\1. CyI\3 - USRL\NOAA UAV sensors\20160417_08075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25742" y="1670186"/>
              <a:ext cx="1991738" cy="265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838757" y="8579"/>
              <a:ext cx="1552492" cy="16151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Rectangle 10"/>
          <p:cNvSpPr/>
          <p:nvPr/>
        </p:nvSpPr>
        <p:spPr>
          <a:xfrm>
            <a:off x="4309353" y="5156551"/>
            <a:ext cx="47568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</a:rPr>
              <a:t>Integration of instrumentation to match UAV payload, size constrains, weight balance</a:t>
            </a:r>
          </a:p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</a:rPr>
              <a:t>Interference with UAV control systems</a:t>
            </a:r>
          </a:p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</a:rPr>
              <a:t>In-flight conditions (P, T, RH) on instrumentation performance</a:t>
            </a:r>
            <a:endParaRPr lang="en-US" sz="1800" b="1" dirty="0">
              <a:solidFill>
                <a:srgbClr val="292382"/>
              </a:solidFill>
              <a:latin typeface="Calibri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4" y="2528145"/>
            <a:ext cx="2035325" cy="412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4585932" y="2238373"/>
            <a:ext cx="4292374" cy="2728737"/>
            <a:chOff x="4585932" y="2238373"/>
            <a:chExt cx="4292374" cy="2728737"/>
          </a:xfrm>
        </p:grpSpPr>
        <p:pic>
          <p:nvPicPr>
            <p:cNvPr id="13" name="Picture 44" descr="../../../../../../../Desktop/Screen%20Shot%202016-05-13%20at"/>
            <p:cNvPicPr/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6637868" y="2242785"/>
              <a:ext cx="2240438" cy="272432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585932" y="2238373"/>
              <a:ext cx="20067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r">
                <a:spcBef>
                  <a:spcPts val="0"/>
                </a:spcBef>
                <a:defRPr/>
              </a:pPr>
              <a:r>
                <a:rPr lang="en-US" sz="1800" b="1" dirty="0" smtClean="0">
                  <a:solidFill>
                    <a:srgbClr val="292382"/>
                  </a:solidFill>
                  <a:latin typeface="Calibri"/>
                </a:rPr>
                <a:t>Weather simulation chamber (P, T, RH)</a:t>
              </a:r>
              <a:endParaRPr lang="en-US" sz="1800" b="1" dirty="0">
                <a:solidFill>
                  <a:srgbClr val="292382"/>
                </a:solidFill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25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sciare\Desktop\inuit_bacchus_actris_2016_P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578" y="613560"/>
            <a:ext cx="1501422" cy="13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/>
          </p:cNvSpPr>
          <p:nvPr/>
        </p:nvSpPr>
        <p:spPr>
          <a:xfrm>
            <a:off x="0" y="0"/>
            <a:ext cx="9144000" cy="5767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3000" dirty="0" smtClean="0"/>
              <a:t>Field campaigns (2016) </a:t>
            </a:r>
            <a:endParaRPr lang="en-US" altLang="en-US" sz="2400" dirty="0"/>
          </a:p>
          <a:p>
            <a:endParaRPr lang="en-GB" altLang="en-US" sz="3000" dirty="0" smtClean="0"/>
          </a:p>
        </p:txBody>
      </p:sp>
      <p:pic>
        <p:nvPicPr>
          <p:cNvPr id="15" name="Picture 3" descr="C:\Users\sciare\Desktop\BACCHUS_logo_f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22" y="0"/>
            <a:ext cx="1400831" cy="5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82" y="22289"/>
            <a:ext cx="1550521" cy="53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sciare\Desktop\logo-actri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61" y="50998"/>
            <a:ext cx="1070480" cy="46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 txBox="1">
            <a:spLocks/>
          </p:cNvSpPr>
          <p:nvPr/>
        </p:nvSpPr>
        <p:spPr>
          <a:xfrm>
            <a:off x="4799673" y="532545"/>
            <a:ext cx="3012238" cy="5767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600" dirty="0" smtClean="0">
                <a:solidFill>
                  <a:schemeClr val="tx1"/>
                </a:solidFill>
              </a:rPr>
              <a:t>INUIT - BACCHUS-ACTRIS</a:t>
            </a:r>
          </a:p>
          <a:p>
            <a:r>
              <a:rPr lang="en-GB" altLang="en-US" sz="1600" b="0" dirty="0" smtClean="0">
                <a:solidFill>
                  <a:schemeClr val="tx1"/>
                </a:solidFill>
              </a:rPr>
              <a:t>(April 2016)</a:t>
            </a:r>
          </a:p>
        </p:txBody>
      </p:sp>
      <p:grpSp>
        <p:nvGrpSpPr>
          <p:cNvPr id="54" name="Groupe 53"/>
          <p:cNvGrpSpPr/>
          <p:nvPr/>
        </p:nvGrpSpPr>
        <p:grpSpPr>
          <a:xfrm>
            <a:off x="-101600" y="939384"/>
            <a:ext cx="2762203" cy="5794439"/>
            <a:chOff x="150330" y="702317"/>
            <a:chExt cx="2762203" cy="5794439"/>
          </a:xfrm>
        </p:grpSpPr>
        <p:pic>
          <p:nvPicPr>
            <p:cNvPr id="1026" name="Picture 2" descr="C:\Users\sciare\Desktop\uav team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81" y="5136445"/>
              <a:ext cx="2514793" cy="1360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831426" y="6187932"/>
              <a:ext cx="946093" cy="27699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1200" b="1" dirty="0" smtClean="0">
                  <a:latin typeface="Comic Sans MS" panose="030F0702030302020204" pitchFamily="66" charset="0"/>
                </a:rPr>
                <a:t>UAV team</a:t>
              </a:r>
              <a:endParaRPr lang="en-GB" altLang="en-US" sz="12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1029" name="Picture 5" descr="C:\Users\sciare\Dropbox\BACCHUS - April 2016\Pictures\photos lab\DSC0568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48" y="3361396"/>
              <a:ext cx="2520996" cy="1755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sciare\Dropbox\BACCHUS - April 2016\Pictures\Nicole\16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48" y="738443"/>
              <a:ext cx="2516835" cy="175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sciare\Dropbox\BACCHUS - April 2016\Pictures\Lidar\SAM_0925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07" y="2262721"/>
              <a:ext cx="2518854" cy="131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2"/>
            <p:cNvSpPr txBox="1">
              <a:spLocks/>
            </p:cNvSpPr>
            <p:nvPr/>
          </p:nvSpPr>
          <p:spPr>
            <a:xfrm>
              <a:off x="150330" y="702317"/>
              <a:ext cx="2762203" cy="361275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rgbClr val="017F73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endParaRPr lang="en-GB" altLang="en-US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9364" y="772915"/>
              <a:ext cx="2173993" cy="27699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1200" b="1" dirty="0">
                  <a:latin typeface="Comic Sans MS" panose="030F0702030302020204" pitchFamily="66" charset="0"/>
                </a:rPr>
                <a:t>Agia Marina Xyliatou team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86077" y="3284073"/>
              <a:ext cx="1749197" cy="27699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1200" b="1" dirty="0" smtClean="0">
                  <a:latin typeface="Comic Sans MS" panose="030F0702030302020204" pitchFamily="66" charset="0"/>
                </a:rPr>
                <a:t>Remote sensing team</a:t>
              </a:r>
              <a:endParaRPr lang="en-GB" altLang="en-US" sz="12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6160" y="4825545"/>
              <a:ext cx="1625766" cy="27699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1200" b="1" dirty="0" smtClean="0">
                  <a:latin typeface="Comic Sans MS" panose="030F0702030302020204" pitchFamily="66" charset="0"/>
                </a:rPr>
                <a:t>Analytical lab team</a:t>
              </a:r>
              <a:endParaRPr lang="en-GB" altLang="en-US" sz="12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2626833" y="1054747"/>
            <a:ext cx="5192546" cy="3109627"/>
            <a:chOff x="2694567" y="3617324"/>
            <a:chExt cx="5192546" cy="3109627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567" y="4184884"/>
              <a:ext cx="5192546" cy="254206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9" name="Groupe 8"/>
            <p:cNvGrpSpPr/>
            <p:nvPr/>
          </p:nvGrpSpPr>
          <p:grpSpPr>
            <a:xfrm>
              <a:off x="3557864" y="3758430"/>
              <a:ext cx="1894670" cy="2515366"/>
              <a:chOff x="4607730" y="3510072"/>
              <a:chExt cx="1894670" cy="2515366"/>
            </a:xfrm>
          </p:grpSpPr>
          <p:cxnSp>
            <p:nvCxnSpPr>
              <p:cNvPr id="25" name="Connecteur droit 24"/>
              <p:cNvCxnSpPr/>
              <p:nvPr/>
            </p:nvCxnSpPr>
            <p:spPr>
              <a:xfrm flipV="1">
                <a:off x="5807149" y="3718556"/>
                <a:ext cx="10632" cy="1998921"/>
              </a:xfrm>
              <a:prstGeom prst="line">
                <a:avLst/>
              </a:prstGeom>
              <a:ln w="12700">
                <a:solidFill>
                  <a:srgbClr val="CC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Étoile à 5 branches 27"/>
              <p:cNvSpPr/>
              <p:nvPr/>
            </p:nvSpPr>
            <p:spPr>
              <a:xfrm>
                <a:off x="5693733" y="5604064"/>
                <a:ext cx="244549" cy="223284"/>
              </a:xfrm>
              <a:prstGeom prst="star5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Εικόνα 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3708" y="5525173"/>
                <a:ext cx="498692" cy="500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ZoneTexte 38"/>
              <p:cNvSpPr txBox="1"/>
              <p:nvPr/>
            </p:nvSpPr>
            <p:spPr>
              <a:xfrm>
                <a:off x="4607730" y="5450065"/>
                <a:ext cx="10967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00"/>
                    </a:solidFill>
                    <a:latin typeface="+mn-lt"/>
                  </a:rPr>
                  <a:t>Limassol</a:t>
                </a:r>
                <a:endParaRPr lang="en-US" sz="2000" b="1" dirty="0">
                  <a:solidFill>
                    <a:srgbClr val="FFFF00"/>
                  </a:solidFill>
                  <a:latin typeface="+mn-lt"/>
                </a:endParaRPr>
              </a:p>
            </p:txBody>
          </p:sp>
          <p:grpSp>
            <p:nvGrpSpPr>
              <p:cNvPr id="43" name="Groupe 42"/>
              <p:cNvGrpSpPr/>
              <p:nvPr/>
            </p:nvGrpSpPr>
            <p:grpSpPr>
              <a:xfrm>
                <a:off x="5389258" y="3510072"/>
                <a:ext cx="713199" cy="424199"/>
                <a:chOff x="5262794" y="3151624"/>
                <a:chExt cx="1147734" cy="792375"/>
              </a:xfrm>
            </p:grpSpPr>
            <p:pic>
              <p:nvPicPr>
                <p:cNvPr id="44" name="Picture 5" descr="C:\Users\sciare\AppData\Local\Microsoft\Windows\Temporary Internet Files\Content.IE5\3B0LQFQD\MC900432588[1].pn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2794" y="3151624"/>
                  <a:ext cx="642162" cy="64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6" descr="C:\Users\sciare\AppData\Local\Microsoft\Windows\Temporary Internet Files\Content.IE5\TB027NPM\MC900432590[1].pn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19864" y="3331724"/>
                  <a:ext cx="690664" cy="6122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Groupe 7"/>
            <p:cNvGrpSpPr/>
            <p:nvPr/>
          </p:nvGrpSpPr>
          <p:grpSpPr>
            <a:xfrm>
              <a:off x="5703579" y="4699711"/>
              <a:ext cx="1247427" cy="938997"/>
              <a:chOff x="6753445" y="4451353"/>
              <a:chExt cx="1247427" cy="938997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3209" y="5012449"/>
                <a:ext cx="1157663" cy="377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Étoile à 5 branches 26"/>
              <p:cNvSpPr/>
              <p:nvPr/>
            </p:nvSpPr>
            <p:spPr>
              <a:xfrm>
                <a:off x="6753445" y="4728650"/>
                <a:ext cx="244549" cy="223284"/>
              </a:xfrm>
              <a:prstGeom prst="star5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6856587" y="4451353"/>
                <a:ext cx="9512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00"/>
                    </a:solidFill>
                    <a:latin typeface="+mj-lt"/>
                  </a:rPr>
                  <a:t>Nicosia</a:t>
                </a:r>
                <a:endParaRPr lang="en-US" sz="2000" b="1" dirty="0">
                  <a:solidFill>
                    <a:srgbClr val="FFFF00"/>
                  </a:solidFill>
                  <a:latin typeface="+mj-lt"/>
                </a:endParaRPr>
              </a:p>
            </p:txBody>
          </p:sp>
        </p:grpSp>
        <p:sp>
          <p:nvSpPr>
            <p:cNvPr id="29" name="Étoile à 5 branches 28"/>
            <p:cNvSpPr/>
            <p:nvPr/>
          </p:nvSpPr>
          <p:spPr>
            <a:xfrm>
              <a:off x="4870699" y="5164850"/>
              <a:ext cx="244549" cy="223284"/>
            </a:xfrm>
            <a:prstGeom prst="star5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3475566" y="4919844"/>
              <a:ext cx="14782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+mj-lt"/>
                </a:rPr>
                <a:t>Agia Marina</a:t>
              </a:r>
            </a:p>
            <a:p>
              <a:r>
                <a:rPr lang="en-US" sz="2000" b="1" dirty="0" smtClean="0">
                  <a:solidFill>
                    <a:srgbClr val="FFFF00"/>
                  </a:solidFill>
                  <a:latin typeface="+mj-lt"/>
                </a:rPr>
                <a:t>Xyliatou</a:t>
              </a:r>
              <a:endParaRPr lang="en-US" sz="2000" b="1" dirty="0">
                <a:solidFill>
                  <a:srgbClr val="FFFF00"/>
                </a:solidFill>
                <a:latin typeface="+mj-lt"/>
              </a:endParaRPr>
            </a:p>
          </p:txBody>
        </p:sp>
        <p:grpSp>
          <p:nvGrpSpPr>
            <p:cNvPr id="55" name="Groupe 54"/>
            <p:cNvGrpSpPr/>
            <p:nvPr/>
          </p:nvGrpSpPr>
          <p:grpSpPr>
            <a:xfrm>
              <a:off x="5383616" y="3617324"/>
              <a:ext cx="713199" cy="1428467"/>
              <a:chOff x="5389258" y="4289011"/>
              <a:chExt cx="713199" cy="1428467"/>
            </a:xfrm>
          </p:grpSpPr>
          <p:cxnSp>
            <p:nvCxnSpPr>
              <p:cNvPr id="56" name="Connecteur droit 55"/>
              <p:cNvCxnSpPr/>
              <p:nvPr/>
            </p:nvCxnSpPr>
            <p:spPr>
              <a:xfrm flipV="1">
                <a:off x="5807149" y="4622801"/>
                <a:ext cx="983" cy="1094677"/>
              </a:xfrm>
              <a:prstGeom prst="line">
                <a:avLst/>
              </a:prstGeom>
              <a:ln w="12700">
                <a:solidFill>
                  <a:srgbClr val="CC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Groupe 59"/>
              <p:cNvGrpSpPr/>
              <p:nvPr/>
            </p:nvGrpSpPr>
            <p:grpSpPr>
              <a:xfrm>
                <a:off x="5389258" y="4289011"/>
                <a:ext cx="713199" cy="424199"/>
                <a:chOff x="5262794" y="4606627"/>
                <a:chExt cx="1147734" cy="792376"/>
              </a:xfrm>
            </p:grpSpPr>
            <p:pic>
              <p:nvPicPr>
                <p:cNvPr id="61" name="Picture 5" descr="C:\Users\sciare\AppData\Local\Microsoft\Windows\Temporary Internet Files\Content.IE5\3B0LQFQD\MC900432588[1].pn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2794" y="4606627"/>
                  <a:ext cx="642162" cy="64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6" descr="C:\Users\sciare\AppData\Local\Microsoft\Windows\Temporary Internet Files\Content.IE5\TB027NPM\MC900432590[1].pn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19864" y="4786728"/>
                  <a:ext cx="690664" cy="6122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6" name="Groupe 5"/>
          <p:cNvGrpSpPr/>
          <p:nvPr/>
        </p:nvGrpSpPr>
        <p:grpSpPr>
          <a:xfrm>
            <a:off x="2483554" y="4298342"/>
            <a:ext cx="6412091" cy="2450150"/>
            <a:chOff x="2483554" y="4298342"/>
            <a:chExt cx="6412091" cy="2450150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554" y="4298342"/>
              <a:ext cx="3307645" cy="2450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Rectangle 63"/>
            <p:cNvSpPr/>
            <p:nvPr/>
          </p:nvSpPr>
          <p:spPr>
            <a:xfrm>
              <a:off x="5776909" y="4874322"/>
              <a:ext cx="311873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>
                <a:spcBef>
                  <a:spcPts val="0"/>
                </a:spcBef>
                <a:defRPr/>
              </a:pPr>
              <a:r>
                <a:rPr lang="en-US" sz="1800" b="1" dirty="0" smtClean="0">
                  <a:solidFill>
                    <a:srgbClr val="292382"/>
                  </a:solidFill>
                  <a:latin typeface="Calibri"/>
                </a:rPr>
                <a:t>A total of </a:t>
              </a:r>
              <a:r>
                <a:rPr lang="en-US" sz="1800" b="1" u="sng" dirty="0" smtClean="0">
                  <a:solidFill>
                    <a:srgbClr val="292382"/>
                  </a:solidFill>
                  <a:latin typeface="Calibri"/>
                </a:rPr>
                <a:t>50 flights</a:t>
              </a:r>
              <a:r>
                <a:rPr lang="en-US" sz="1800" b="1" dirty="0" smtClean="0">
                  <a:solidFill>
                    <a:srgbClr val="292382"/>
                  </a:solidFill>
                  <a:latin typeface="Calibri"/>
                </a:rPr>
                <a:t> within a period of 3 weeks with up to 3-4 profiles (0-3km </a:t>
              </a:r>
              <a:r>
                <a:rPr lang="en-US" sz="1800" b="1" dirty="0" err="1" smtClean="0">
                  <a:solidFill>
                    <a:srgbClr val="292382"/>
                  </a:solidFill>
                  <a:latin typeface="Calibri"/>
                </a:rPr>
                <a:t>asl</a:t>
              </a:r>
              <a:r>
                <a:rPr lang="en-US" sz="1800" b="1" dirty="0" smtClean="0">
                  <a:solidFill>
                    <a:srgbClr val="292382"/>
                  </a:solidFill>
                  <a:latin typeface="Calibri"/>
                </a:rPr>
                <a:t>) during dust </a:t>
              </a:r>
              <a:r>
                <a:rPr lang="en-US" sz="1800" b="1" dirty="0" err="1" smtClean="0">
                  <a:solidFill>
                    <a:srgbClr val="292382"/>
                  </a:solidFill>
                  <a:latin typeface="Calibri"/>
                </a:rPr>
                <a:t>episods</a:t>
              </a:r>
              <a:endParaRPr lang="en-US" sz="1800" b="1" dirty="0">
                <a:solidFill>
                  <a:srgbClr val="292382"/>
                </a:solidFill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18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oomsword\Desktop\Pikridas BACCHUS 11-4-2016\Slid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7253"/>
            <a:ext cx="9143999" cy="5301593"/>
          </a:xfrm>
          <a:prstGeom prst="rect">
            <a:avLst/>
          </a:prstGeom>
          <a:noFill/>
        </p:spPr>
      </p:pic>
      <p:grpSp>
        <p:nvGrpSpPr>
          <p:cNvPr id="4" name="Groupe 3"/>
          <p:cNvGrpSpPr/>
          <p:nvPr/>
        </p:nvGrpSpPr>
        <p:grpSpPr>
          <a:xfrm>
            <a:off x="4134256" y="2399721"/>
            <a:ext cx="2392994" cy="3583299"/>
            <a:chOff x="4134256" y="2399721"/>
            <a:chExt cx="2392994" cy="3583299"/>
          </a:xfrm>
        </p:grpSpPr>
        <p:pic>
          <p:nvPicPr>
            <p:cNvPr id="1031" name="Picture 7" descr="G:\BACCHUS April 2016\20160405\DWP_12_26_BCmas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61897" y="2399721"/>
              <a:ext cx="1365353" cy="3583299"/>
            </a:xfrm>
            <a:prstGeom prst="rect">
              <a:avLst/>
            </a:prstGeom>
            <a:noFill/>
          </p:spPr>
        </p:pic>
        <p:sp>
          <p:nvSpPr>
            <p:cNvPr id="6" name="Flèche droite 5"/>
            <p:cNvSpPr/>
            <p:nvPr/>
          </p:nvSpPr>
          <p:spPr>
            <a:xfrm>
              <a:off x="4134256" y="2780410"/>
              <a:ext cx="797668" cy="24319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411041" y="5119112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BC</a:t>
              </a:r>
              <a:endParaRPr lang="en-US" dirty="0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51" y="1885311"/>
            <a:ext cx="1371599" cy="77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 txBox="1">
            <a:spLocks/>
          </p:cNvSpPr>
          <p:nvPr/>
        </p:nvSpPr>
        <p:spPr>
          <a:xfrm>
            <a:off x="0" y="0"/>
            <a:ext cx="7947498" cy="5767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3000" dirty="0" smtClean="0"/>
              <a:t>Investigating the atmospheric column:</a:t>
            </a:r>
          </a:p>
          <a:p>
            <a:r>
              <a:rPr lang="en-GB" altLang="en-US" sz="2400" dirty="0" smtClean="0"/>
              <a:t>Synergy between remote sensing (Lidar) and in-situ (UAV)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3667342" y="2867935"/>
            <a:ext cx="4315206" cy="830997"/>
            <a:chOff x="3667342" y="2867935"/>
            <a:chExt cx="4315206" cy="830997"/>
          </a:xfrm>
        </p:grpSpPr>
        <p:cxnSp>
          <p:nvCxnSpPr>
            <p:cNvPr id="9" name="Connecteur droit 8"/>
            <p:cNvCxnSpPr/>
            <p:nvPr/>
          </p:nvCxnSpPr>
          <p:spPr>
            <a:xfrm flipH="1" flipV="1">
              <a:off x="3667342" y="3266773"/>
              <a:ext cx="3618690" cy="9729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6478610" y="2867935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boundary</a:t>
              </a:r>
            </a:p>
            <a:p>
              <a:r>
                <a:rPr lang="en-US" dirty="0" smtClean="0"/>
                <a:t> layer</a:t>
              </a:r>
              <a:endParaRPr lang="en-US" dirty="0"/>
            </a:p>
          </p:txBody>
        </p:sp>
      </p:grpSp>
      <p:pic>
        <p:nvPicPr>
          <p:cNvPr id="1026" name="Picture 2" descr="C:\Users\sciare\Dropbox\BACCHUS - April 2016\Pictures\Lidar\SAM_09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534" y="90311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 flipV="1">
            <a:off x="3842425" y="2722025"/>
            <a:ext cx="9728" cy="2791839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4043465" y="2757689"/>
            <a:ext cx="9728" cy="2791839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0" y="6235826"/>
            <a:ext cx="3866876" cy="622174"/>
            <a:chOff x="0" y="6235826"/>
            <a:chExt cx="3866876" cy="622174"/>
          </a:xfrm>
        </p:grpSpPr>
        <p:pic>
          <p:nvPicPr>
            <p:cNvPr id="25" name="Picture 7" descr="C:\Users\sciare\Desktop\inuit_bacchus_actris_2016_PY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5826"/>
              <a:ext cx="622174" cy="622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2"/>
            <p:cNvSpPr txBox="1">
              <a:spLocks/>
            </p:cNvSpPr>
            <p:nvPr/>
          </p:nvSpPr>
          <p:spPr>
            <a:xfrm>
              <a:off x="556932" y="6281225"/>
              <a:ext cx="3309944" cy="576775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rgbClr val="017F73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en-US" sz="1600" dirty="0" smtClean="0">
                  <a:solidFill>
                    <a:schemeClr val="tx1"/>
                  </a:solidFill>
                </a:rPr>
                <a:t>INUIT – BACCHUS - ACTRIS</a:t>
              </a:r>
              <a:endParaRPr lang="en-GB" altLang="en-US" sz="1600" b="0" dirty="0">
                <a:solidFill>
                  <a:schemeClr val="tx1"/>
                </a:solidFill>
              </a:endParaRPr>
            </a:p>
            <a:p>
              <a:r>
                <a:rPr lang="en-GB" altLang="en-US" sz="1600" b="0" dirty="0" smtClean="0">
                  <a:solidFill>
                    <a:schemeClr val="tx1"/>
                  </a:solidFill>
                </a:rPr>
                <a:t>Cyprus ( April 2016)</a:t>
              </a:r>
              <a:endParaRPr lang="en-GB" altLang="en-US" sz="1600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5122" name="Picture 2" descr="C:\Users\sciare\Desktop\Logo_noa_ourania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83" y="4862204"/>
            <a:ext cx="698757" cy="6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97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e 53"/>
          <p:cNvGrpSpPr/>
          <p:nvPr/>
        </p:nvGrpSpPr>
        <p:grpSpPr>
          <a:xfrm>
            <a:off x="403889" y="943919"/>
            <a:ext cx="2852147" cy="3814062"/>
            <a:chOff x="6046320" y="96045"/>
            <a:chExt cx="2852147" cy="3814062"/>
          </a:xfrm>
        </p:grpSpPr>
        <p:grpSp>
          <p:nvGrpSpPr>
            <p:cNvPr id="25" name="Groupe 24"/>
            <p:cNvGrpSpPr/>
            <p:nvPr/>
          </p:nvGrpSpPr>
          <p:grpSpPr>
            <a:xfrm>
              <a:off x="6095740" y="96045"/>
              <a:ext cx="2802727" cy="3814062"/>
              <a:chOff x="4656406" y="939499"/>
              <a:chExt cx="3682881" cy="2774368"/>
            </a:xfrm>
          </p:grpSpPr>
          <p:grpSp>
            <p:nvGrpSpPr>
              <p:cNvPr id="30" name="Groupe 29"/>
              <p:cNvGrpSpPr/>
              <p:nvPr/>
            </p:nvGrpSpPr>
            <p:grpSpPr>
              <a:xfrm>
                <a:off x="4656406" y="939499"/>
                <a:ext cx="3682881" cy="2774368"/>
                <a:chOff x="2120370" y="2654639"/>
                <a:chExt cx="2833627" cy="1892063"/>
              </a:xfrm>
            </p:grpSpPr>
            <p:grpSp>
              <p:nvGrpSpPr>
                <p:cNvPr id="34" name="Groupe 33"/>
                <p:cNvGrpSpPr/>
                <p:nvPr/>
              </p:nvGrpSpPr>
              <p:grpSpPr>
                <a:xfrm>
                  <a:off x="2120370" y="2674197"/>
                  <a:ext cx="2833627" cy="1872505"/>
                  <a:chOff x="13180729" y="26041062"/>
                  <a:chExt cx="3781998" cy="3045839"/>
                </a:xfrm>
              </p:grpSpPr>
              <p:pic>
                <p:nvPicPr>
                  <p:cNvPr id="38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180729" y="26041062"/>
                    <a:ext cx="3781998" cy="3045839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  <p:cxnSp>
                <p:nvCxnSpPr>
                  <p:cNvPr id="39" name="Connecteur droit avec flèche 38"/>
                  <p:cNvCxnSpPr/>
                  <p:nvPr/>
                </p:nvCxnSpPr>
                <p:spPr>
                  <a:xfrm flipV="1">
                    <a:off x="16692565" y="26703770"/>
                    <a:ext cx="18824" cy="2062047"/>
                  </a:xfrm>
                  <a:prstGeom prst="straightConnector1">
                    <a:avLst/>
                  </a:prstGeom>
                  <a:ln w="12700"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ZoneTexte 39"/>
                  <p:cNvSpPr txBox="1"/>
                  <p:nvPr/>
                </p:nvSpPr>
                <p:spPr>
                  <a:xfrm>
                    <a:off x="13549435" y="27062160"/>
                    <a:ext cx="1947734" cy="422198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600" b="1" dirty="0" err="1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haroni" panose="02010803020104030203" pitchFamily="2" charset="-79"/>
                      </a:rPr>
                      <a:t>Troodos</a:t>
                    </a:r>
                    <a:r>
                      <a:rPr lang="fr-FR" sz="1600" b="1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haroni" panose="02010803020104030203" pitchFamily="2" charset="-79"/>
                      </a:rPr>
                      <a:t> station</a:t>
                    </a:r>
                    <a:endParaRPr lang="fr-FR" sz="1600" b="1" dirty="0">
                      <a:solidFill>
                        <a:schemeClr val="bg1"/>
                      </a:solidFill>
                      <a:latin typeface="Arial Narrow" panose="020B0606020202030204" pitchFamily="34" charset="0"/>
                      <a:cs typeface="Aharoni" panose="02010803020104030203" pitchFamily="2" charset="-79"/>
                    </a:endParaRPr>
                  </a:p>
                  <a:p>
                    <a:r>
                      <a:rPr lang="fr-FR" sz="1200" b="1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haroni" panose="02010803020104030203" pitchFamily="2" charset="-79"/>
                      </a:rPr>
                      <a:t>(1880m </a:t>
                    </a:r>
                    <a:r>
                      <a:rPr lang="fr-FR" sz="1200" b="1" dirty="0" err="1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haroni" panose="02010803020104030203" pitchFamily="2" charset="-79"/>
                      </a:rPr>
                      <a:t>asl</a:t>
                    </a:r>
                    <a:r>
                      <a:rPr lang="fr-FR" sz="1200" b="1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haroni" panose="02010803020104030203" pitchFamily="2" charset="-79"/>
                      </a:rPr>
                      <a:t>)</a:t>
                    </a:r>
                    <a:endParaRPr lang="fr-FR" sz="1200" b="1" dirty="0">
                      <a:solidFill>
                        <a:schemeClr val="bg1"/>
                      </a:solidFill>
                      <a:latin typeface="Arial Narrow" panose="020B0606020202030204" pitchFamily="34" charset="0"/>
                      <a:cs typeface="Aharoni" panose="02010803020104030203" pitchFamily="2" charset="-79"/>
                    </a:endParaRPr>
                  </a:p>
                </p:txBody>
              </p:sp>
              <p:cxnSp>
                <p:nvCxnSpPr>
                  <p:cNvPr id="41" name="Connecteur droit 40"/>
                  <p:cNvCxnSpPr/>
                  <p:nvPr/>
                </p:nvCxnSpPr>
                <p:spPr>
                  <a:xfrm flipH="1">
                    <a:off x="14864241" y="27306499"/>
                    <a:ext cx="1" cy="211015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ZoneTexte 41"/>
                  <p:cNvSpPr txBox="1"/>
                  <p:nvPr/>
                </p:nvSpPr>
                <p:spPr>
                  <a:xfrm>
                    <a:off x="13360608" y="28049499"/>
                    <a:ext cx="3290375" cy="422198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600" b="1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haroni" panose="02010803020104030203" pitchFamily="2" charset="-79"/>
                      </a:rPr>
                      <a:t>Agia Marina </a:t>
                    </a:r>
                    <a:r>
                      <a:rPr lang="fr-FR" sz="1600" b="1" dirty="0" err="1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haroni" panose="02010803020104030203" pitchFamily="2" charset="-79"/>
                      </a:rPr>
                      <a:t>Xiliatou</a:t>
                    </a:r>
                    <a:r>
                      <a:rPr lang="fr-FR" sz="1600" b="1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haroni" panose="02010803020104030203" pitchFamily="2" charset="-79"/>
                      </a:rPr>
                      <a:t> Station</a:t>
                    </a:r>
                  </a:p>
                  <a:p>
                    <a:r>
                      <a:rPr lang="fr-FR" sz="1200" b="1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haroni" panose="02010803020104030203" pitchFamily="2" charset="-79"/>
                      </a:rPr>
                      <a:t>                             (500 m </a:t>
                    </a:r>
                    <a:r>
                      <a:rPr lang="fr-FR" sz="1200" b="1" dirty="0" err="1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haroni" panose="02010803020104030203" pitchFamily="2" charset="-79"/>
                      </a:rPr>
                      <a:t>asl</a:t>
                    </a:r>
                    <a:r>
                      <a:rPr lang="fr-FR" sz="1200" b="1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haroni" panose="02010803020104030203" pitchFamily="2" charset="-79"/>
                      </a:rPr>
                      <a:t>)</a:t>
                    </a:r>
                    <a:endParaRPr lang="fr-FR" sz="1200" b="1" dirty="0">
                      <a:solidFill>
                        <a:schemeClr val="bg1"/>
                      </a:solidFill>
                      <a:latin typeface="Arial Narrow" panose="020B0606020202030204" pitchFamily="34" charset="0"/>
                      <a:cs typeface="Aharoni" panose="02010803020104030203" pitchFamily="2" charset="-79"/>
                    </a:endParaRPr>
                  </a:p>
                </p:txBody>
              </p:sp>
              <p:cxnSp>
                <p:nvCxnSpPr>
                  <p:cNvPr id="43" name="Connecteur droit 42"/>
                  <p:cNvCxnSpPr/>
                  <p:nvPr/>
                </p:nvCxnSpPr>
                <p:spPr>
                  <a:xfrm flipH="1">
                    <a:off x="15960225" y="28308424"/>
                    <a:ext cx="1" cy="211016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e 34"/>
                <p:cNvGrpSpPr/>
                <p:nvPr/>
              </p:nvGrpSpPr>
              <p:grpSpPr>
                <a:xfrm>
                  <a:off x="3473114" y="2654639"/>
                  <a:ext cx="1413977" cy="447968"/>
                  <a:chOff x="4364159" y="2940497"/>
                  <a:chExt cx="2360791" cy="777108"/>
                </a:xfrm>
              </p:grpSpPr>
              <p:pic>
                <p:nvPicPr>
                  <p:cNvPr id="36" name="Picture 5" descr="C:\Users\sciare\AppData\Local\Microsoft\Windows\Temporary Internet Files\Content.IE5\3B0LQFQD\MC900432588[1]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4159" y="2940497"/>
                    <a:ext cx="1326409" cy="61764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" name="Picture 6" descr="C:\Users\sciare\AppData\Local\Microsoft\Windows\Temporary Internet Files\Content.IE5\TB027NPM\MC900432590[1]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98352" y="3128714"/>
                    <a:ext cx="1426598" cy="58889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44" name="ZoneTexte 43"/>
              <p:cNvSpPr txBox="1"/>
              <p:nvPr/>
            </p:nvSpPr>
            <p:spPr>
              <a:xfrm>
                <a:off x="6481335" y="1634433"/>
                <a:ext cx="1623727" cy="20149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2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haroni" panose="02010803020104030203" pitchFamily="2" charset="-79"/>
                  </a:rPr>
                  <a:t>350-3,000 m </a:t>
                </a:r>
                <a:r>
                  <a:rPr lang="fr-FR" sz="1200" b="1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haroni" panose="02010803020104030203" pitchFamily="2" charset="-79"/>
                  </a:rPr>
                  <a:t>asl</a:t>
                </a:r>
                <a:endParaRPr lang="fr-FR" sz="1200" b="1" dirty="0">
                  <a:solidFill>
                    <a:schemeClr val="bg1"/>
                  </a:solidFill>
                  <a:latin typeface="Arial Narrow" panose="020B0606020202030204" pitchFamily="34" charset="0"/>
                  <a:cs typeface="Aharoni" panose="02010803020104030203" pitchFamily="2" charset="-79"/>
                </a:endParaRPr>
              </a:p>
            </p:txBody>
          </p:sp>
        </p:grpSp>
        <p:cxnSp>
          <p:nvCxnSpPr>
            <p:cNvPr id="46" name="Connecteur droit 45"/>
            <p:cNvCxnSpPr/>
            <p:nvPr/>
          </p:nvCxnSpPr>
          <p:spPr>
            <a:xfrm flipV="1">
              <a:off x="6121400" y="2269069"/>
              <a:ext cx="2768600" cy="8468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 rot="5400000">
              <a:off x="5541767" y="2820146"/>
              <a:ext cx="13676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boundary layer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 rot="5400000">
              <a:off x="5422592" y="1330013"/>
              <a:ext cx="1555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Free troposphere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6366936" y="2226742"/>
              <a:ext cx="1043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1000-1500m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144514" y="1259300"/>
              <a:ext cx="5282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sz="1600" b="1" dirty="0">
                  <a:solidFill>
                    <a:schemeClr val="bg1"/>
                  </a:solidFill>
                  <a:latin typeface="Arial Narrow" panose="020B0606020202030204" pitchFamily="34" charset="0"/>
                  <a:cs typeface="Aharoni" panose="02010803020104030203" pitchFamily="2" charset="-79"/>
                </a:rPr>
                <a:t>UAV</a:t>
              </a:r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3507620" y="1489361"/>
            <a:ext cx="5365447" cy="2603799"/>
            <a:chOff x="372534" y="1024906"/>
            <a:chExt cx="5365447" cy="2603799"/>
          </a:xfrm>
        </p:grpSpPr>
        <p:grpSp>
          <p:nvGrpSpPr>
            <p:cNvPr id="58" name="Groupe 57"/>
            <p:cNvGrpSpPr/>
            <p:nvPr/>
          </p:nvGrpSpPr>
          <p:grpSpPr>
            <a:xfrm>
              <a:off x="381000" y="1024906"/>
              <a:ext cx="5356981" cy="1816399"/>
              <a:chOff x="330200" y="1067251"/>
              <a:chExt cx="5356981" cy="1816399"/>
            </a:xfrm>
          </p:grpSpPr>
          <p:pic>
            <p:nvPicPr>
              <p:cNvPr id="3074" name="Picture 2" descr="C:\Users\sciare\Desktop\s991353667521186175_p3_i1_w640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2868" y="1067251"/>
                <a:ext cx="1001909" cy="441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ZoneTexte 10"/>
              <p:cNvSpPr txBox="1"/>
              <p:nvPr/>
            </p:nvSpPr>
            <p:spPr>
              <a:xfrm>
                <a:off x="1407945" y="1118642"/>
                <a:ext cx="37138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/>
                  <a:t>Payload = </a:t>
                </a:r>
                <a:r>
                  <a:rPr lang="en-US" sz="18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DWP</a:t>
                </a:r>
                <a:r>
                  <a:rPr lang="en-US" sz="1800" b="1" dirty="0" smtClean="0"/>
                  <a:t>, T, RH, video</a:t>
                </a:r>
                <a:endParaRPr lang="en-US" sz="1800" b="1" dirty="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1419671" y="1554748"/>
                <a:ext cx="35896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/>
                  <a:t>Payload = </a:t>
                </a:r>
                <a:r>
                  <a:rPr lang="en-US" sz="1800" b="1" dirty="0" smtClean="0">
                    <a:solidFill>
                      <a:srgbClr val="00B0F0"/>
                    </a:solidFill>
                  </a:rPr>
                  <a:t>IN sampler</a:t>
                </a:r>
                <a:r>
                  <a:rPr lang="en-US" sz="1800" b="1" dirty="0" smtClean="0"/>
                  <a:t>, T, RH</a:t>
                </a:r>
                <a:endParaRPr lang="en-US" sz="1800" b="1" dirty="0"/>
              </a:p>
            </p:txBody>
          </p:sp>
          <p:pic>
            <p:nvPicPr>
              <p:cNvPr id="15" name="Picture 2" descr="C:\Users\sciare\Desktop\s991353667521186175_p3_i1_w640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2868" y="1566642"/>
                <a:ext cx="1001909" cy="441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5" name="Picture 3" descr="C:\Users\sciare\Desktop\DSC05068_resize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200" y="2176941"/>
                <a:ext cx="1062161" cy="7067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ZoneTexte 16"/>
              <p:cNvSpPr txBox="1"/>
              <p:nvPr/>
            </p:nvSpPr>
            <p:spPr>
              <a:xfrm>
                <a:off x="1439333" y="2199511"/>
                <a:ext cx="42478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/>
                  <a:t>Payload </a:t>
                </a:r>
                <a:r>
                  <a:rPr lang="en-US" sz="1800" b="1" dirty="0"/>
                  <a:t>= </a:t>
                </a:r>
                <a:r>
                  <a:rPr lang="en-US" sz="1800" b="1" dirty="0" err="1" smtClean="0">
                    <a:solidFill>
                      <a:srgbClr val="00B0F0"/>
                    </a:solidFill>
                  </a:rPr>
                  <a:t>miniSASP</a:t>
                </a:r>
                <a:r>
                  <a:rPr lang="en-US" sz="1800" b="1" dirty="0" smtClean="0"/>
                  <a:t>, </a:t>
                </a:r>
                <a:r>
                  <a:rPr lang="en-US" sz="1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POPs</a:t>
                </a:r>
                <a:r>
                  <a:rPr lang="en-US" sz="1800" b="1" dirty="0" smtClean="0"/>
                  <a:t>, </a:t>
                </a:r>
                <a:r>
                  <a:rPr lang="en-US" sz="1800" b="1" dirty="0" smtClean="0">
                    <a:solidFill>
                      <a:srgbClr val="00B050"/>
                    </a:solidFill>
                  </a:rPr>
                  <a:t>OPC (</a:t>
                </a:r>
                <a:r>
                  <a:rPr lang="en-US" sz="1800" b="1" dirty="0" err="1" smtClean="0">
                    <a:solidFill>
                      <a:srgbClr val="00B050"/>
                    </a:solidFill>
                  </a:rPr>
                  <a:t>MetOne</a:t>
                </a:r>
                <a:r>
                  <a:rPr lang="en-US" sz="1800" b="1" dirty="0" smtClean="0">
                    <a:solidFill>
                      <a:srgbClr val="00B050"/>
                    </a:solidFill>
                  </a:rPr>
                  <a:t>)</a:t>
                </a:r>
                <a:endParaRPr lang="en-US" sz="1800" b="1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61" name="Picture 3" descr="C:\Users\sciare\Desktop\DSC05068_resiz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34" y="2921996"/>
              <a:ext cx="1062161" cy="70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ZoneTexte 61"/>
            <p:cNvSpPr txBox="1"/>
            <p:nvPr/>
          </p:nvSpPr>
          <p:spPr>
            <a:xfrm>
              <a:off x="1507066" y="3020765"/>
              <a:ext cx="3539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Payload </a:t>
              </a:r>
              <a:r>
                <a:rPr lang="en-US" sz="1800" b="1" dirty="0"/>
                <a:t>= </a:t>
              </a:r>
              <a:r>
                <a:rPr lang="en-US" sz="1800" b="1" dirty="0" smtClean="0">
                  <a:solidFill>
                    <a:srgbClr val="00B0F0"/>
                  </a:solidFill>
                </a:rPr>
                <a:t>to be defined (2kg)</a:t>
              </a:r>
              <a:endParaRPr lang="en-US" sz="1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3" name="ZoneTexte 62"/>
          <p:cNvSpPr txBox="1"/>
          <p:nvPr/>
        </p:nvSpPr>
        <p:spPr>
          <a:xfrm>
            <a:off x="373743" y="5087241"/>
            <a:ext cx="815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omic Sans MS" panose="030F0702030302020204" pitchFamily="66" charset="0"/>
              </a:rPr>
              <a:t>Flight Strategy </a:t>
            </a:r>
            <a:r>
              <a:rPr lang="en-US" sz="1800" dirty="0" smtClean="0">
                <a:latin typeface="Comic Sans MS" panose="030F0702030302020204" pitchFamily="66" charset="0"/>
              </a:rPr>
              <a:t>– </a:t>
            </a:r>
            <a:r>
              <a:rPr lang="en-US" sz="1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1 day flight / week / Focus on contrasted situations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- Clean (Med.) vs Polluted (Europe/Turkey/Middle East)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- Dust (Africa) vs Dust (Middle East)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- Aerosol layer (boundary layer) vs aerosol layer (Free troposphere)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- Aircraft campaigns (March-April 2017)</a:t>
            </a:r>
          </a:p>
        </p:txBody>
      </p:sp>
      <p:sp>
        <p:nvSpPr>
          <p:cNvPr id="67" name="Rectangle 2"/>
          <p:cNvSpPr txBox="1">
            <a:spLocks/>
          </p:cNvSpPr>
          <p:nvPr/>
        </p:nvSpPr>
        <p:spPr>
          <a:xfrm>
            <a:off x="0" y="0"/>
            <a:ext cx="9144000" cy="5767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3000" dirty="0"/>
              <a:t>UAV monitoring </a:t>
            </a:r>
            <a:r>
              <a:rPr lang="en-US" altLang="en-US" sz="3000" dirty="0" smtClean="0"/>
              <a:t>activities : Experimental setting</a:t>
            </a:r>
            <a:endParaRPr lang="en-US" altLang="en-US" sz="3000" dirty="0"/>
          </a:p>
          <a:p>
            <a:pPr algn="ctr"/>
            <a:r>
              <a:rPr lang="en-US" altLang="en-US" sz="2000" dirty="0"/>
              <a:t>(July 2016 – July 2017)</a:t>
            </a:r>
          </a:p>
        </p:txBody>
      </p:sp>
    </p:spTree>
    <p:extLst>
      <p:ext uri="{BB962C8B-B14F-4D97-AF65-F5344CB8AC3E}">
        <p14:creationId xmlns:p14="http://schemas.microsoft.com/office/powerpoint/2010/main" val="420088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05" y="780146"/>
            <a:ext cx="2802727" cy="37746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7" name="Connecteur droit avec flèche 36"/>
          <p:cNvCxnSpPr/>
          <p:nvPr/>
        </p:nvCxnSpPr>
        <p:spPr>
          <a:xfrm flipV="1">
            <a:off x="5404623" y="1601420"/>
            <a:ext cx="13950" cy="2555447"/>
          </a:xfrm>
          <a:prstGeom prst="straightConnector1">
            <a:avLst/>
          </a:prstGeom>
          <a:ln w="127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H="1">
            <a:off x="8994480" y="3589989"/>
            <a:ext cx="1" cy="2615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e 32"/>
          <p:cNvGrpSpPr/>
          <p:nvPr/>
        </p:nvGrpSpPr>
        <p:grpSpPr>
          <a:xfrm>
            <a:off x="4140098" y="740721"/>
            <a:ext cx="1398558" cy="903024"/>
            <a:chOff x="4364159" y="2940497"/>
            <a:chExt cx="2360791" cy="777108"/>
          </a:xfrm>
        </p:grpSpPr>
        <p:pic>
          <p:nvPicPr>
            <p:cNvPr id="34" name="Picture 5" descr="C:\Users\sciare\AppData\Local\Microsoft\Windows\Temporary Internet Files\Content.IE5\3B0LQFQD\MC900432588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159" y="2940497"/>
              <a:ext cx="1326409" cy="617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C:\Users\sciare\AppData\Local\Microsoft\Windows\Temporary Internet Files\Content.IE5\TB027NPM\MC900432590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8352" y="3128714"/>
              <a:ext cx="1426598" cy="588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ZoneTexte 30"/>
          <p:cNvSpPr txBox="1"/>
          <p:nvPr/>
        </p:nvSpPr>
        <p:spPr>
          <a:xfrm>
            <a:off x="4190903" y="1696081"/>
            <a:ext cx="1235680" cy="27699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350-3,000 m </a:t>
            </a:r>
            <a:r>
              <a:rPr lang="fr-FR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asl</a:t>
            </a:r>
            <a:endParaRPr lang="fr-FR" sz="1200" b="1" dirty="0">
              <a:solidFill>
                <a:schemeClr val="bg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V="1">
            <a:off x="2827765" y="2913745"/>
            <a:ext cx="2768600" cy="8468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 rot="5400000">
            <a:off x="2248132" y="3464822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boundary layer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 rot="5400000">
            <a:off x="2128957" y="1974689"/>
            <a:ext cx="1555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Free troposphere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073301" y="2871418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1000-1500m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50879" y="1903976"/>
            <a:ext cx="5282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b="1" dirty="0">
                <a:solidFill>
                  <a:schemeClr val="bg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UAV</a:t>
            </a:r>
          </a:p>
        </p:txBody>
      </p:sp>
      <p:grpSp>
        <p:nvGrpSpPr>
          <p:cNvPr id="45" name="Groupe 44"/>
          <p:cNvGrpSpPr/>
          <p:nvPr/>
        </p:nvGrpSpPr>
        <p:grpSpPr>
          <a:xfrm>
            <a:off x="5701594" y="1939479"/>
            <a:ext cx="3446777" cy="1938992"/>
            <a:chOff x="3236686" y="2017487"/>
            <a:chExt cx="3446777" cy="1938992"/>
          </a:xfrm>
        </p:grpSpPr>
        <p:sp>
          <p:nvSpPr>
            <p:cNvPr id="42" name="ZoneTexte 41"/>
            <p:cNvSpPr txBox="1"/>
            <p:nvPr/>
          </p:nvSpPr>
          <p:spPr>
            <a:xfrm>
              <a:off x="3236686" y="2017487"/>
              <a:ext cx="3446777" cy="19389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PM</a:t>
              </a:r>
              <a:r>
                <a:rPr lang="en-US" baseline="-25000" dirty="0" smtClean="0"/>
                <a:t>2.5 </a:t>
              </a:r>
              <a:r>
                <a:rPr lang="en-US" sz="2000" dirty="0" smtClean="0">
                  <a:solidFill>
                    <a:srgbClr val="0000FF"/>
                  </a:solidFill>
                </a:rPr>
                <a:t>(POPs)</a:t>
              </a:r>
            </a:p>
            <a:p>
              <a:r>
                <a:rPr lang="en-US" dirty="0" smtClean="0"/>
                <a:t>O</a:t>
              </a:r>
              <a:r>
                <a:rPr lang="en-US" baseline="-25000" dirty="0" smtClean="0"/>
                <a:t>3</a:t>
              </a:r>
            </a:p>
            <a:p>
              <a:r>
                <a:rPr lang="en-US" dirty="0" smtClean="0"/>
                <a:t>BC</a:t>
              </a:r>
            </a:p>
            <a:p>
              <a:r>
                <a:rPr lang="en-US" dirty="0" smtClean="0"/>
                <a:t>OPC</a:t>
              </a:r>
            </a:p>
            <a:p>
              <a:r>
                <a:rPr lang="en-US" dirty="0" err="1" smtClean="0"/>
                <a:t>Sunphotomer</a:t>
              </a:r>
              <a:r>
                <a:rPr lang="en-US" dirty="0" smtClean="0"/>
                <a:t> </a:t>
              </a:r>
              <a:r>
                <a:rPr lang="en-US" sz="2000" dirty="0" smtClean="0">
                  <a:solidFill>
                    <a:srgbClr val="0000FF"/>
                  </a:solidFill>
                </a:rPr>
                <a:t>(</a:t>
              </a:r>
              <a:r>
                <a:rPr lang="en-US" sz="2000" dirty="0" err="1" smtClean="0">
                  <a:solidFill>
                    <a:srgbClr val="0000FF"/>
                  </a:solidFill>
                </a:rPr>
                <a:t>MiniSASP</a:t>
              </a:r>
              <a:r>
                <a:rPr lang="en-US" sz="2000" dirty="0" smtClean="0">
                  <a:solidFill>
                    <a:srgbClr val="0000FF"/>
                  </a:solidFill>
                </a:rPr>
                <a:t>)</a:t>
              </a:r>
              <a:endParaRPr lang="en-US" sz="2000" dirty="0"/>
            </a:p>
          </p:txBody>
        </p:sp>
        <p:pic>
          <p:nvPicPr>
            <p:cNvPr id="43" name="Picture 2" descr="C:\Users\sciare\Desktop\s991353667521186175_p3_i1_w64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14524" y="2606262"/>
              <a:ext cx="1352561" cy="59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689436" y="3269136"/>
            <a:ext cx="7293429" cy="3342267"/>
            <a:chOff x="689436" y="3269136"/>
            <a:chExt cx="7293429" cy="3342267"/>
          </a:xfrm>
        </p:grpSpPr>
        <p:sp>
          <p:nvSpPr>
            <p:cNvPr id="40" name="ZoneTexte 39"/>
            <p:cNvSpPr txBox="1"/>
            <p:nvPr/>
          </p:nvSpPr>
          <p:spPr>
            <a:xfrm>
              <a:off x="2935408" y="3269136"/>
              <a:ext cx="2438400" cy="52321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haroni" panose="02010803020104030203" pitchFamily="2" charset="-79"/>
                </a:rPr>
                <a:t>Agia Marina Xyliatou Station</a:t>
              </a:r>
            </a:p>
            <a:p>
              <a:r>
                <a:rPr lang="fr-FR" sz="12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haroni" panose="02010803020104030203" pitchFamily="2" charset="-79"/>
                </a:rPr>
                <a:t>                             (500 m </a:t>
              </a:r>
              <a:r>
                <a:rPr lang="fr-FR" sz="1200" b="1" dirty="0" err="1" smtClean="0">
                  <a:solidFill>
                    <a:schemeClr val="bg1"/>
                  </a:solidFill>
                  <a:latin typeface="Arial Narrow" panose="020B0606020202030204" pitchFamily="34" charset="0"/>
                  <a:cs typeface="Aharoni" panose="02010803020104030203" pitchFamily="2" charset="-79"/>
                </a:rPr>
                <a:t>asl</a:t>
              </a:r>
              <a:r>
                <a:rPr lang="fr-FR" sz="12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haroni" panose="02010803020104030203" pitchFamily="2" charset="-79"/>
                </a:rPr>
                <a:t>)</a:t>
              </a:r>
              <a:endParaRPr lang="fr-FR" sz="1200" b="1" dirty="0">
                <a:solidFill>
                  <a:schemeClr val="bg1"/>
                </a:solidFill>
                <a:latin typeface="Arial Narrow" panose="020B0606020202030204" pitchFamily="34" charset="0"/>
                <a:cs typeface="Aharoni" panose="02010803020104030203" pitchFamily="2" charset="-79"/>
              </a:endParaRPr>
            </a:p>
          </p:txBody>
        </p:sp>
        <p:grpSp>
          <p:nvGrpSpPr>
            <p:cNvPr id="3" name="Groupe 2"/>
            <p:cNvGrpSpPr/>
            <p:nvPr/>
          </p:nvGrpSpPr>
          <p:grpSpPr>
            <a:xfrm>
              <a:off x="689436" y="4622459"/>
              <a:ext cx="7293429" cy="1988944"/>
              <a:chOff x="689436" y="4622459"/>
              <a:chExt cx="7293429" cy="1988944"/>
            </a:xfrm>
          </p:grpSpPr>
          <p:pic>
            <p:nvPicPr>
              <p:cNvPr id="44" name="Picture 2" descr="C:\Users\sciare\Desktop\DSC01381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1264" y="4640431"/>
                <a:ext cx="2795257" cy="1970972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sp>
            <p:nvSpPr>
              <p:cNvPr id="47" name="ZoneTexte 46"/>
              <p:cNvSpPr txBox="1"/>
              <p:nvPr/>
            </p:nvSpPr>
            <p:spPr>
              <a:xfrm>
                <a:off x="689436" y="4666351"/>
                <a:ext cx="2034531" cy="19389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 smtClean="0"/>
                  <a:t>PM</a:t>
                </a:r>
                <a:r>
                  <a:rPr lang="en-US" baseline="-25000" dirty="0" smtClean="0"/>
                  <a:t>2.5</a:t>
                </a:r>
              </a:p>
              <a:p>
                <a:pPr algn="r"/>
                <a:r>
                  <a:rPr lang="en-US" dirty="0" smtClean="0"/>
                  <a:t>O</a:t>
                </a:r>
                <a:r>
                  <a:rPr lang="en-US" baseline="-25000" dirty="0" smtClean="0"/>
                  <a:t>3</a:t>
                </a:r>
              </a:p>
              <a:p>
                <a:pPr algn="r"/>
                <a:r>
                  <a:rPr lang="en-US" dirty="0" smtClean="0"/>
                  <a:t>BC</a:t>
                </a:r>
              </a:p>
              <a:p>
                <a:pPr algn="r"/>
                <a:r>
                  <a:rPr lang="en-US" dirty="0" smtClean="0"/>
                  <a:t>OPC</a:t>
                </a:r>
              </a:p>
              <a:p>
                <a:pPr algn="r"/>
                <a:r>
                  <a:rPr lang="en-US" dirty="0" err="1" smtClean="0"/>
                  <a:t>Sunphotomer</a:t>
                </a:r>
                <a:endParaRPr lang="en-US" dirty="0"/>
              </a:p>
            </p:txBody>
          </p:sp>
          <p:sp>
            <p:nvSpPr>
              <p:cNvPr id="49" name="ZoneTexte 48"/>
              <p:cNvSpPr txBox="1"/>
              <p:nvPr/>
            </p:nvSpPr>
            <p:spPr>
              <a:xfrm>
                <a:off x="5573486" y="4622459"/>
                <a:ext cx="2409379" cy="120032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Aharoni" panose="02010803020104030203" pitchFamily="2" charset="-79"/>
                  </a:rPr>
                  <a:t>Agia Marina Xyliatou Station</a:t>
                </a:r>
              </a:p>
              <a:p>
                <a:r>
                  <a:rPr lang="fr-FR" b="1" dirty="0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Aharoni" panose="02010803020104030203" pitchFamily="2" charset="-79"/>
                  </a:rPr>
                  <a:t>(550 m </a:t>
                </a:r>
                <a:r>
                  <a:rPr lang="fr-FR" b="1" dirty="0" err="1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Aharoni" panose="02010803020104030203" pitchFamily="2" charset="-79"/>
                  </a:rPr>
                  <a:t>asl</a:t>
                </a:r>
                <a:r>
                  <a:rPr lang="fr-FR" b="1" dirty="0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Aharoni" panose="02010803020104030203" pitchFamily="2" charset="-79"/>
                  </a:rPr>
                  <a:t>)</a:t>
                </a:r>
                <a:endParaRPr lang="fr-FR" b="1" dirty="0">
                  <a:solidFill>
                    <a:srgbClr val="0000FF"/>
                  </a:solidFill>
                  <a:latin typeface="Arial Narrow" panose="020B0606020202030204" pitchFamily="34" charset="0"/>
                  <a:cs typeface="Aharoni" panose="02010803020104030203" pitchFamily="2" charset="-79"/>
                </a:endParaRPr>
              </a:p>
            </p:txBody>
          </p:sp>
        </p:grpSp>
      </p:grpSp>
      <p:grpSp>
        <p:nvGrpSpPr>
          <p:cNvPr id="5" name="Groupe 4"/>
          <p:cNvGrpSpPr/>
          <p:nvPr/>
        </p:nvGrpSpPr>
        <p:grpSpPr>
          <a:xfrm>
            <a:off x="65320" y="798294"/>
            <a:ext cx="4453430" cy="3181963"/>
            <a:chOff x="65320" y="798294"/>
            <a:chExt cx="4453430" cy="3181963"/>
          </a:xfrm>
        </p:grpSpPr>
        <p:sp>
          <p:nvSpPr>
            <p:cNvPr id="38" name="ZoneTexte 37"/>
            <p:cNvSpPr txBox="1"/>
            <p:nvPr/>
          </p:nvSpPr>
          <p:spPr>
            <a:xfrm>
              <a:off x="3075342" y="2045566"/>
              <a:ext cx="1443408" cy="52321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chemeClr val="bg1"/>
                  </a:solidFill>
                  <a:latin typeface="Arial Narrow" panose="020B0606020202030204" pitchFamily="34" charset="0"/>
                  <a:cs typeface="Aharoni" panose="02010803020104030203" pitchFamily="2" charset="-79"/>
                </a:rPr>
                <a:t>Troodos</a:t>
              </a:r>
              <a:r>
                <a:rPr lang="fr-FR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haroni" panose="02010803020104030203" pitchFamily="2" charset="-79"/>
                </a:rPr>
                <a:t> station</a:t>
              </a:r>
              <a:endParaRPr lang="fr-FR" sz="1600" b="1" dirty="0">
                <a:solidFill>
                  <a:schemeClr val="bg1"/>
                </a:solidFill>
                <a:latin typeface="Arial Narrow" panose="020B0606020202030204" pitchFamily="34" charset="0"/>
                <a:cs typeface="Aharoni" panose="02010803020104030203" pitchFamily="2" charset="-79"/>
              </a:endParaRPr>
            </a:p>
            <a:p>
              <a:r>
                <a:rPr lang="fr-FR" sz="12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haroni" panose="02010803020104030203" pitchFamily="2" charset="-79"/>
                </a:rPr>
                <a:t>(1900m </a:t>
              </a:r>
              <a:r>
                <a:rPr lang="fr-FR" sz="1200" b="1" dirty="0" err="1" smtClean="0">
                  <a:solidFill>
                    <a:schemeClr val="bg1"/>
                  </a:solidFill>
                  <a:latin typeface="Arial Narrow" panose="020B0606020202030204" pitchFamily="34" charset="0"/>
                  <a:cs typeface="Aharoni" panose="02010803020104030203" pitchFamily="2" charset="-79"/>
                </a:rPr>
                <a:t>asl</a:t>
              </a:r>
              <a:r>
                <a:rPr lang="fr-FR" sz="12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haroni" panose="02010803020104030203" pitchFamily="2" charset="-79"/>
                </a:rPr>
                <a:t>)</a:t>
              </a:r>
              <a:endParaRPr lang="fr-FR" sz="1200" b="1" dirty="0">
                <a:solidFill>
                  <a:schemeClr val="bg1"/>
                </a:solidFill>
                <a:latin typeface="Arial Narrow" panose="020B0606020202030204" pitchFamily="34" charset="0"/>
                <a:cs typeface="Aharoni" panose="02010803020104030203" pitchFamily="2" charset="-79"/>
              </a:endParaRPr>
            </a:p>
          </p:txBody>
        </p:sp>
        <p:cxnSp>
          <p:nvCxnSpPr>
            <p:cNvPr id="39" name="Connecteur droit 38"/>
            <p:cNvCxnSpPr/>
            <p:nvPr/>
          </p:nvCxnSpPr>
          <p:spPr>
            <a:xfrm flipH="1">
              <a:off x="4049706" y="2348378"/>
              <a:ext cx="1" cy="26150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e 1"/>
            <p:cNvGrpSpPr/>
            <p:nvPr/>
          </p:nvGrpSpPr>
          <p:grpSpPr>
            <a:xfrm>
              <a:off x="65320" y="798294"/>
              <a:ext cx="2713154" cy="3181963"/>
              <a:chOff x="65320" y="798294"/>
              <a:chExt cx="2713154" cy="3181963"/>
            </a:xfrm>
          </p:grpSpPr>
          <p:pic>
            <p:nvPicPr>
              <p:cNvPr id="4098" name="Picture 2" descr="C:\Users\sciare\Desktop\20150528_155201349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559" y="798294"/>
                <a:ext cx="1817915" cy="24238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ZoneTexte 45"/>
              <p:cNvSpPr txBox="1"/>
              <p:nvPr/>
            </p:nvSpPr>
            <p:spPr>
              <a:xfrm>
                <a:off x="65320" y="820067"/>
                <a:ext cx="851515" cy="12003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</a:t>
                </a:r>
                <a:r>
                  <a:rPr lang="en-US" baseline="-25000" dirty="0" smtClean="0"/>
                  <a:t>3</a:t>
                </a:r>
              </a:p>
              <a:p>
                <a:r>
                  <a:rPr lang="en-US" dirty="0" smtClean="0"/>
                  <a:t>BC</a:t>
                </a:r>
              </a:p>
              <a:p>
                <a:r>
                  <a:rPr lang="en-US" dirty="0" smtClean="0"/>
                  <a:t>OPC</a:t>
                </a:r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326571" y="3149260"/>
                <a:ext cx="2409379" cy="83099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b="1" dirty="0" err="1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Aharoni" panose="02010803020104030203" pitchFamily="2" charset="-79"/>
                  </a:rPr>
                  <a:t>Troodos</a:t>
                </a:r>
                <a:r>
                  <a:rPr lang="fr-FR" b="1" dirty="0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Aharoni" panose="02010803020104030203" pitchFamily="2" charset="-79"/>
                  </a:rPr>
                  <a:t> Station</a:t>
                </a:r>
              </a:p>
              <a:p>
                <a:pPr algn="r"/>
                <a:r>
                  <a:rPr lang="fr-FR" b="1" dirty="0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Aharoni" panose="02010803020104030203" pitchFamily="2" charset="-79"/>
                  </a:rPr>
                  <a:t>(1,900 m </a:t>
                </a:r>
                <a:r>
                  <a:rPr lang="fr-FR" b="1" dirty="0" err="1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Aharoni" panose="02010803020104030203" pitchFamily="2" charset="-79"/>
                  </a:rPr>
                  <a:t>asl</a:t>
                </a:r>
                <a:r>
                  <a:rPr lang="fr-FR" b="1" dirty="0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Aharoni" panose="02010803020104030203" pitchFamily="2" charset="-79"/>
                  </a:rPr>
                  <a:t>)</a:t>
                </a:r>
                <a:endParaRPr lang="fr-FR" b="1" dirty="0">
                  <a:solidFill>
                    <a:srgbClr val="0000FF"/>
                  </a:solidFill>
                  <a:latin typeface="Arial Narrow" panose="020B0606020202030204" pitchFamily="34" charset="0"/>
                  <a:cs typeface="Aharoni" panose="02010803020104030203" pitchFamily="2" charset="-79"/>
                </a:endParaRPr>
              </a:p>
            </p:txBody>
          </p:sp>
        </p:grpSp>
      </p:grpSp>
      <p:sp>
        <p:nvSpPr>
          <p:cNvPr id="51" name="ZoneTexte 50"/>
          <p:cNvSpPr txBox="1"/>
          <p:nvPr/>
        </p:nvSpPr>
        <p:spPr>
          <a:xfrm>
            <a:off x="5624288" y="783448"/>
            <a:ext cx="2409379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UAV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(350- 3,000 m </a:t>
            </a:r>
            <a:r>
              <a:rPr lang="fr-FR" b="1" dirty="0" err="1" smtClean="0">
                <a:solidFill>
                  <a:srgbClr val="0000FF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asl</a:t>
            </a:r>
            <a:r>
              <a:rPr lang="fr-FR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)</a:t>
            </a:r>
            <a:endParaRPr lang="fr-FR" b="1" dirty="0">
              <a:solidFill>
                <a:srgbClr val="0000FF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sp>
        <p:nvSpPr>
          <p:cNvPr id="52" name="ZoneTexte 30"/>
          <p:cNvSpPr txBox="1">
            <a:spLocks noChangeArrowheads="1"/>
          </p:cNvSpPr>
          <p:nvPr/>
        </p:nvSpPr>
        <p:spPr bwMode="auto">
          <a:xfrm>
            <a:off x="0" y="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Wingdings" pitchFamily="2" charset="2"/>
              <a:buChar char="§"/>
              <a:defRPr sz="2800" b="1">
                <a:solidFill>
                  <a:srgbClr val="00234C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Times" pitchFamily="-64" charset="0"/>
              <a:buChar char="–"/>
              <a:defRPr sz="2400">
                <a:solidFill>
                  <a:srgbClr val="00234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234C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234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en-US" altLang="fr-FR" sz="30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Multi-level comparison of key parameters</a:t>
            </a:r>
            <a:endParaRPr lang="en-US" altLang="fr-FR" sz="3000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4578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0"/>
            <a:ext cx="9144000" cy="5767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3000" dirty="0" smtClean="0"/>
              <a:t>Conclusions &amp; Perspectives</a:t>
            </a:r>
            <a:endParaRPr lang="en-US" alt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0" y="844116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latin typeface="Calibri"/>
              </a:rPr>
              <a:t>This UAV atmospheric monitoring program will be used as a “proof of concept” to evaluate to 1) its real added value compared to ground-based (in-situ + remote sensing) observations, 2) its potential for replicability and dissemination, 3) its real operating cost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972078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latin typeface="Calibri"/>
              </a:rPr>
              <a:t>Several communities may be interested in atmospheric UAV tools (EUFAR, ACTRIS, ICOS, …). We need to identify in which community such tools would better fit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3" y="4546893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latin typeface="Calibri"/>
              </a:rPr>
              <a:t>We have also to explore what are the needs from end-users (services, training, easy-to-use integrated tool, …) and evaluate if they can be afforded and at which cost</a:t>
            </a:r>
          </a:p>
        </p:txBody>
      </p:sp>
    </p:spTree>
    <p:extLst>
      <p:ext uri="{BB962C8B-B14F-4D97-AF65-F5344CB8AC3E}">
        <p14:creationId xmlns:p14="http://schemas.microsoft.com/office/powerpoint/2010/main" val="244043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/>
          </p:cNvSpPr>
          <p:nvPr/>
        </p:nvSpPr>
        <p:spPr>
          <a:xfrm>
            <a:off x="0" y="0"/>
            <a:ext cx="9144000" cy="5767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dirty="0" smtClean="0"/>
              <a:t>Motivations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254000" y="723899"/>
            <a:ext cx="8431200" cy="1320801"/>
            <a:chOff x="76200" y="3403599"/>
            <a:chExt cx="8431200" cy="1320801"/>
          </a:xfrm>
        </p:grpSpPr>
        <p:sp>
          <p:nvSpPr>
            <p:cNvPr id="23" name="Rectangle 22"/>
            <p:cNvSpPr/>
            <p:nvPr/>
          </p:nvSpPr>
          <p:spPr>
            <a:xfrm>
              <a:off x="76200" y="3628233"/>
              <a:ext cx="4724400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lvl="1" algn="r">
                <a:spcBef>
                  <a:spcPts val="0"/>
                </a:spcBef>
                <a:defRPr/>
              </a:pPr>
              <a:r>
                <a:rPr lang="en-US" sz="2000" b="1" dirty="0" smtClean="0">
                  <a:solidFill>
                    <a:srgbClr val="292382"/>
                  </a:solidFill>
                  <a:latin typeface="Calibri"/>
                  <a:cs typeface="+mn-cs"/>
                </a:rPr>
                <a:t>In the near future Atmospheric instrument will become smaller and cheaper offering new field of applications</a:t>
              </a:r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4940300" y="3403599"/>
              <a:ext cx="3567100" cy="1320801"/>
              <a:chOff x="5715000" y="4190999"/>
              <a:chExt cx="2932100" cy="938213"/>
            </a:xfrm>
          </p:grpSpPr>
          <p:pic>
            <p:nvPicPr>
              <p:cNvPr id="24" name="Picture 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4190999"/>
                <a:ext cx="1518690" cy="938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0547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4788" y="4330699"/>
                <a:ext cx="822312" cy="625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Flèche droite 3"/>
              <p:cNvSpPr/>
              <p:nvPr/>
            </p:nvSpPr>
            <p:spPr>
              <a:xfrm>
                <a:off x="7315200" y="4406900"/>
                <a:ext cx="457200" cy="495300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e 8"/>
          <p:cNvGrpSpPr/>
          <p:nvPr/>
        </p:nvGrpSpPr>
        <p:grpSpPr>
          <a:xfrm>
            <a:off x="330200" y="2105963"/>
            <a:ext cx="8648700" cy="1627837"/>
            <a:chOff x="342900" y="4785663"/>
            <a:chExt cx="8648700" cy="1627837"/>
          </a:xfrm>
        </p:grpSpPr>
        <p:pic>
          <p:nvPicPr>
            <p:cNvPr id="27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" y="5067300"/>
              <a:ext cx="1980314" cy="134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Flèche droite 30"/>
            <p:cNvSpPr/>
            <p:nvPr/>
          </p:nvSpPr>
          <p:spPr>
            <a:xfrm>
              <a:off x="2569053" y="5371241"/>
              <a:ext cx="556215" cy="697275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2000" y="4785663"/>
              <a:ext cx="1552492" cy="16151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4" name="Rectangle 33"/>
            <p:cNvSpPr/>
            <p:nvPr/>
          </p:nvSpPr>
          <p:spPr>
            <a:xfrm>
              <a:off x="4927600" y="5190333"/>
              <a:ext cx="4064000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lvl="1">
                <a:spcBef>
                  <a:spcPts val="0"/>
                </a:spcBef>
                <a:defRPr/>
              </a:pPr>
              <a:r>
                <a:rPr lang="en-US" sz="2000" b="1" dirty="0" smtClean="0">
                  <a:solidFill>
                    <a:srgbClr val="292382"/>
                  </a:solidFill>
                  <a:latin typeface="Calibri"/>
                  <a:cs typeface="+mn-cs"/>
                </a:rPr>
                <a:t>The use of Unmanned Aerial Vehicle (UAV) offers new potential for atmospheric observations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0" y="5506841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solidFill>
                  <a:srgbClr val="0000FF"/>
                </a:solidFill>
                <a:latin typeface="Calibri"/>
                <a:cs typeface="+mn-cs"/>
              </a:rPr>
              <a:t>What is the added value for the ground-based ACTRIS network 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3818733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solidFill>
                  <a:srgbClr val="0000FF"/>
                </a:solidFill>
                <a:latin typeface="Calibri"/>
                <a:cs typeface="+mn-cs"/>
              </a:rPr>
              <a:t>How mature are these new atmospheric sensors for ACTRIS ? (data quality)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6117433"/>
            <a:ext cx="87122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solidFill>
                  <a:srgbClr val="0000FF"/>
                </a:solidFill>
                <a:latin typeface="Calibri"/>
                <a:cs typeface="+mn-cs"/>
              </a:rPr>
              <a:t>How easily these techniques can be disseminated to end-users 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0" y="4566049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solidFill>
                  <a:srgbClr val="0000FF"/>
                </a:solidFill>
                <a:latin typeface="Calibri"/>
                <a:cs typeface="+mn-cs"/>
              </a:rPr>
              <a:t>How mature are these new technical developments for routine operation in the ACTRIS network ? (monitoring capacity)</a:t>
            </a:r>
          </a:p>
        </p:txBody>
      </p:sp>
    </p:spTree>
    <p:extLst>
      <p:ext uri="{BB962C8B-B14F-4D97-AF65-F5344CB8AC3E}">
        <p14:creationId xmlns:p14="http://schemas.microsoft.com/office/powerpoint/2010/main" val="161243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57393" y="3774509"/>
            <a:ext cx="7852833" cy="2905691"/>
            <a:chOff x="268289" y="282009"/>
            <a:chExt cx="7852833" cy="290569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89" y="282009"/>
              <a:ext cx="5019322" cy="29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267678" y="323411"/>
              <a:ext cx="285344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lvl="1">
                <a:spcBef>
                  <a:spcPts val="0"/>
                </a:spcBef>
                <a:defRPr/>
              </a:pPr>
              <a:r>
                <a:rPr lang="en-US" b="1" dirty="0" smtClean="0">
                  <a:solidFill>
                    <a:srgbClr val="292382"/>
                  </a:solidFill>
                  <a:latin typeface="Calibri"/>
                  <a:cs typeface="+mn-cs"/>
                </a:rPr>
                <a:t>Cyprus – CAO station</a:t>
              </a:r>
            </a:p>
            <a:p>
              <a:pPr marL="0" lvl="1">
                <a:spcBef>
                  <a:spcPts val="0"/>
                </a:spcBef>
                <a:defRPr/>
              </a:pPr>
              <a:r>
                <a:rPr lang="en-US" b="1" dirty="0" smtClean="0">
                  <a:solidFill>
                    <a:srgbClr val="292382"/>
                  </a:solidFill>
                  <a:latin typeface="Calibri"/>
                </a:rPr>
                <a:t>2016-2017</a:t>
              </a:r>
              <a:endParaRPr lang="en-US" b="1" dirty="0" smtClean="0">
                <a:solidFill>
                  <a:srgbClr val="292382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5" name="Rectangle 2"/>
          <p:cNvSpPr txBox="1">
            <a:spLocks/>
          </p:cNvSpPr>
          <p:nvPr/>
        </p:nvSpPr>
        <p:spPr>
          <a:xfrm>
            <a:off x="0" y="0"/>
            <a:ext cx="9144000" cy="5767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dirty="0" smtClean="0"/>
              <a:t>Strategy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19933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solidFill>
                  <a:srgbClr val="0000FF"/>
                </a:solidFill>
                <a:latin typeface="Calibri"/>
              </a:rPr>
              <a:t>Establish a UAV research infrastructure that has a the capacity to integrate miniaturized instrumentation and fly them </a:t>
            </a:r>
            <a:endParaRPr lang="en-US" b="1" dirty="0" smtClean="0">
              <a:solidFill>
                <a:srgbClr val="0000FF"/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10533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solidFill>
                  <a:srgbClr val="0000FF"/>
                </a:solidFill>
                <a:latin typeface="Calibri"/>
              </a:rPr>
              <a:t>Operate routine (weekly) flights for a period of 1 years and learn from this experience</a:t>
            </a:r>
            <a:endParaRPr lang="en-US" b="1" dirty="0" smtClean="0">
              <a:solidFill>
                <a:srgbClr val="0000FF"/>
              </a:solidFill>
              <a:latin typeface="Calibri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650333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solidFill>
                  <a:srgbClr val="0000FF"/>
                </a:solidFill>
                <a:latin typeface="Calibri"/>
              </a:rPr>
              <a:t>To evaluate the real added value compared to ground-based in-situ observations</a:t>
            </a:r>
            <a:endParaRPr lang="en-US" b="1" dirty="0" smtClean="0">
              <a:solidFill>
                <a:srgbClr val="0000FF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9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6978022" y="1887"/>
            <a:ext cx="2165978" cy="738664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2800" b="1">
                <a:solidFill>
                  <a:srgbClr val="00234C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-64" charset="0"/>
              <a:buChar char="–"/>
              <a:defRPr sz="2400">
                <a:solidFill>
                  <a:srgbClr val="00234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234C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234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rgbClr val="00234C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0" u="sng" dirty="0">
                <a:solidFill>
                  <a:srgbClr val="0000FF"/>
                </a:solidFill>
                <a:latin typeface="Comic Sans MS" pitchFamily="66" charset="0"/>
              </a:rPr>
              <a:t>Latitude</a:t>
            </a:r>
            <a:r>
              <a:rPr lang="fr-FR" altLang="fr-FR" sz="1400" b="0" dirty="0">
                <a:solidFill>
                  <a:schemeClr val="tx1"/>
                </a:solidFill>
                <a:latin typeface="Comic Sans MS" pitchFamily="66" charset="0"/>
              </a:rPr>
              <a:t> :</a:t>
            </a:r>
            <a:r>
              <a:rPr lang="fr-FR" altLang="fr-FR" sz="1400" dirty="0">
                <a:solidFill>
                  <a:schemeClr val="tx1"/>
                </a:solidFill>
                <a:latin typeface="Comic Sans MS" pitchFamily="66" charset="0"/>
              </a:rPr>
              <a:t>35°02′18″N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0" u="sng" dirty="0">
                <a:solidFill>
                  <a:srgbClr val="0000FF"/>
                </a:solidFill>
                <a:latin typeface="Comic Sans MS" pitchFamily="66" charset="0"/>
              </a:rPr>
              <a:t>Longitude</a:t>
            </a:r>
            <a:r>
              <a:rPr lang="fr-FR" altLang="fr-FR" sz="1400" b="0" dirty="0">
                <a:solidFill>
                  <a:srgbClr val="000000"/>
                </a:solidFill>
                <a:latin typeface="Comic Sans MS" pitchFamily="66" charset="0"/>
              </a:rPr>
              <a:t> :</a:t>
            </a:r>
            <a:r>
              <a:rPr lang="fr-FR" altLang="fr-FR" sz="1400" dirty="0">
                <a:solidFill>
                  <a:srgbClr val="000000"/>
                </a:solidFill>
                <a:latin typeface="Comic Sans MS" pitchFamily="66" charset="0"/>
              </a:rPr>
              <a:t>33°03′38″E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0" u="sng" dirty="0">
                <a:solidFill>
                  <a:srgbClr val="0000FF"/>
                </a:solidFill>
                <a:latin typeface="Comic Sans MS" pitchFamily="66" charset="0"/>
              </a:rPr>
              <a:t>Altitude</a:t>
            </a:r>
            <a:r>
              <a:rPr lang="fr-FR" altLang="fr-FR" sz="1400" b="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altLang="fr-FR" sz="1400" b="0" dirty="0" smtClean="0">
                <a:solidFill>
                  <a:srgbClr val="000000"/>
                </a:solidFill>
                <a:latin typeface="Comic Sans MS" pitchFamily="66" charset="0"/>
              </a:rPr>
              <a:t>: </a:t>
            </a:r>
            <a:r>
              <a:rPr lang="fr-FR" altLang="fr-FR" sz="1400" dirty="0" smtClean="0">
                <a:solidFill>
                  <a:srgbClr val="000000"/>
                </a:solidFill>
                <a:latin typeface="Comic Sans MS" pitchFamily="66" charset="0"/>
              </a:rPr>
              <a:t>550m </a:t>
            </a:r>
            <a:r>
              <a:rPr lang="fr-FR" altLang="fr-FR" sz="1400" dirty="0" err="1">
                <a:solidFill>
                  <a:srgbClr val="000000"/>
                </a:solidFill>
                <a:latin typeface="Comic Sans MS" pitchFamily="66" charset="0"/>
              </a:rPr>
              <a:t>asl</a:t>
            </a:r>
            <a:endParaRPr lang="en-US" altLang="fr-FR" sz="14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" y="1632899"/>
            <a:ext cx="2381250" cy="1914525"/>
            <a:chOff x="110309" y="1727480"/>
            <a:chExt cx="2734409" cy="2053945"/>
          </a:xfrm>
        </p:grpSpPr>
        <p:pic>
          <p:nvPicPr>
            <p:cNvPr id="8194" name="Picture 5" descr="C:\Users\sciare\Desktop\cyprus_satellite_ma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9" y="1727480"/>
              <a:ext cx="2734409" cy="2053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Ellipse 4"/>
            <p:cNvSpPr/>
            <p:nvPr/>
          </p:nvSpPr>
          <p:spPr>
            <a:xfrm>
              <a:off x="1042332" y="2761157"/>
              <a:ext cx="104775" cy="9366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8198" name="Picture 2" descr="C:\sciences\LSCE\2-CONF+ PROG\1-CONFERENCES\material\800px-Flag_of_Cyprus_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070" y="1798919"/>
              <a:ext cx="730890" cy="438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ectangle 2"/>
          <p:cNvSpPr txBox="1">
            <a:spLocks/>
          </p:cNvSpPr>
          <p:nvPr/>
        </p:nvSpPr>
        <p:spPr>
          <a:xfrm>
            <a:off x="0" y="0"/>
            <a:ext cx="9144000" cy="5767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3000" dirty="0" smtClean="0"/>
              <a:t>Cyprus Atmospheric Observatory </a:t>
            </a:r>
          </a:p>
          <a:p>
            <a:endParaRPr lang="en-GB" altLang="en-US" sz="3000" dirty="0" smtClean="0"/>
          </a:p>
        </p:txBody>
      </p:sp>
      <p:grpSp>
        <p:nvGrpSpPr>
          <p:cNvPr id="8" name="Groupe 7"/>
          <p:cNvGrpSpPr/>
          <p:nvPr/>
        </p:nvGrpSpPr>
        <p:grpSpPr>
          <a:xfrm>
            <a:off x="2334469" y="850489"/>
            <a:ext cx="6695231" cy="1809736"/>
            <a:chOff x="1029667" y="4256315"/>
            <a:chExt cx="6695231" cy="1809736"/>
          </a:xfrm>
        </p:grpSpPr>
        <p:grpSp>
          <p:nvGrpSpPr>
            <p:cNvPr id="18" name="Groupe 17"/>
            <p:cNvGrpSpPr/>
            <p:nvPr/>
          </p:nvGrpSpPr>
          <p:grpSpPr>
            <a:xfrm>
              <a:off x="1029667" y="4256315"/>
              <a:ext cx="6695231" cy="1809736"/>
              <a:chOff x="1029667" y="4256315"/>
              <a:chExt cx="6695231" cy="1809736"/>
            </a:xfrm>
          </p:grpSpPr>
          <p:pic>
            <p:nvPicPr>
              <p:cNvPr id="46" name="Picture 3" descr="C:\Users\Greg\Dropbox\BACCHUS_GR\DSC_0487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0" t="7777" r="13500" b="7335"/>
              <a:stretch/>
            </p:blipFill>
            <p:spPr bwMode="auto">
              <a:xfrm>
                <a:off x="3261326" y="4506686"/>
                <a:ext cx="2015378" cy="126341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6146" name="Picture 2" descr="F:\SCIENCES\LSCE\2-CONF+ PROG\4-EU\OTHER\Cyprus\1. CyI\2 - AGIA MARINA XYLIATOU\Photos\photos Agia Marina Nov 2014\DSC03655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1904" y="4496702"/>
                <a:ext cx="1729409" cy="129705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cxnSp>
            <p:nvCxnSpPr>
              <p:cNvPr id="11" name="Connecteur droit avec flèche 10"/>
              <p:cNvCxnSpPr/>
              <p:nvPr/>
            </p:nvCxnSpPr>
            <p:spPr>
              <a:xfrm flipV="1">
                <a:off x="1029667" y="5972338"/>
                <a:ext cx="6695231" cy="1794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flipV="1">
                <a:off x="2067340" y="5777816"/>
                <a:ext cx="0" cy="2882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>
              <a:xfrm flipV="1">
                <a:off x="4018722" y="5751312"/>
                <a:ext cx="0" cy="2882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/>
              <p:cNvCxnSpPr/>
              <p:nvPr/>
            </p:nvCxnSpPr>
            <p:spPr>
              <a:xfrm flipV="1">
                <a:off x="6403683" y="5743395"/>
                <a:ext cx="0" cy="2882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ZoneTexte 56"/>
              <p:cNvSpPr txBox="1"/>
              <p:nvPr/>
            </p:nvSpPr>
            <p:spPr>
              <a:xfrm>
                <a:off x="1238898" y="4256315"/>
                <a:ext cx="18132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December 2014</a:t>
                </a:r>
                <a:endParaRPr lang="en-US" sz="1400" b="1" dirty="0"/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3134036" y="4268865"/>
                <a:ext cx="20558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March 2015</a:t>
                </a:r>
                <a:endParaRPr lang="en-US" sz="1400" b="1" dirty="0"/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5276604" y="4259901"/>
                <a:ext cx="21621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April 2016</a:t>
                </a:r>
                <a:endParaRPr lang="en-US" sz="1400" b="1" dirty="0"/>
              </a:p>
            </p:txBody>
          </p:sp>
        </p:grpSp>
        <p:pic>
          <p:nvPicPr>
            <p:cNvPr id="38" name="Picture 2" descr="C:\Users\sciare\Desktop\DSC0138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473" y="4524499"/>
              <a:ext cx="1827851" cy="12560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2" name="Groupe 1"/>
          <p:cNvGrpSpPr/>
          <p:nvPr/>
        </p:nvGrpSpPr>
        <p:grpSpPr>
          <a:xfrm>
            <a:off x="0" y="2852099"/>
            <a:ext cx="9031639" cy="1233700"/>
            <a:chOff x="0" y="3348815"/>
            <a:chExt cx="9031639" cy="1233700"/>
          </a:xfrm>
        </p:grpSpPr>
        <p:grpSp>
          <p:nvGrpSpPr>
            <p:cNvPr id="9" name="Groupe 8"/>
            <p:cNvGrpSpPr/>
            <p:nvPr/>
          </p:nvGrpSpPr>
          <p:grpSpPr>
            <a:xfrm>
              <a:off x="2543175" y="3348815"/>
              <a:ext cx="6441732" cy="585109"/>
              <a:chOff x="0" y="997993"/>
              <a:chExt cx="8871169" cy="736293"/>
            </a:xfrm>
          </p:grpSpPr>
          <p:grpSp>
            <p:nvGrpSpPr>
              <p:cNvPr id="7" name="Groupe 6"/>
              <p:cNvGrpSpPr/>
              <p:nvPr/>
            </p:nvGrpSpPr>
            <p:grpSpPr>
              <a:xfrm>
                <a:off x="1485340" y="997993"/>
                <a:ext cx="6238461" cy="736293"/>
                <a:chOff x="897834" y="961672"/>
                <a:chExt cx="6238461" cy="736293"/>
              </a:xfrm>
            </p:grpSpPr>
            <p:pic>
              <p:nvPicPr>
                <p:cNvPr id="19" name="Picture 4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7834" y="1098768"/>
                  <a:ext cx="1668137" cy="559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8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30981" y="961672"/>
                  <a:ext cx="1282159" cy="7362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1" name="Picture 7" descr="F:\SCIENCES\LSCE\2-CONF+ PROG\1-CONFERENCES\material\logos labos\arton233.jp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39072" y="1084843"/>
                  <a:ext cx="1106323" cy="5653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4" descr="C:\Users\sciare\Desktop\aeronet_banner2.gif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5570" y="1092200"/>
                  <a:ext cx="1990725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7" name="Picture 13" descr="C:\Users\sciare\Desktop\images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31149"/>
                <a:ext cx="1419646" cy="582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3" descr="C:\Users\sciare\Desktop\logo-actris.gif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4953" y="1229542"/>
                <a:ext cx="976216" cy="420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3" name="Picture 2" descr="C:\Users\sciare\Desktop\horizon_202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1338" y="3965699"/>
              <a:ext cx="820301" cy="37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ZoneTexte 34"/>
            <p:cNvSpPr txBox="1"/>
            <p:nvPr/>
          </p:nvSpPr>
          <p:spPr>
            <a:xfrm>
              <a:off x="0" y="4213183"/>
              <a:ext cx="58209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800" b="1" dirty="0">
                  <a:latin typeface="+mj-lt"/>
                </a:rPr>
                <a:t>100 </a:t>
              </a:r>
              <a:r>
                <a:rPr lang="fr-FR" sz="1800" b="1" dirty="0" err="1">
                  <a:latin typeface="+mj-lt"/>
                </a:rPr>
                <a:t>access</a:t>
              </a:r>
              <a:r>
                <a:rPr lang="fr-FR" sz="1800" b="1" dirty="0">
                  <a:latin typeface="+mj-lt"/>
                </a:rPr>
                <a:t> </a:t>
              </a:r>
              <a:r>
                <a:rPr lang="fr-FR" sz="1800" b="1" dirty="0" err="1">
                  <a:latin typeface="+mj-lt"/>
                </a:rPr>
                <a:t>days</a:t>
              </a:r>
              <a:r>
                <a:rPr lang="fr-FR" sz="1800" b="1" dirty="0">
                  <a:latin typeface="+mj-lt"/>
                </a:rPr>
                <a:t> for </a:t>
              </a:r>
              <a:r>
                <a:rPr lang="fr-FR" sz="1800" b="1" dirty="0" err="1" smtClean="0">
                  <a:latin typeface="+mj-lt"/>
                </a:rPr>
                <a:t>users</a:t>
              </a:r>
              <a:endParaRPr lang="fr-FR" sz="1800" b="1" dirty="0">
                <a:latin typeface="+mj-lt"/>
              </a:endParaRPr>
            </a:p>
          </p:txBody>
        </p:sp>
        <p:sp>
          <p:nvSpPr>
            <p:cNvPr id="36" name="ZoneTexte 37"/>
            <p:cNvSpPr txBox="1">
              <a:spLocks noChangeArrowheads="1"/>
            </p:cNvSpPr>
            <p:nvPr/>
          </p:nvSpPr>
          <p:spPr bwMode="auto">
            <a:xfrm>
              <a:off x="0" y="3997868"/>
              <a:ext cx="47012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Wingdings" pitchFamily="2" charset="2"/>
                <a:buChar char="§"/>
                <a:defRPr sz="2800" b="1">
                  <a:solidFill>
                    <a:srgbClr val="00234C"/>
                  </a:solidFill>
                  <a:latin typeface="Calibri" pitchFamily="34" charset="0"/>
                </a:defRPr>
              </a:lvl1pPr>
              <a:lvl2pPr eaLnBrk="0" hangingPunct="0">
                <a:spcBef>
                  <a:spcPct val="20000"/>
                </a:spcBef>
                <a:buFont typeface="Times" pitchFamily="-64" charset="0"/>
                <a:buChar char="–"/>
                <a:defRPr sz="2400">
                  <a:solidFill>
                    <a:srgbClr val="00234C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rgbClr val="00234C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rgbClr val="00234C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>
                  <a:solidFill>
                    <a:srgbClr val="00234C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rgbClr val="00234C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rgbClr val="00234C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rgbClr val="00234C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rgbClr val="00234C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800" dirty="0" smtClean="0">
                  <a:solidFill>
                    <a:srgbClr val="0000FF"/>
                  </a:solidFill>
                  <a:latin typeface="Aharoni" pitchFamily="2" charset="-79"/>
                  <a:cs typeface="Aharoni" pitchFamily="2" charset="-79"/>
                </a:rPr>
                <a:t>EU-H2020 ACTRIS2 Trans-national Access</a:t>
              </a:r>
              <a:endParaRPr lang="en-US" altLang="fr-FR" sz="1800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0" y="3870481"/>
            <a:ext cx="8898058" cy="966446"/>
            <a:chOff x="0" y="3870481"/>
            <a:chExt cx="8898058" cy="966446"/>
          </a:xfrm>
        </p:grpSpPr>
        <p:pic>
          <p:nvPicPr>
            <p:cNvPr id="39" name="Picture 15" descr="C:\Users\sciare\Desktop\poster MED\image_mini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017" y="4112961"/>
              <a:ext cx="653995" cy="549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52477"/>
              <a:ext cx="1549201" cy="52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Groupe 40"/>
            <p:cNvGrpSpPr/>
            <p:nvPr/>
          </p:nvGrpSpPr>
          <p:grpSpPr>
            <a:xfrm>
              <a:off x="3039875" y="3870481"/>
              <a:ext cx="5858183" cy="966446"/>
              <a:chOff x="3169930" y="2639999"/>
              <a:chExt cx="5858183" cy="966446"/>
            </a:xfrm>
          </p:grpSpPr>
          <p:pic>
            <p:nvPicPr>
              <p:cNvPr id="42" name="Picture 7" descr="C:\Users\sciare\Desktop\logos labos francais\imagesCAHLV7D0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9930" y="2823227"/>
                <a:ext cx="624439" cy="762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ZoneTexte 14"/>
              <p:cNvSpPr txBox="1">
                <a:spLocks noChangeArrowheads="1"/>
              </p:cNvSpPr>
              <p:nvPr/>
            </p:nvSpPr>
            <p:spPr bwMode="auto">
              <a:xfrm>
                <a:off x="3179902" y="2652699"/>
                <a:ext cx="63190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2800" b="1">
                    <a:solidFill>
                      <a:srgbClr val="00234C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-64" charset="0"/>
                  <a:buChar char="–"/>
                  <a:defRPr sz="2400">
                    <a:solidFill>
                      <a:srgbClr val="00234C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rgbClr val="00234C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dirty="0" smtClean="0">
                    <a:solidFill>
                      <a:schemeClr val="tx1"/>
                    </a:solidFill>
                    <a:latin typeface="Comic Sans MS" pitchFamily="66" charset="0"/>
                  </a:rPr>
                  <a:t>LSCE</a:t>
                </a:r>
                <a:endParaRPr lang="fr-FR" altLang="fr-FR" sz="1400" dirty="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44" name="Picture 2" descr="C:\Users\sciare\Desktop\logos labos francais\sans-titre.pn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5651" y="2843848"/>
                <a:ext cx="787378" cy="762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3" descr="C:\Users\sciare\Desktop\logos labos francais\imagesCAALTGQ8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4437" y="2975070"/>
                <a:ext cx="1158833" cy="344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5" descr="C:\Users\sciare\Desktop\logos labos francais\imagesCA83JISX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1544" y="2913464"/>
                <a:ext cx="1152493" cy="495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1" descr="C:\Users\sciare\Desktop\logo_lamp_fond_12cm.tif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8636" y="2916782"/>
                <a:ext cx="1137794" cy="483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ZoneTexte 20"/>
              <p:cNvSpPr txBox="1">
                <a:spLocks noChangeArrowheads="1"/>
              </p:cNvSpPr>
              <p:nvPr/>
            </p:nvSpPr>
            <p:spPr bwMode="auto">
              <a:xfrm>
                <a:off x="4028312" y="2640000"/>
                <a:ext cx="47320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2800" b="1">
                    <a:solidFill>
                      <a:srgbClr val="00234C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-64" charset="0"/>
                  <a:buChar char="–"/>
                  <a:defRPr sz="2400">
                    <a:solidFill>
                      <a:srgbClr val="00234C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rgbClr val="00234C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dirty="0" smtClean="0">
                    <a:solidFill>
                      <a:schemeClr val="tx1"/>
                    </a:solidFill>
                    <a:latin typeface="Comic Sans MS" pitchFamily="66" charset="0"/>
                  </a:rPr>
                  <a:t>MD</a:t>
                </a:r>
                <a:endParaRPr lang="fr-FR" altLang="fr-FR" sz="1400" dirty="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0" name="ZoneTexte 21"/>
              <p:cNvSpPr txBox="1">
                <a:spLocks noChangeArrowheads="1"/>
              </p:cNvSpPr>
              <p:nvPr/>
            </p:nvSpPr>
            <p:spPr bwMode="auto">
              <a:xfrm>
                <a:off x="5047908" y="2690799"/>
                <a:ext cx="63831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2800" b="1">
                    <a:solidFill>
                      <a:srgbClr val="00234C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-64" charset="0"/>
                  <a:buChar char="–"/>
                  <a:defRPr sz="2400">
                    <a:solidFill>
                      <a:srgbClr val="00234C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rgbClr val="00234C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dirty="0" smtClean="0">
                    <a:solidFill>
                      <a:schemeClr val="tx1"/>
                    </a:solidFill>
                    <a:latin typeface="Comic Sans MS" pitchFamily="66" charset="0"/>
                  </a:rPr>
                  <a:t>LaMP</a:t>
                </a:r>
                <a:endParaRPr lang="fr-FR" altLang="fr-FR" sz="1400" dirty="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1" name="ZoneTexte 22"/>
              <p:cNvSpPr txBox="1">
                <a:spLocks noChangeArrowheads="1"/>
              </p:cNvSpPr>
              <p:nvPr/>
            </p:nvSpPr>
            <p:spPr bwMode="auto">
              <a:xfrm>
                <a:off x="6033131" y="2639999"/>
                <a:ext cx="131478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2800" b="1">
                    <a:solidFill>
                      <a:srgbClr val="00234C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-64" charset="0"/>
                  <a:buChar char="–"/>
                  <a:defRPr sz="2400">
                    <a:solidFill>
                      <a:srgbClr val="00234C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rgbClr val="00234C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dirty="0" smtClean="0">
                    <a:solidFill>
                      <a:schemeClr val="tx1"/>
                    </a:solidFill>
                    <a:latin typeface="Comic Sans MS" pitchFamily="66" charset="0"/>
                  </a:rPr>
                  <a:t>CNRS-GAME</a:t>
                </a:r>
                <a:endParaRPr lang="fr-FR" altLang="fr-FR" sz="1400" dirty="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2" name="ZoneTexte 23"/>
              <p:cNvSpPr txBox="1">
                <a:spLocks noChangeArrowheads="1"/>
              </p:cNvSpPr>
              <p:nvPr/>
            </p:nvSpPr>
            <p:spPr bwMode="auto">
              <a:xfrm>
                <a:off x="7653275" y="2662427"/>
                <a:ext cx="41549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2800" b="1">
                    <a:solidFill>
                      <a:srgbClr val="00234C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-64" charset="0"/>
                  <a:buChar char="–"/>
                  <a:defRPr sz="2400">
                    <a:solidFill>
                      <a:srgbClr val="00234C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rgbClr val="00234C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dirty="0" smtClean="0">
                    <a:solidFill>
                      <a:schemeClr val="tx1"/>
                    </a:solidFill>
                    <a:latin typeface="Comic Sans MS" pitchFamily="66" charset="0"/>
                  </a:rPr>
                  <a:t>LA</a:t>
                </a:r>
                <a:endParaRPr lang="fr-FR" altLang="fr-FR" sz="1400" dirty="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54" name="Picture 2" descr="C:\Users\sciare\Desktop\17157_LOA_L.gif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2950" y="2820988"/>
                <a:ext cx="665163" cy="56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ZoneTexte 25"/>
              <p:cNvSpPr txBox="1">
                <a:spLocks noChangeArrowheads="1"/>
              </p:cNvSpPr>
              <p:nvPr/>
            </p:nvSpPr>
            <p:spPr bwMode="auto">
              <a:xfrm>
                <a:off x="8468836" y="2643188"/>
                <a:ext cx="55816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2800" b="1">
                    <a:solidFill>
                      <a:srgbClr val="00234C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-64" charset="0"/>
                  <a:buChar char="–"/>
                  <a:defRPr sz="2400">
                    <a:solidFill>
                      <a:srgbClr val="00234C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rgbClr val="00234C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rgbClr val="00234C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dirty="0" smtClean="0">
                    <a:solidFill>
                      <a:schemeClr val="tx1"/>
                    </a:solidFill>
                    <a:latin typeface="Comic Sans MS" pitchFamily="66" charset="0"/>
                  </a:rPr>
                  <a:t>LOA</a:t>
                </a:r>
                <a:endParaRPr lang="fr-FR" altLang="fr-FR" sz="1400" dirty="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60" name="Image 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930" y="4081433"/>
              <a:ext cx="586229" cy="589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Picture 2" descr="C:\Users\sciare\Dropbox\BACCHUS - April 2016\Pictures\Markus\Agia_Marina_station_MH_01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3511"/>
            <a:ext cx="9143999" cy="20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13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132" y="2070100"/>
            <a:ext cx="5133513" cy="3124200"/>
          </a:xfrm>
        </p:spPr>
      </p:pic>
      <p:sp>
        <p:nvSpPr>
          <p:cNvPr id="11" name="Rectangle 10"/>
          <p:cNvSpPr/>
          <p:nvPr/>
        </p:nvSpPr>
        <p:spPr>
          <a:xfrm>
            <a:off x="3403600" y="5226784"/>
            <a:ext cx="5740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100 m</a:t>
            </a:r>
            <a:r>
              <a:rPr lang="en-US" sz="1800" b="1" baseline="30000" dirty="0" smtClean="0">
                <a:solidFill>
                  <a:srgbClr val="292382"/>
                </a:solidFill>
                <a:latin typeface="Calibri"/>
                <a:cs typeface="+mn-cs"/>
              </a:rPr>
              <a:t>2</a:t>
            </a: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 Laboratory (workshop facilities, 3D printing, …) equipped for unmanned systems research &amp; development</a:t>
            </a:r>
          </a:p>
          <a:p>
            <a:pPr marL="0" lvl="1" algn="ctr">
              <a:spcBef>
                <a:spcPts val="0"/>
              </a:spcBef>
              <a:defRPr/>
            </a:pPr>
            <a:endParaRPr lang="en-US" sz="1800" b="1" dirty="0" smtClean="0">
              <a:solidFill>
                <a:srgbClr val="292382"/>
              </a:solidFill>
              <a:latin typeface="Calibri"/>
              <a:cs typeface="+mn-cs"/>
            </a:endParaRPr>
          </a:p>
          <a:p>
            <a:pPr marL="0" lvl="1" algn="ctr">
              <a:spcBef>
                <a:spcPts val="0"/>
              </a:spcBef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Next to the CyI Instrumentation &amp; Chemistry laboratories for atmospheric sciences</a:t>
            </a:r>
          </a:p>
        </p:txBody>
      </p:sp>
      <p:pic>
        <p:nvPicPr>
          <p:cNvPr id="4099" name="Picture 3" descr="C:\Users\sciare\Desktop\usr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730211"/>
            <a:ext cx="1400175" cy="11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689403"/>
            <a:ext cx="4127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rgbClr val="0000FF"/>
                </a:solidFill>
              </a:rPr>
              <a:t>http://</a:t>
            </a:r>
            <a:r>
              <a:rPr lang="en-US" sz="1400" u="sng" dirty="0" smtClean="0">
                <a:solidFill>
                  <a:srgbClr val="0000FF"/>
                </a:solidFill>
              </a:rPr>
              <a:t>www.cyi.ac.cy/index.php/usrl.html </a:t>
            </a:r>
            <a:endParaRPr lang="en-US" sz="1400" u="sng" dirty="0">
              <a:solidFill>
                <a:srgbClr val="0000FF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0" y="3914914"/>
            <a:ext cx="3657600" cy="2727186"/>
            <a:chOff x="0" y="3914914"/>
            <a:chExt cx="3657600" cy="2727186"/>
          </a:xfrm>
        </p:grpSpPr>
        <p:pic>
          <p:nvPicPr>
            <p:cNvPr id="4100" name="Picture 4" descr="C:\Users\sciare\Desktop\phd-programsgk-is-68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00" y="4546599"/>
              <a:ext cx="3208206" cy="2095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0" y="3914914"/>
              <a:ext cx="3657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0"/>
                </a:spcBef>
                <a:defRPr/>
              </a:pPr>
              <a:r>
                <a:rPr lang="en-US" sz="1800" b="1" dirty="0" smtClean="0">
                  <a:solidFill>
                    <a:srgbClr val="292382"/>
                  </a:solidFill>
                  <a:latin typeface="Calibri"/>
                  <a:cs typeface="+mn-cs"/>
                </a:rPr>
                <a:t>Hands-on training in our accredited </a:t>
              </a:r>
              <a:r>
                <a:rPr lang="en-US" sz="1800" b="1" dirty="0" err="1" smtClean="0">
                  <a:solidFill>
                    <a:srgbClr val="292382"/>
                  </a:solidFill>
                  <a:latin typeface="Calibri"/>
                  <a:cs typeface="+mn-cs"/>
                </a:rPr>
                <a:t>Ph</a:t>
              </a:r>
              <a:r>
                <a:rPr lang="en-US" sz="1800" b="1" dirty="0" smtClean="0">
                  <a:solidFill>
                    <a:srgbClr val="292382"/>
                  </a:solidFill>
                  <a:latin typeface="Calibri"/>
                  <a:cs typeface="+mn-cs"/>
                </a:rPr>
                <a:t>-D on Atmospheric Sciences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-12700" y="846894"/>
            <a:ext cx="3619500" cy="2336222"/>
            <a:chOff x="-12700" y="846894"/>
            <a:chExt cx="3619500" cy="233622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8379" b="55430"/>
            <a:stretch/>
          </p:blipFill>
          <p:spPr bwMode="auto">
            <a:xfrm>
              <a:off x="190500" y="846894"/>
              <a:ext cx="3241836" cy="1994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6" descr="Untitled-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914400"/>
              <a:ext cx="1513726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-12700" y="2813784"/>
              <a:ext cx="36195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0"/>
                </a:spcBef>
                <a:defRPr/>
              </a:pPr>
              <a:r>
                <a:rPr lang="en-US" sz="1800" b="1" dirty="0" smtClean="0">
                  <a:solidFill>
                    <a:srgbClr val="292382"/>
                  </a:solidFill>
                  <a:latin typeface="Calibri"/>
                  <a:cs typeface="+mn-cs"/>
                </a:rPr>
                <a:t>New lab facilities (Est. since 2014)</a:t>
              </a:r>
            </a:p>
          </p:txBody>
        </p:sp>
      </p:grp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4562"/>
          </a:xfrm>
        </p:spPr>
        <p:txBody>
          <a:bodyPr/>
          <a:lstStyle/>
          <a:p>
            <a:pPr algn="ctr"/>
            <a:r>
              <a:rPr lang="en-GB" altLang="en-US" dirty="0" smtClean="0"/>
              <a:t>Unmanned System Research Laboratory (USRL)</a:t>
            </a:r>
          </a:p>
        </p:txBody>
      </p:sp>
    </p:spTree>
    <p:extLst>
      <p:ext uri="{BB962C8B-B14F-4D97-AF65-F5344CB8AC3E}">
        <p14:creationId xmlns:p14="http://schemas.microsoft.com/office/powerpoint/2010/main" val="338026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751028"/>
            <a:ext cx="4108450" cy="216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sciare\Desktop\usr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730211"/>
            <a:ext cx="1400175" cy="11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14800" y="689403"/>
            <a:ext cx="4127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rgbClr val="0000FF"/>
                </a:solidFill>
              </a:rPr>
              <a:t>http://</a:t>
            </a:r>
            <a:r>
              <a:rPr lang="en-US" sz="1400" u="sng" dirty="0" smtClean="0">
                <a:solidFill>
                  <a:srgbClr val="0000FF"/>
                </a:solidFill>
              </a:rPr>
              <a:t>www.cyi.ac.cy/index.php/usrl.html </a:t>
            </a:r>
            <a:endParaRPr lang="en-US" sz="1400" u="sng" dirty="0">
              <a:solidFill>
                <a:srgbClr val="0000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9445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mtClean="0"/>
              <a:t>Unmanned System Research Laboratory (USRL)</a:t>
            </a:r>
            <a:endParaRPr lang="en-GB" alt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0" y="3093184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Two professional pilots (flying on commercial companies – Airbus family)</a:t>
            </a:r>
          </a:p>
          <a:p>
            <a:pPr marL="0" lvl="1">
              <a:spcBef>
                <a:spcPts val="0"/>
              </a:spcBef>
              <a:defRPr/>
            </a:pPr>
            <a:r>
              <a:rPr lang="en-US" sz="1800" dirty="0" smtClean="0">
                <a:solidFill>
                  <a:srgbClr val="292382"/>
                </a:solidFill>
                <a:latin typeface="Calibri"/>
              </a:rPr>
              <a:t>→ </a:t>
            </a:r>
            <a:r>
              <a:rPr lang="en-US" sz="1600" dirty="0" smtClean="0">
                <a:solidFill>
                  <a:srgbClr val="292382"/>
                </a:solidFill>
                <a:latin typeface="Calibri"/>
              </a:rPr>
              <a:t>Unparalleled knowledge on safety procedures and flight operations in liaison with the Civil Aviation Authorities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989050"/>
            <a:ext cx="9144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Two electronic engineers </a:t>
            </a:r>
          </a:p>
          <a:p>
            <a:pPr marL="0" lvl="1" algn="just">
              <a:spcBef>
                <a:spcPts val="0"/>
              </a:spcBef>
              <a:defRPr/>
            </a:pPr>
            <a:r>
              <a:rPr lang="en-US" sz="1800" dirty="0">
                <a:solidFill>
                  <a:srgbClr val="292382"/>
                </a:solidFill>
                <a:latin typeface="Calibri"/>
              </a:rPr>
              <a:t>→ </a:t>
            </a:r>
            <a:r>
              <a:rPr lang="en-US" sz="1600" dirty="0" smtClean="0">
                <a:solidFill>
                  <a:srgbClr val="292382"/>
                </a:solidFill>
                <a:latin typeface="Calibri"/>
              </a:rPr>
              <a:t>Design</a:t>
            </a:r>
            <a:r>
              <a:rPr lang="en-US" sz="1600" dirty="0">
                <a:solidFill>
                  <a:srgbClr val="292382"/>
                </a:solidFill>
                <a:latin typeface="Calibri"/>
              </a:rPr>
              <a:t>, optimization and realization of the Unmanned Systems’ </a:t>
            </a:r>
            <a:r>
              <a:rPr lang="en-US" sz="1600" dirty="0" smtClean="0">
                <a:solidFill>
                  <a:srgbClr val="292382"/>
                </a:solidFill>
                <a:latin typeface="Calibri"/>
              </a:rPr>
              <a:t>wiring, maintenance </a:t>
            </a:r>
            <a:r>
              <a:rPr lang="en-US" sz="1600" dirty="0">
                <a:solidFill>
                  <a:srgbClr val="292382"/>
                </a:solidFill>
                <a:latin typeface="Calibri"/>
              </a:rPr>
              <a:t>and enhancement of the electronic </a:t>
            </a:r>
            <a:r>
              <a:rPr lang="en-US" sz="1600" dirty="0" smtClean="0">
                <a:solidFill>
                  <a:srgbClr val="292382"/>
                </a:solidFill>
                <a:latin typeface="Calibri"/>
              </a:rPr>
              <a:t>components, Research </a:t>
            </a:r>
            <a:r>
              <a:rPr lang="en-US" sz="1600" dirty="0">
                <a:solidFill>
                  <a:srgbClr val="292382"/>
                </a:solidFill>
                <a:latin typeface="Calibri"/>
              </a:rPr>
              <a:t>and integration of </a:t>
            </a:r>
            <a:r>
              <a:rPr lang="en-US" sz="1600" dirty="0" smtClean="0">
                <a:solidFill>
                  <a:srgbClr val="292382"/>
                </a:solidFill>
                <a:latin typeface="Calibri"/>
              </a:rPr>
              <a:t>new technologically </a:t>
            </a:r>
            <a:r>
              <a:rPr lang="en-US" sz="1600" dirty="0">
                <a:solidFill>
                  <a:srgbClr val="292382"/>
                </a:solidFill>
                <a:latin typeface="Calibri"/>
              </a:rPr>
              <a:t>advanced and innovative electronic components on the UAVs</a:t>
            </a:r>
            <a:endParaRPr lang="en-US" sz="1600" dirty="0" smtClean="0">
              <a:solidFill>
                <a:srgbClr val="292382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100359"/>
            <a:ext cx="9144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Two mechanical engineers </a:t>
            </a:r>
          </a:p>
          <a:p>
            <a:pPr marL="0" lvl="1">
              <a:spcBef>
                <a:spcPts val="0"/>
              </a:spcBef>
              <a:defRPr/>
            </a:pPr>
            <a:r>
              <a:rPr lang="en-US" sz="1800" dirty="0">
                <a:solidFill>
                  <a:srgbClr val="292382"/>
                </a:solidFill>
                <a:latin typeface="Calibri"/>
              </a:rPr>
              <a:t>→ </a:t>
            </a:r>
            <a:r>
              <a:rPr lang="en-US" sz="1600" dirty="0" smtClean="0">
                <a:solidFill>
                  <a:srgbClr val="292382"/>
                </a:solidFill>
                <a:latin typeface="Calibri"/>
              </a:rPr>
              <a:t>Designing/Operating </a:t>
            </a:r>
            <a:r>
              <a:rPr lang="en-US" sz="1600" dirty="0">
                <a:solidFill>
                  <a:srgbClr val="292382"/>
                </a:solidFill>
                <a:latin typeface="Calibri"/>
              </a:rPr>
              <a:t>2d and 3d drawings using computer-aided modelling </a:t>
            </a:r>
            <a:r>
              <a:rPr lang="en-US" sz="1600" dirty="0" smtClean="0">
                <a:solidFill>
                  <a:srgbClr val="292382"/>
                </a:solidFill>
                <a:latin typeface="Calibri"/>
              </a:rPr>
              <a:t>software&amp; </a:t>
            </a:r>
            <a:r>
              <a:rPr lang="en-US" sz="1600" dirty="0">
                <a:solidFill>
                  <a:srgbClr val="292382"/>
                </a:solidFill>
                <a:latin typeface="Calibri"/>
              </a:rPr>
              <a:t>manufacturing machines </a:t>
            </a:r>
            <a:r>
              <a:rPr lang="en-US" sz="1600" dirty="0" smtClean="0">
                <a:solidFill>
                  <a:srgbClr val="292382"/>
                </a:solidFill>
                <a:latin typeface="Calibri"/>
              </a:rPr>
              <a:t>for prototyping, UAV construction/maintenance </a:t>
            </a:r>
            <a:r>
              <a:rPr lang="en-US" sz="1600" dirty="0">
                <a:solidFill>
                  <a:srgbClr val="292382"/>
                </a:solidFill>
                <a:latin typeface="Calibri"/>
              </a:rPr>
              <a:t>of parts using various </a:t>
            </a:r>
            <a:r>
              <a:rPr lang="en-US" sz="1600" dirty="0" smtClean="0">
                <a:solidFill>
                  <a:srgbClr val="292382"/>
                </a:solidFill>
                <a:latin typeface="Calibri"/>
              </a:rPr>
              <a:t>material</a:t>
            </a:r>
            <a:endParaRPr lang="en-US" sz="1600" dirty="0">
              <a:solidFill>
                <a:srgbClr val="292382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965448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Two post-doctoral fellows in experimental atmospheric sciences</a:t>
            </a:r>
          </a:p>
          <a:p>
            <a:pPr marL="0" lvl="1">
              <a:spcBef>
                <a:spcPts val="0"/>
              </a:spcBef>
              <a:defRPr/>
            </a:pPr>
            <a:r>
              <a:rPr lang="en-US" sz="1800" dirty="0">
                <a:solidFill>
                  <a:srgbClr val="292382"/>
                </a:solidFill>
                <a:latin typeface="Calibri"/>
              </a:rPr>
              <a:t>→ </a:t>
            </a:r>
            <a:r>
              <a:rPr lang="en-US" sz="1600" dirty="0" smtClean="0">
                <a:solidFill>
                  <a:srgbClr val="292382"/>
                </a:solidFill>
                <a:latin typeface="Calibri"/>
              </a:rPr>
              <a:t>Operating, calibrating, processing data from miniaturized instruments running onboard UAV</a:t>
            </a:r>
            <a:endParaRPr lang="en-US" sz="1600" dirty="0">
              <a:solidFill>
                <a:srgbClr val="29238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247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1430337"/>
            <a:ext cx="6781800" cy="601663"/>
          </a:xfrm>
        </p:spPr>
        <p:txBody>
          <a:bodyPr/>
          <a:lstStyle/>
          <a:p>
            <a:r>
              <a:rPr lang="en-GB" altLang="en-US" sz="3200" dirty="0" smtClean="0">
                <a:solidFill>
                  <a:schemeClr val="tx1"/>
                </a:solidFill>
              </a:rPr>
              <a:t>Mobile Ground Control Station (GCS)</a:t>
            </a: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4572000" y="2706688"/>
            <a:ext cx="15095538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17F7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–"/>
              <a:defRPr sz="2400">
                <a:solidFill>
                  <a:srgbClr val="017F7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17F7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17F7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17F7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17F7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17F7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17F7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17F7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6126163" y="2552700"/>
            <a:ext cx="13122275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17F7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–"/>
              <a:defRPr sz="2400">
                <a:solidFill>
                  <a:srgbClr val="017F7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17F7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17F7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rgbClr val="017F7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17F7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17F7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17F7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rgbClr val="017F7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5725" y="2159000"/>
            <a:ext cx="1874067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4529714"/>
            <a:ext cx="3198592" cy="213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1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086" y="2146300"/>
            <a:ext cx="3475913" cy="22931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279399" y="4102100"/>
            <a:ext cx="2578271" cy="39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Truck with GCS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403" y="4576307"/>
            <a:ext cx="2411499" cy="1583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3617810" y="4509086"/>
            <a:ext cx="2294140" cy="33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Portable GCS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620890" y="6246204"/>
            <a:ext cx="2425552" cy="36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dirty="0" smtClean="0"/>
              <a:t>Monitoring &amp; Control of </a:t>
            </a:r>
            <a:br>
              <a:rPr lang="en-US" sz="1600" dirty="0" smtClean="0"/>
            </a:br>
            <a:r>
              <a:rPr lang="en-US" sz="1600" dirty="0" smtClean="0"/>
              <a:t>UAV, Payload, Camera</a:t>
            </a:r>
            <a:endParaRPr lang="en-US" sz="16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849171" y="3995110"/>
            <a:ext cx="2578271" cy="39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dirty="0" smtClean="0"/>
              <a:t>Monitoring &amp; Control of </a:t>
            </a:r>
            <a:br>
              <a:rPr lang="en-US" sz="1600" dirty="0" smtClean="0"/>
            </a:br>
            <a:r>
              <a:rPr lang="en-US" sz="1600" dirty="0" smtClean="0"/>
              <a:t>UAV, Payload, Camera</a:t>
            </a:r>
            <a:endParaRPr lang="en-US" sz="1600" dirty="0"/>
          </a:p>
        </p:txBody>
      </p:sp>
      <p:pic>
        <p:nvPicPr>
          <p:cNvPr id="16" name="Picture 3" descr="C:\Users\sciare\Desktop\usrl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730211"/>
            <a:ext cx="1400175" cy="11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114800" y="689403"/>
            <a:ext cx="4127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rgbClr val="0000FF"/>
                </a:solidFill>
              </a:rPr>
              <a:t>http://</a:t>
            </a:r>
            <a:r>
              <a:rPr lang="en-US" sz="1400" u="sng" dirty="0" smtClean="0">
                <a:solidFill>
                  <a:srgbClr val="0000FF"/>
                </a:solidFill>
              </a:rPr>
              <a:t>www.cyi.ac.cy/index.php/usrl.html </a:t>
            </a:r>
            <a:endParaRPr lang="en-US" sz="1400" u="sng" dirty="0">
              <a:solidFill>
                <a:srgbClr val="0000FF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44000" cy="9445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en-US" smtClean="0"/>
              <a:t>Unmanned System Research Laboratory (USRL)</a:t>
            </a:r>
            <a:endParaRPr lang="en-GB" altLang="en-US" dirty="0" smtClean="0"/>
          </a:p>
        </p:txBody>
      </p:sp>
      <p:cxnSp>
        <p:nvCxnSpPr>
          <p:cNvPr id="19" name="Straight Connector 29"/>
          <p:cNvCxnSpPr/>
          <p:nvPr/>
        </p:nvCxnSpPr>
        <p:spPr>
          <a:xfrm>
            <a:off x="65532" y="1971520"/>
            <a:ext cx="8926068" cy="0"/>
          </a:xfrm>
          <a:prstGeom prst="line">
            <a:avLst/>
          </a:prstGeom>
          <a:ln w="57150">
            <a:solidFill>
              <a:srgbClr val="017F7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1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7751"/>
            <a:ext cx="8458200" cy="944562"/>
          </a:xfrm>
        </p:spPr>
        <p:txBody>
          <a:bodyPr/>
          <a:lstStyle/>
          <a:p>
            <a:r>
              <a:rPr lang="en-GB" sz="3200" dirty="0">
                <a:solidFill>
                  <a:schemeClr val="tx1"/>
                </a:solidFill>
              </a:rPr>
              <a:t>Fleet of Unmanned Aerial Vehicles (UAVs)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571999" y="2280406"/>
            <a:ext cx="150948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126418" y="2125483"/>
            <a:ext cx="131213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-403061" y="1917700"/>
            <a:ext cx="1848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17F73"/>
                </a:solidFill>
                <a:latin typeface="Calibri"/>
                <a:cs typeface="+mn-cs"/>
              </a:rPr>
              <a:t>Fixed Wing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228600" y="4553952"/>
            <a:ext cx="1943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17F73"/>
                </a:solidFill>
                <a:latin typeface="Calibri"/>
                <a:cs typeface="+mn-cs"/>
              </a:rPr>
              <a:t>Rotary Wing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65532" y="4535136"/>
            <a:ext cx="8926068" cy="0"/>
          </a:xfrm>
          <a:prstGeom prst="line">
            <a:avLst/>
          </a:prstGeom>
          <a:ln w="57150">
            <a:solidFill>
              <a:srgbClr val="017F7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5532" y="1971520"/>
            <a:ext cx="8926068" cy="0"/>
          </a:xfrm>
          <a:prstGeom prst="line">
            <a:avLst/>
          </a:prstGeom>
          <a:ln w="57150">
            <a:solidFill>
              <a:srgbClr val="017F7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/>
          <p:cNvGrpSpPr/>
          <p:nvPr/>
        </p:nvGrpSpPr>
        <p:grpSpPr>
          <a:xfrm>
            <a:off x="104433" y="2282433"/>
            <a:ext cx="5124779" cy="1892522"/>
            <a:chOff x="104433" y="2282433"/>
            <a:chExt cx="5124779" cy="1892522"/>
          </a:xfrm>
        </p:grpSpPr>
        <p:pic>
          <p:nvPicPr>
            <p:cNvPr id="5" name="Picture 2" descr="C:\Users\ckeleshis\Desktop\New folder\DSC_7477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433" y="2336644"/>
              <a:ext cx="2546508" cy="15067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2650941" y="2282433"/>
              <a:ext cx="2578271" cy="1354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rgbClr val="017F73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dirty="0" smtClean="0"/>
                <a:t>Medium Size: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35 Kg Weight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Payload: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12 Kg 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Endurance: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up to 4 hours</a:t>
              </a:r>
              <a:b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600" dirty="0" smtClean="0"/>
                <a:t>Ceiling: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up to 4 Km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                        </a:t>
              </a:r>
              <a:endParaRPr lang="en-US" sz="16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1123" y="3836401"/>
              <a:ext cx="18488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234C"/>
                  </a:solidFill>
                  <a:latin typeface="Calibri"/>
                  <a:cs typeface="+mn-cs"/>
                </a:rPr>
                <a:t>4 platforms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65532" y="4869578"/>
            <a:ext cx="4670619" cy="1852107"/>
            <a:chOff x="65532" y="4869578"/>
            <a:chExt cx="4670619" cy="1852107"/>
          </a:xfrm>
        </p:grpSpPr>
        <p:pic>
          <p:nvPicPr>
            <p:cNvPr id="21" name="Image 1" descr="http://shop.mikado-heli.de/k_mikado_e/prodpic/galerie/xxtreme800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" y="4964969"/>
              <a:ext cx="2025856" cy="1406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itle 1"/>
            <p:cNvSpPr txBox="1">
              <a:spLocks/>
            </p:cNvSpPr>
            <p:nvPr/>
          </p:nvSpPr>
          <p:spPr bwMode="auto">
            <a:xfrm>
              <a:off x="2074492" y="4869578"/>
              <a:ext cx="2661659" cy="1233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rgbClr val="017F73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dirty="0" smtClean="0"/>
                <a:t>Small Size: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10 Kg Weight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Payload: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4 Kg 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Endurance: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~30 min</a:t>
              </a:r>
              <a:b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600" dirty="0" smtClean="0"/>
                <a:t>Ceiling: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up to 2 Km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                        </a:t>
              </a:r>
              <a:endParaRPr lang="en-US" sz="16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3261" y="6383131"/>
              <a:ext cx="18488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234C"/>
                  </a:solidFill>
                  <a:latin typeface="Calibri"/>
                  <a:cs typeface="+mn-cs"/>
                </a:rPr>
                <a:t>1 platform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4705364" y="4767978"/>
            <a:ext cx="4800126" cy="2060276"/>
            <a:chOff x="4705364" y="4767978"/>
            <a:chExt cx="4800126" cy="2060276"/>
          </a:xfrm>
        </p:grpSpPr>
        <p:sp>
          <p:nvSpPr>
            <p:cNvPr id="27" name="Title 1"/>
            <p:cNvSpPr txBox="1">
              <a:spLocks/>
            </p:cNvSpPr>
            <p:nvPr/>
          </p:nvSpPr>
          <p:spPr bwMode="auto">
            <a:xfrm>
              <a:off x="6843831" y="4767978"/>
              <a:ext cx="2661659" cy="1233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rgbClr val="017F73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dirty="0" smtClean="0"/>
                <a:t>Small Size: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9 Kg Weight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Payload: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2 Kg 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Endurance: </a:t>
              </a:r>
              <a:r>
                <a:rPr lang="el-GR" sz="1600" dirty="0" smtClean="0">
                  <a:solidFill>
                    <a:schemeClr val="tx2">
                      <a:lumMod val="75000"/>
                    </a:schemeClr>
                  </a:solidFill>
                </a:rPr>
                <a:t>~20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mins</a:t>
              </a:r>
              <a:b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600" dirty="0" smtClean="0"/>
                <a:t>Ceiling: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up to 1 Km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                        </a:t>
              </a:r>
              <a:endParaRPr lang="en-US" sz="16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5364" y="4784058"/>
              <a:ext cx="2138938" cy="17056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5410200" y="6489700"/>
              <a:ext cx="18488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234C"/>
                  </a:solidFill>
                  <a:latin typeface="Calibri"/>
                  <a:cs typeface="+mn-cs"/>
                </a:rPr>
                <a:t>1 platform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0" y="0"/>
            <a:ext cx="9144000" cy="1857374"/>
            <a:chOff x="0" y="0"/>
            <a:chExt cx="9144000" cy="1857374"/>
          </a:xfrm>
        </p:grpSpPr>
        <p:pic>
          <p:nvPicPr>
            <p:cNvPr id="32" name="Picture 3" descr="C:\Users\sciare\Desktop\usrl_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425" y="730211"/>
              <a:ext cx="1400175" cy="11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114800" y="689403"/>
              <a:ext cx="41275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u="sng" dirty="0">
                  <a:solidFill>
                    <a:srgbClr val="0000FF"/>
                  </a:solidFill>
                </a:rPr>
                <a:t>http://</a:t>
              </a:r>
              <a:r>
                <a:rPr lang="en-US" sz="1400" u="sng" dirty="0" smtClean="0">
                  <a:solidFill>
                    <a:srgbClr val="0000FF"/>
                  </a:solidFill>
                </a:rPr>
                <a:t>www.cyi.ac.cy/index.php/usrl.html </a:t>
              </a:r>
              <a:endParaRPr lang="en-US" sz="1400" u="sng" dirty="0">
                <a:solidFill>
                  <a:srgbClr val="0000FF"/>
                </a:solidFill>
              </a:endParaRPr>
            </a:p>
          </p:txBody>
        </p:sp>
        <p:sp>
          <p:nvSpPr>
            <p:cNvPr id="34" name="Title 1"/>
            <p:cNvSpPr txBox="1">
              <a:spLocks/>
            </p:cNvSpPr>
            <p:nvPr/>
          </p:nvSpPr>
          <p:spPr>
            <a:xfrm>
              <a:off x="0" y="0"/>
              <a:ext cx="9144000" cy="944562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rgbClr val="017F73"/>
                  </a:solidFill>
                  <a:latin typeface="+mj-lt"/>
                  <a:ea typeface="ＭＳ Ｐゴシック" charset="0"/>
                  <a:cs typeface="ＭＳ Ｐゴシック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smtClean="0"/>
                <a:t>Unmanned System Research Laboratory (USRL)</a:t>
              </a:r>
              <a:endParaRPr lang="en-GB" altLang="en-US" dirty="0" smtClean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5201992" y="2354049"/>
            <a:ext cx="4157909" cy="1860834"/>
            <a:chOff x="5201992" y="2354049"/>
            <a:chExt cx="4157909" cy="1860834"/>
          </a:xfrm>
        </p:grpSpPr>
        <p:sp>
          <p:nvSpPr>
            <p:cNvPr id="20" name="Rectangle 19"/>
            <p:cNvSpPr/>
            <p:nvPr/>
          </p:nvSpPr>
          <p:spPr>
            <a:xfrm>
              <a:off x="5201992" y="3876329"/>
              <a:ext cx="18488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234C"/>
                  </a:solidFill>
                  <a:latin typeface="Calibri"/>
                  <a:cs typeface="+mn-cs"/>
                </a:rPr>
                <a:t>4 platforms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8401" y="2359924"/>
              <a:ext cx="1447801" cy="15062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6804857" y="2354049"/>
              <a:ext cx="2555044" cy="1233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rgbClr val="017F73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dirty="0" smtClean="0"/>
                <a:t>Small Size: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5 Kg Weight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Payload: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2 Kg </a:t>
              </a:r>
              <a:endParaRPr lang="en-US" sz="1600" dirty="0"/>
            </a:p>
            <a:p>
              <a:r>
                <a:rPr lang="en-US" sz="1600" dirty="0" smtClean="0"/>
                <a:t>Endurance: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up to 2 hours</a:t>
              </a:r>
              <a:b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600" dirty="0" smtClean="0"/>
                <a:t>Ceiling: </a:t>
              </a:r>
              <a:r>
                <a:rPr lang="en-US" sz="1600" dirty="0" smtClean="0">
                  <a:solidFill>
                    <a:schemeClr val="tx2">
                      <a:lumMod val="75000"/>
                    </a:schemeClr>
                  </a:solidFill>
                </a:rPr>
                <a:t>up to 4 Km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dirty="0" smtClean="0"/>
                <a:t>                        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05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230870"/>
            <a:ext cx="9144000" cy="6627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17F73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05399" y="2082800"/>
            <a:ext cx="4038601" cy="9445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17F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17F73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200" dirty="0" smtClean="0">
                <a:solidFill>
                  <a:schemeClr val="tx1"/>
                </a:solidFill>
              </a:rPr>
              <a:t>Private UAV runway and Airspace facility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316" y="3314700"/>
            <a:ext cx="5054384" cy="27563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395774"/>
            <a:ext cx="812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4290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Private Runway (</a:t>
            </a:r>
            <a:r>
              <a:rPr lang="en-US" sz="1800" b="1" dirty="0" err="1" smtClean="0">
                <a:solidFill>
                  <a:srgbClr val="292382"/>
                </a:solidFill>
                <a:latin typeface="Calibri"/>
                <a:cs typeface="+mn-cs"/>
              </a:rPr>
              <a:t>CyI</a:t>
            </a: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)</a:t>
            </a:r>
          </a:p>
          <a:p>
            <a:pPr marL="0" lvl="1" indent="-34290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Flat Terrain Remote </a:t>
            </a:r>
            <a:r>
              <a:rPr lang="en-US" sz="1800" b="1" dirty="0">
                <a:solidFill>
                  <a:srgbClr val="292382"/>
                </a:solidFill>
                <a:latin typeface="Calibri"/>
                <a:cs typeface="+mn-cs"/>
              </a:rPr>
              <a:t>A</a:t>
            </a: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rea</a:t>
            </a:r>
          </a:p>
          <a:p>
            <a:pPr marL="0" lvl="1" indent="-34290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25 Km West of Nicosia</a:t>
            </a:r>
          </a:p>
          <a:p>
            <a:pPr marL="0" lvl="1" indent="-34290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Exclusive Overhead Airspace committed for CyI UAVs up to 3km </a:t>
            </a:r>
            <a:r>
              <a:rPr lang="en-US" sz="1800" b="1" dirty="0" err="1" smtClean="0">
                <a:solidFill>
                  <a:srgbClr val="292382"/>
                </a:solidFill>
                <a:latin typeface="Calibri"/>
                <a:cs typeface="+mn-cs"/>
              </a:rPr>
              <a:t>asl</a:t>
            </a:r>
            <a:endParaRPr lang="en-US" sz="1800" b="1" dirty="0" smtClean="0">
              <a:solidFill>
                <a:srgbClr val="292382"/>
              </a:solidFill>
              <a:latin typeface="Calibri"/>
              <a:cs typeface="+mn-cs"/>
            </a:endParaRPr>
          </a:p>
          <a:p>
            <a:pPr marL="0" lvl="1" indent="-34290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292382"/>
                </a:solidFill>
                <a:latin typeface="Calibri"/>
                <a:cs typeface="+mn-cs"/>
              </a:rPr>
              <a:t>Located 4 Km from CyI ground-based Atmospheric Observatory (Agia Marina)</a:t>
            </a:r>
            <a:endParaRPr lang="en-US" sz="1800" b="1" dirty="0">
              <a:solidFill>
                <a:srgbClr val="292382"/>
              </a:solidFill>
              <a:latin typeface="Calibri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5" y="1597848"/>
            <a:ext cx="4885461" cy="2707452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0" y="0"/>
            <a:ext cx="9144000" cy="1857374"/>
            <a:chOff x="0" y="0"/>
            <a:chExt cx="9144000" cy="1857374"/>
          </a:xfrm>
        </p:grpSpPr>
        <p:pic>
          <p:nvPicPr>
            <p:cNvPr id="10" name="Picture 3" descr="C:\Users\sciare\Desktop\usrl_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425" y="730211"/>
              <a:ext cx="1400175" cy="11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114800" y="689403"/>
              <a:ext cx="41275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u="sng" dirty="0">
                  <a:solidFill>
                    <a:srgbClr val="0000FF"/>
                  </a:solidFill>
                </a:rPr>
                <a:t>http://</a:t>
              </a:r>
              <a:r>
                <a:rPr lang="en-US" sz="1400" u="sng" dirty="0" smtClean="0">
                  <a:solidFill>
                    <a:srgbClr val="0000FF"/>
                  </a:solidFill>
                </a:rPr>
                <a:t>www.cyi.ac.cy/index.php/usrl.html </a:t>
              </a:r>
              <a:endParaRPr lang="en-US" sz="1400" u="sng" dirty="0">
                <a:solidFill>
                  <a:srgbClr val="0000FF"/>
                </a:solidFill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0" y="0"/>
              <a:ext cx="9144000" cy="944562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rgbClr val="017F73"/>
                  </a:solidFill>
                  <a:latin typeface="+mj-lt"/>
                  <a:ea typeface="ＭＳ Ｐゴシック" charset="0"/>
                  <a:cs typeface="ＭＳ Ｐゴシック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17F73"/>
                  </a:solidFill>
                  <a:latin typeface="Calibri" pitchFamily="34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en-US" dirty="0" smtClean="0"/>
                <a:t>Unmanned System Research Laboratory (USRL)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497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2907</TotalTime>
  <Words>1032</Words>
  <Application>Microsoft Office PowerPoint</Application>
  <PresentationFormat>Affichage à l'écran (4:3)</PresentationFormat>
  <Paragraphs>183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Unmanned System Research Laboratory (USRL)</vt:lpstr>
      <vt:lpstr>Présentation PowerPoint</vt:lpstr>
      <vt:lpstr>Mobile Ground Control Station (GCS)</vt:lpstr>
      <vt:lpstr>Fleet of Unmanned Aerial Vehicles (UAVs)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EWACC 2015</dc:title>
  <dc:creator>sciare</dc:creator>
  <cp:lastModifiedBy>sciare</cp:lastModifiedBy>
  <cp:revision>309</cp:revision>
  <dcterms:created xsi:type="dcterms:W3CDTF">2009-02-16T14:47:52Z</dcterms:created>
  <dcterms:modified xsi:type="dcterms:W3CDTF">2016-10-12T11:33:31Z</dcterms:modified>
</cp:coreProperties>
</file>