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82" r:id="rId3"/>
    <p:sldId id="314" r:id="rId4"/>
    <p:sldId id="281" r:id="rId5"/>
    <p:sldId id="283" r:id="rId6"/>
    <p:sldId id="263" r:id="rId7"/>
    <p:sldId id="270" r:id="rId8"/>
    <p:sldId id="284" r:id="rId9"/>
    <p:sldId id="292" r:id="rId10"/>
    <p:sldId id="293" r:id="rId11"/>
    <p:sldId id="322" r:id="rId12"/>
    <p:sldId id="316" r:id="rId13"/>
    <p:sldId id="317" r:id="rId14"/>
    <p:sldId id="318" r:id="rId15"/>
    <p:sldId id="319" r:id="rId16"/>
    <p:sldId id="289" r:id="rId1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FF0066"/>
    <a:srgbClr val="0066FF"/>
    <a:srgbClr val="FFFFFF"/>
    <a:srgbClr val="8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22661-907E-4829-BEC4-39F50D829318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8CAB4-4F9A-4840-8771-200819FDF5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182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082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315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82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036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912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783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5069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650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884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005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86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3C0F0-AC29-411A-A32B-54AD29D54AFA}" type="datetimeFigureOut">
              <a:rPr lang="el-GR" smtClean="0"/>
              <a:t>12/10/2016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1116-77A2-4AED-9A4C-0F5308506E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158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96144" y="1038215"/>
            <a:ext cx="651621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JRA1: 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Aerosol vertical profiling utilizing the synergy of lidar, sunphotometry and </a:t>
            </a:r>
            <a:endParaRPr kumimoji="0" lang="en-US" alt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-</a:t>
            </a:r>
            <a:r>
              <a:rPr kumimoji="0" lang="el-GR" alt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situ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l-GR" alt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measurements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l-GR" alt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l-GR" alt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l-GR" alt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framework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l-GR" alt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l-GR" alt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ACTRIS</a:t>
            </a:r>
            <a:r>
              <a:rPr kumimoji="0" lang="en-US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-2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campaign</a:t>
            </a:r>
            <a:r>
              <a:rPr kumimoji="0" lang="en-US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s</a:t>
            </a:r>
            <a:r>
              <a:rPr kumimoji="0" lang="el-GR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in</a:t>
            </a:r>
            <a:r>
              <a:rPr kumimoji="0" lang="en-US" alt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Athens</a:t>
            </a:r>
            <a:r>
              <a:rPr lang="en-US" altLang="el-GR" sz="2800" b="1" dirty="0" smtClean="0">
                <a:latin typeface="Arial Unicode MS" pitchFamily="34" charset="-128"/>
                <a:cs typeface="Arial" pitchFamily="34" charset="0"/>
              </a:rPr>
              <a:t>, Cyprus, Crete</a:t>
            </a:r>
            <a:endParaRPr kumimoji="0" lang="el-GR" alt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3618890"/>
            <a:ext cx="75430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Tsekeri</a:t>
            </a:r>
            <a:r>
              <a:rPr lang="en-US" dirty="0"/>
              <a:t>, V. </a:t>
            </a:r>
            <a:r>
              <a:rPr lang="en-US" dirty="0" err="1"/>
              <a:t>Amiridis</a:t>
            </a:r>
            <a:r>
              <a:rPr lang="en-US" dirty="0"/>
              <a:t>, A</a:t>
            </a:r>
            <a:r>
              <a:rPr lang="en-US" dirty="0" smtClean="0"/>
              <a:t>. </a:t>
            </a:r>
            <a:r>
              <a:rPr lang="en-US" dirty="0" err="1" smtClean="0"/>
              <a:t>Lopatin</a:t>
            </a:r>
            <a:r>
              <a:rPr lang="en-US" dirty="0" smtClean="0"/>
              <a:t>, E. </a:t>
            </a:r>
            <a:r>
              <a:rPr lang="en-US" dirty="0" err="1" smtClean="0"/>
              <a:t>Marinou</a:t>
            </a:r>
            <a:r>
              <a:rPr lang="en-US" dirty="0" smtClean="0"/>
              <a:t>, </a:t>
            </a:r>
          </a:p>
          <a:p>
            <a:pPr algn="ctr"/>
            <a:r>
              <a:rPr lang="en-US" dirty="0"/>
              <a:t>J. </a:t>
            </a:r>
            <a:r>
              <a:rPr lang="en-US" dirty="0" err="1"/>
              <a:t>Sciare</a:t>
            </a:r>
            <a:r>
              <a:rPr lang="en-US" dirty="0"/>
              <a:t>, M</a:t>
            </a:r>
            <a:r>
              <a:rPr lang="en-US" dirty="0" smtClean="0"/>
              <a:t>. </a:t>
            </a:r>
            <a:r>
              <a:rPr lang="en-US" dirty="0" err="1" smtClean="0"/>
              <a:t>Pikridas</a:t>
            </a:r>
            <a:r>
              <a:rPr lang="en-US" dirty="0" smtClean="0"/>
              <a:t>, E. </a:t>
            </a:r>
            <a:r>
              <a:rPr lang="en-US" dirty="0" err="1" smtClean="0"/>
              <a:t>Liakakou</a:t>
            </a:r>
            <a:r>
              <a:rPr lang="en-US" dirty="0" smtClean="0"/>
              <a:t>, I. </a:t>
            </a:r>
            <a:r>
              <a:rPr lang="en-US" dirty="0" err="1" smtClean="0"/>
              <a:t>Stachlewska</a:t>
            </a:r>
            <a:r>
              <a:rPr lang="en-US" dirty="0" smtClean="0"/>
              <a:t>, </a:t>
            </a:r>
            <a:r>
              <a:rPr lang="en-US" dirty="0" err="1" smtClean="0"/>
              <a:t>H.Baars</a:t>
            </a:r>
            <a:r>
              <a:rPr lang="en-US" dirty="0" smtClean="0"/>
              <a:t>, </a:t>
            </a:r>
          </a:p>
          <a:p>
            <a:pPr algn="ctr"/>
            <a:r>
              <a:rPr lang="en-US" dirty="0" smtClean="0"/>
              <a:t>K. </a:t>
            </a:r>
            <a:r>
              <a:rPr lang="en-US" dirty="0" err="1" smtClean="0"/>
              <a:t>Eleftheriadis</a:t>
            </a:r>
            <a:r>
              <a:rPr lang="en-US" dirty="0" smtClean="0"/>
              <a:t>, E. </a:t>
            </a:r>
            <a:r>
              <a:rPr lang="en-US" dirty="0" err="1" smtClean="0"/>
              <a:t>Gerasopoulos</a:t>
            </a:r>
            <a:r>
              <a:rPr lang="en-US" dirty="0" smtClean="0"/>
              <a:t>, B. </a:t>
            </a:r>
            <a:r>
              <a:rPr lang="en-US" dirty="0" err="1" smtClean="0"/>
              <a:t>Wehner</a:t>
            </a:r>
            <a:r>
              <a:rPr lang="en-US" dirty="0" smtClean="0"/>
              <a:t>, M. </a:t>
            </a:r>
            <a:r>
              <a:rPr lang="en-US" dirty="0" err="1" smtClean="0"/>
              <a:t>Kottas</a:t>
            </a:r>
            <a:r>
              <a:rPr lang="en-US" dirty="0" smtClean="0"/>
              <a:t>, P. </a:t>
            </a:r>
            <a:r>
              <a:rPr lang="en-US" dirty="0" err="1" smtClean="0"/>
              <a:t>Kokkalis</a:t>
            </a:r>
            <a:r>
              <a:rPr lang="en-US" dirty="0" smtClean="0"/>
              <a:t>, I.P. </a:t>
            </a:r>
            <a:r>
              <a:rPr lang="en-US" dirty="0" err="1" smtClean="0"/>
              <a:t>Raptis</a:t>
            </a:r>
            <a:r>
              <a:rPr lang="en-US" dirty="0" smtClean="0"/>
              <a:t>, S. </a:t>
            </a:r>
            <a:r>
              <a:rPr lang="en-US" dirty="0" err="1" smtClean="0"/>
              <a:t>Solomos</a:t>
            </a:r>
            <a:r>
              <a:rPr lang="en-US" dirty="0" smtClean="0"/>
              <a:t>, I. </a:t>
            </a:r>
            <a:r>
              <a:rPr lang="en-US" dirty="0" err="1" smtClean="0"/>
              <a:t>Binietoglou</a:t>
            </a:r>
            <a:r>
              <a:rPr lang="en-US" dirty="0" smtClean="0"/>
              <a:t>, P. </a:t>
            </a:r>
            <a:r>
              <a:rPr lang="en-US" dirty="0" err="1" smtClean="0"/>
              <a:t>Fetfatzis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 R. Engelmann, A. </a:t>
            </a:r>
            <a:r>
              <a:rPr lang="en-US" dirty="0" err="1" smtClean="0"/>
              <a:t>Papayannis</a:t>
            </a:r>
            <a:r>
              <a:rPr lang="en-US" dirty="0" smtClean="0"/>
              <a:t>, E. </a:t>
            </a:r>
            <a:r>
              <a:rPr lang="en-US" dirty="0" err="1" smtClean="0"/>
              <a:t>Giannakaki</a:t>
            </a:r>
            <a:r>
              <a:rPr lang="en-US" dirty="0"/>
              <a:t>, </a:t>
            </a:r>
            <a:r>
              <a:rPr lang="en-US" dirty="0" smtClean="0"/>
              <a:t>M. </a:t>
            </a:r>
            <a:r>
              <a:rPr lang="en-US" dirty="0" err="1" smtClean="0"/>
              <a:t>Komppula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U. </a:t>
            </a:r>
            <a:r>
              <a:rPr lang="en-US" dirty="0" err="1" smtClean="0"/>
              <a:t>Wandinger</a:t>
            </a:r>
            <a:r>
              <a:rPr lang="en-US" dirty="0" smtClean="0"/>
              <a:t>, A. </a:t>
            </a:r>
            <a:r>
              <a:rPr lang="en-US" dirty="0" err="1" smtClean="0"/>
              <a:t>Ansmann</a:t>
            </a:r>
            <a:r>
              <a:rPr lang="en-US" dirty="0" smtClean="0"/>
              <a:t>, O. </a:t>
            </a:r>
            <a:r>
              <a:rPr lang="en-US" dirty="0" err="1" smtClean="0"/>
              <a:t>Dubovik</a:t>
            </a:r>
            <a:r>
              <a:rPr lang="en-US" dirty="0" smtClean="0"/>
              <a:t>, </a:t>
            </a:r>
            <a:r>
              <a:rPr lang="en-US" b="1" u="sng" dirty="0"/>
              <a:t>N. </a:t>
            </a:r>
            <a:r>
              <a:rPr lang="en-US" b="1" u="sng" dirty="0" err="1"/>
              <a:t>Mihalopoulos</a:t>
            </a:r>
            <a:r>
              <a:rPr lang="en-US" dirty="0"/>
              <a:t>, 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93812" y="5715253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National Observatory of Athens, </a:t>
            </a:r>
            <a:r>
              <a:rPr lang="en-US" sz="1400" dirty="0" err="1" smtClean="0"/>
              <a:t>Laboratoire</a:t>
            </a:r>
            <a:r>
              <a:rPr lang="en-US" sz="1400" dirty="0" smtClean="0"/>
              <a:t> </a:t>
            </a:r>
            <a:r>
              <a:rPr lang="en-US" sz="1400" dirty="0" err="1" smtClean="0"/>
              <a:t>d’Optique</a:t>
            </a:r>
            <a:r>
              <a:rPr lang="en-US" sz="1400" dirty="0" smtClean="0"/>
              <a:t> </a:t>
            </a:r>
            <a:r>
              <a:rPr lang="en-US" sz="1400" dirty="0" err="1" smtClean="0"/>
              <a:t>Atmosphérique</a:t>
            </a:r>
            <a:r>
              <a:rPr lang="en-US" sz="1400" dirty="0" smtClean="0"/>
              <a:t>, The Cyprus Institute, </a:t>
            </a:r>
          </a:p>
          <a:p>
            <a:pPr algn="ctr"/>
            <a:r>
              <a:rPr lang="en-US" sz="1400" dirty="0" smtClean="0"/>
              <a:t>Leibniz Institute for Tropospheric Research, University </a:t>
            </a:r>
            <a:r>
              <a:rPr lang="en-US" sz="1400" dirty="0"/>
              <a:t>of Crete, University </a:t>
            </a:r>
            <a:r>
              <a:rPr lang="en-US" sz="1400" dirty="0" smtClean="0"/>
              <a:t>of Warsaw, </a:t>
            </a:r>
          </a:p>
          <a:p>
            <a:pPr algn="ctr"/>
            <a:r>
              <a:rPr lang="en-US" sz="1400" dirty="0" smtClean="0"/>
              <a:t>N.C.S.R. “DEMOKRITOS”, Finnish </a:t>
            </a:r>
            <a:r>
              <a:rPr lang="en-US" sz="1400" dirty="0"/>
              <a:t>Meteorological Institute, National Technical University of </a:t>
            </a:r>
            <a:r>
              <a:rPr lang="en-US" sz="1400" dirty="0" smtClean="0"/>
              <a:t>Athens</a:t>
            </a:r>
            <a:r>
              <a:rPr lang="en-US" sz="1400" dirty="0"/>
              <a:t>, </a:t>
            </a:r>
            <a:endParaRPr lang="en-US" sz="1400" dirty="0" smtClean="0"/>
          </a:p>
        </p:txBody>
      </p:sp>
      <p:pic>
        <p:nvPicPr>
          <p:cNvPr id="6" name="Picture 3" descr="D:\Untitled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1" t="8498" r="837" b="9324"/>
          <a:stretch/>
        </p:blipFill>
        <p:spPr bwMode="auto">
          <a:xfrm>
            <a:off x="6876256" y="229289"/>
            <a:ext cx="2018924" cy="7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8873535" cy="6624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65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8524" y="269981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Instrumentation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8448" y="1485651"/>
            <a:ext cx="4642245" cy="5109091"/>
          </a:xfrm>
          <a:prstGeom prst="rect">
            <a:avLst/>
          </a:prstGeom>
          <a:solidFill>
            <a:srgbClr val="FFFFFF">
              <a:alpha val="12157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At </a:t>
            </a:r>
            <a:r>
              <a:rPr lang="en-US" dirty="0" err="1" smtClean="0">
                <a:solidFill>
                  <a:srgbClr val="FF0000"/>
                </a:solidFill>
              </a:rPr>
              <a:t>CyI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Ground-based </a:t>
            </a:r>
            <a:r>
              <a:rPr lang="en-US" sz="2400" dirty="0" smtClean="0">
                <a:solidFill>
                  <a:srgbClr val="FF0000"/>
                </a:solidFill>
              </a:rPr>
              <a:t>remote sensing</a:t>
            </a:r>
            <a:endParaRPr lang="en-US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PollyXT</a:t>
            </a:r>
            <a:r>
              <a:rPr lang="en-US" b="1" dirty="0" smtClean="0"/>
              <a:t>-NOA </a:t>
            </a:r>
            <a:r>
              <a:rPr lang="en-US" b="1" dirty="0"/>
              <a:t>multi-wavelength </a:t>
            </a:r>
            <a:r>
              <a:rPr lang="en-US" b="1" dirty="0" err="1" smtClean="0"/>
              <a:t>lidar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CIMEL </a:t>
            </a:r>
            <a:r>
              <a:rPr lang="en-US" b="1" dirty="0" smtClean="0">
                <a:solidFill>
                  <a:srgbClr val="FF0000"/>
                </a:solidFill>
              </a:rPr>
              <a:t>lunar/sun</a:t>
            </a:r>
            <a:r>
              <a:rPr lang="en-US" b="1" dirty="0" smtClean="0"/>
              <a:t> photometer</a:t>
            </a:r>
            <a:endParaRPr lang="en-US" b="1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At </a:t>
            </a:r>
            <a:r>
              <a:rPr lang="en-US" dirty="0" err="1" smtClean="0">
                <a:solidFill>
                  <a:srgbClr val="FF0000"/>
                </a:solidFill>
              </a:rPr>
              <a:t>Orounda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Airborne </a:t>
            </a:r>
            <a:r>
              <a:rPr lang="en-US" dirty="0">
                <a:solidFill>
                  <a:srgbClr val="FF0000"/>
                </a:solidFill>
              </a:rPr>
              <a:t>(UAV) </a:t>
            </a:r>
            <a:r>
              <a:rPr lang="en-US" sz="2400" dirty="0" smtClean="0">
                <a:solidFill>
                  <a:srgbClr val="FF0000"/>
                </a:solidFill>
              </a:rPr>
              <a:t>in-situ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Miniature black carbon </a:t>
            </a:r>
            <a:r>
              <a:rPr lang="en-US" b="1" dirty="0" err="1"/>
              <a:t>aethalometer</a:t>
            </a:r>
            <a:r>
              <a:rPr lang="en-US" b="1" dirty="0"/>
              <a:t> </a:t>
            </a:r>
            <a:r>
              <a:rPr lang="en-US" b="1" dirty="0" smtClean="0"/>
              <a:t>(ETS </a:t>
            </a:r>
            <a:r>
              <a:rPr lang="en-US" b="1" dirty="0"/>
              <a:t>AE51</a:t>
            </a:r>
            <a:r>
              <a:rPr lang="en-US" b="1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At 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gia</a:t>
            </a:r>
            <a:r>
              <a:rPr lang="en-US" dirty="0" smtClean="0">
                <a:solidFill>
                  <a:srgbClr val="FF0000"/>
                </a:solidFill>
              </a:rPr>
              <a:t> Marina </a:t>
            </a:r>
            <a:r>
              <a:rPr lang="en-US" dirty="0" err="1" smtClean="0">
                <a:solidFill>
                  <a:srgbClr val="FF0000"/>
                </a:solidFill>
              </a:rPr>
              <a:t>Xyliatou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Surface </a:t>
            </a:r>
            <a:r>
              <a:rPr lang="en-US" sz="2400" dirty="0" smtClean="0">
                <a:solidFill>
                  <a:srgbClr val="FF0000"/>
                </a:solidFill>
              </a:rPr>
              <a:t>in-situ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b="1" dirty="0" err="1" smtClean="0"/>
              <a:t>Aethalometers</a:t>
            </a:r>
            <a:r>
              <a:rPr lang="en-US" dirty="0" smtClean="0"/>
              <a:t>, absorption photometers, particle sizers, gas analyzers and other</a:t>
            </a:r>
            <a:endParaRPr lang="el-GR" dirty="0"/>
          </a:p>
        </p:txBody>
      </p:sp>
      <p:sp>
        <p:nvSpPr>
          <p:cNvPr id="4" name="AutoShape 2" descr="Instrument pi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1" name="Rectangle 20"/>
          <p:cNvSpPr/>
          <p:nvPr/>
        </p:nvSpPr>
        <p:spPr>
          <a:xfrm>
            <a:off x="4694912" y="3223176"/>
            <a:ext cx="35858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Installation of CIMEL lunar/sun photometer</a:t>
            </a:r>
            <a:endParaRPr lang="el-GR" sz="1400" b="1" dirty="0"/>
          </a:p>
        </p:txBody>
      </p:sp>
      <p:pic>
        <p:nvPicPr>
          <p:cNvPr id="22" name="Picture 21" descr="αρχείο λήψης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3176"/>
            <a:ext cx="1440159" cy="7938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7798148" y="5734998"/>
            <a:ext cx="2246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TSI AE51</a:t>
            </a:r>
            <a:endParaRPr lang="el-GR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64" y="1102939"/>
            <a:ext cx="3165056" cy="2110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8" t="14987" r="17624" b="3478"/>
          <a:stretch/>
        </p:blipFill>
        <p:spPr>
          <a:xfrm>
            <a:off x="4860032" y="3681724"/>
            <a:ext cx="2304256" cy="27146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60032" y="6440853"/>
            <a:ext cx="2246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UAV flight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20766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72" y="3672037"/>
            <a:ext cx="3145536" cy="32110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045899"/>
            <a:ext cx="9144000" cy="2761415"/>
          </a:xfrm>
          <a:prstGeom prst="rect">
            <a:avLst/>
          </a:prstGeom>
        </p:spPr>
      </p:pic>
      <p:pic>
        <p:nvPicPr>
          <p:cNvPr id="11" name="Picture 3" descr="D:\Untitled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524" y="269981"/>
            <a:ext cx="635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GARRLiC</a:t>
            </a:r>
            <a:r>
              <a:rPr lang="en-US" sz="2800" b="1" dirty="0">
                <a:solidFill>
                  <a:prstClr val="black"/>
                </a:solidFill>
              </a:rPr>
              <a:t> / in-situ preliminary comparison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8266" y="1322500"/>
            <a:ext cx="543657" cy="2466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19853" y="1332303"/>
            <a:ext cx="397731" cy="2466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6208" y="103102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GARRLiC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2501" y="983793"/>
            <a:ext cx="122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UAV in-situ</a:t>
            </a:r>
            <a:endParaRPr lang="el-GR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823108" y="5013176"/>
            <a:ext cx="44999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73098" y="4763604"/>
            <a:ext cx="257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The differences seen may be due to the time difference and the 35 km distance between the measurements</a:t>
            </a:r>
          </a:p>
        </p:txBody>
      </p: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 flipV="1">
            <a:off x="1331645" y="6093300"/>
            <a:ext cx="1716458" cy="4584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48104" y="6290156"/>
            <a:ext cx="6094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Absorption coefficient at 880nm calculated from BC measurements, using multiple scattering optical enhancement factor c=2,05 (by the manufacturer)</a:t>
            </a:r>
            <a:endParaRPr lang="el-GR" sz="1400" dirty="0">
              <a:solidFill>
                <a:prstClr val="black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876931" y="4230073"/>
            <a:ext cx="2986232" cy="1730451"/>
            <a:chOff x="3428840" y="0"/>
            <a:chExt cx="5740818" cy="3194093"/>
          </a:xfrm>
        </p:grpSpPr>
        <p:pic>
          <p:nvPicPr>
            <p:cNvPr id="31" name="Picture 30" descr="Screen Shot 2016-07-14 at 12.15.07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840" y="0"/>
              <a:ext cx="5740818" cy="3194093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246793" y="1490522"/>
              <a:ext cx="169129" cy="1655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33710" y="1598426"/>
              <a:ext cx="1521971" cy="681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Flights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66214" y="1286703"/>
              <a:ext cx="1245607" cy="681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Lidar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627919" y="1618242"/>
              <a:ext cx="169129" cy="1655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5772280" y="1598429"/>
              <a:ext cx="474513" cy="69202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438287" y="1032289"/>
              <a:ext cx="1338056" cy="624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35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3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524" y="269981"/>
            <a:ext cx="4110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Crete campaign April 2017</a:t>
            </a:r>
            <a:endParaRPr lang="en-US" sz="2800" b="1" dirty="0"/>
          </a:p>
        </p:txBody>
      </p:sp>
      <p:pic>
        <p:nvPicPr>
          <p:cNvPr id="5" name="Picture 2" descr="http://charadmexp.gr/media/grid_images/finokalia_sta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3" b="13499"/>
          <a:stretch/>
        </p:blipFill>
        <p:spPr bwMode="auto">
          <a:xfrm>
            <a:off x="87888" y="1170629"/>
            <a:ext cx="89636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20 - DL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 b="13601"/>
          <a:stretch/>
        </p:blipFill>
        <p:spPr bwMode="auto">
          <a:xfrm>
            <a:off x="6084168" y="2420888"/>
            <a:ext cx="2331670" cy="12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6828" y="1483626"/>
            <a:ext cx="7997744" cy="2308324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Scope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characterizing the absorption </a:t>
            </a:r>
            <a:r>
              <a:rPr lang="en-US" sz="2000" dirty="0"/>
              <a:t>characteristics of </a:t>
            </a:r>
            <a:r>
              <a:rPr lang="en-US" sz="2000" dirty="0" smtClean="0"/>
              <a:t>dust. </a:t>
            </a:r>
          </a:p>
          <a:p>
            <a:endParaRPr lang="en-US" sz="2000" dirty="0"/>
          </a:p>
          <a:p>
            <a:r>
              <a:rPr lang="en-US" sz="3200" dirty="0" smtClean="0">
                <a:solidFill>
                  <a:prstClr val="black"/>
                </a:solidFill>
              </a:rPr>
              <a:t>Synergy with</a:t>
            </a:r>
            <a:r>
              <a:rPr lang="en-US" sz="2000" dirty="0" smtClean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US" sz="2000" dirty="0" smtClean="0">
                <a:solidFill>
                  <a:prstClr val="black"/>
                </a:solidFill>
              </a:rPr>
              <a:t>EUFAR and ERC campaigns in Crete and Cyprus. </a:t>
            </a:r>
            <a:endParaRPr lang="en-US" sz="2000" dirty="0">
              <a:solidFill>
                <a:prstClr val="black"/>
              </a:solidFill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755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524" y="269981"/>
            <a:ext cx="416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ACTRIS/EUFAR/ERC cluster</a:t>
            </a:r>
            <a:endParaRPr lang="en-US" sz="2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746250"/>
            <a:ext cx="7753350" cy="28765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04" y="5265762"/>
            <a:ext cx="1714500" cy="9715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9632" y="4268246"/>
            <a:ext cx="2399118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Finokalia</a:t>
            </a:r>
            <a:r>
              <a:rPr lang="en-US" sz="1600" dirty="0" smtClean="0"/>
              <a:t> ACTRIS campaign</a:t>
            </a:r>
            <a:endParaRPr lang="el-GR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049557" y="4453523"/>
            <a:ext cx="2338717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Cyprus BACHUS campaign</a:t>
            </a:r>
            <a:endParaRPr lang="el-GR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9404" y="5313982"/>
            <a:ext cx="3777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EUFAR and ERC campaigns:</a:t>
            </a:r>
          </a:p>
          <a:p>
            <a:r>
              <a:rPr lang="en-US" dirty="0" smtClean="0"/>
              <a:t>30 hours DLR Falcon flight over Crete</a:t>
            </a:r>
          </a:p>
          <a:p>
            <a:r>
              <a:rPr lang="en-US" dirty="0" smtClean="0"/>
              <a:t>30 hours DLR Falcon flight over Cyprus</a:t>
            </a:r>
            <a:endParaRPr lang="el-GR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658750" y="3488139"/>
            <a:ext cx="633431" cy="3374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79445" y="3488139"/>
            <a:ext cx="940827" cy="39176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175740" y="3085974"/>
            <a:ext cx="1913985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A-LIFE ERC campaign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0745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524" y="269981"/>
            <a:ext cx="496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Instruments in Crete and Cyprus</a:t>
            </a:r>
            <a:endParaRPr lang="en-US" sz="2800" b="1" dirty="0"/>
          </a:p>
        </p:txBody>
      </p:sp>
      <p:pic>
        <p:nvPicPr>
          <p:cNvPr id="5" name="Picture 4" descr="M:\ELENI\Personal_Data\camera\104_PANA\P10406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2500"/>
          <a:stretch/>
        </p:blipFill>
        <p:spPr bwMode="auto">
          <a:xfrm>
            <a:off x="1827603" y="1556792"/>
            <a:ext cx="2448273" cy="259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blogs.esa.int/campaignearth/files/2014/06/fig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8"/>
          <a:stretch/>
        </p:blipFill>
        <p:spPr bwMode="auto">
          <a:xfrm>
            <a:off x="317508" y="2459827"/>
            <a:ext cx="1339215" cy="1692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336" y="4167258"/>
            <a:ext cx="3958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Cimel</a:t>
            </a:r>
            <a:r>
              <a:rPr lang="en-US" sz="1400" dirty="0" smtClean="0"/>
              <a:t> </a:t>
            </a:r>
            <a:r>
              <a:rPr lang="en-US" sz="1400" dirty="0" err="1" smtClean="0"/>
              <a:t>sunphotometer</a:t>
            </a:r>
            <a:endParaRPr lang="el-GR" sz="1400" dirty="0"/>
          </a:p>
        </p:txBody>
      </p:sp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"/>
          <a:stretch/>
        </p:blipFill>
        <p:spPr bwMode="auto">
          <a:xfrm>
            <a:off x="2397648" y="4911676"/>
            <a:ext cx="1878228" cy="14099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336" y="1212131"/>
            <a:ext cx="444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Remote sensing and in-situ in </a:t>
            </a:r>
            <a:r>
              <a:rPr lang="en-US" dirty="0" err="1" smtClean="0"/>
              <a:t>Finokalia</a:t>
            </a:r>
            <a:r>
              <a:rPr lang="en-US" dirty="0" smtClean="0"/>
              <a:t>, Crete</a:t>
            </a:r>
            <a:endParaRPr lang="el-GR" dirty="0"/>
          </a:p>
        </p:txBody>
      </p:sp>
      <p:pic>
        <p:nvPicPr>
          <p:cNvPr id="2050" name="Picture 2" descr="http://finokalia.chemistry.uoc.gr/workpages/measurements/current%20_ecpl/aethalometer/photo/RAck%20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8" y="4654118"/>
            <a:ext cx="1272773" cy="169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0757" y="4196750"/>
            <a:ext cx="10819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PollyXT</a:t>
            </a:r>
            <a:r>
              <a:rPr lang="en-US" sz="1400" dirty="0" smtClean="0"/>
              <a:t> </a:t>
            </a:r>
            <a:r>
              <a:rPr lang="en-US" sz="1400" dirty="0" err="1" smtClean="0"/>
              <a:t>lidar</a:t>
            </a:r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7625" y="6376343"/>
            <a:ext cx="2358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urface in-situ (</a:t>
            </a:r>
            <a:r>
              <a:rPr lang="en-US" sz="1400" dirty="0" err="1" smtClean="0"/>
              <a:t>aethalometer</a:t>
            </a:r>
            <a:r>
              <a:rPr lang="en-US" sz="1400" dirty="0" smtClean="0"/>
              <a:t>)</a:t>
            </a:r>
            <a:endParaRPr lang="el-GR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901066" y="6376343"/>
            <a:ext cx="871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NOA UAV</a:t>
            </a:r>
            <a:endParaRPr lang="el-GR" sz="1400" dirty="0"/>
          </a:p>
        </p:txBody>
      </p:sp>
      <p:pic>
        <p:nvPicPr>
          <p:cNvPr id="15" name="Picture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2202"/>
          <a:stretch/>
        </p:blipFill>
        <p:spPr bwMode="auto">
          <a:xfrm>
            <a:off x="5725906" y="1581463"/>
            <a:ext cx="3101504" cy="261528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5"/>
          <p:cNvSpPr/>
          <p:nvPr/>
        </p:nvSpPr>
        <p:spPr>
          <a:xfrm>
            <a:off x="5644160" y="4167258"/>
            <a:ext cx="3305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TROPOS LACROS </a:t>
            </a:r>
            <a:r>
              <a:rPr lang="en-US" sz="1400" dirty="0"/>
              <a:t>super-site mobile facility  </a:t>
            </a:r>
            <a:endParaRPr lang="el-GR" sz="1400" dirty="0"/>
          </a:p>
        </p:txBody>
      </p:sp>
      <p:pic>
        <p:nvPicPr>
          <p:cNvPr id="17" name="Image 3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1" r="10625"/>
          <a:stretch/>
        </p:blipFill>
        <p:spPr>
          <a:xfrm>
            <a:off x="4868176" y="4580847"/>
            <a:ext cx="4176464" cy="17408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20712" y="6334850"/>
            <a:ext cx="834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CUT UAV</a:t>
            </a:r>
            <a:endParaRPr lang="el-GR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188400" y="1217254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Remote sensing and in-situ in Cyprus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13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524" y="269981"/>
            <a:ext cx="6664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Instruments on DLR Falcon research aircraft</a:t>
            </a:r>
            <a:endParaRPr lang="en-US" sz="2800" b="1" dirty="0"/>
          </a:p>
        </p:txBody>
      </p:sp>
      <p:pic>
        <p:nvPicPr>
          <p:cNvPr id="4098" name="Picture 2" descr="FA20 - D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44" y="3212976"/>
            <a:ext cx="4182185" cy="17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524" y="1628800"/>
            <a:ext cx="43654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In-situ: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Particle size: several CPCs and OPCs, UHSAS-A, PCASP, DMT cloud, Aerosol and </a:t>
            </a:r>
            <a:r>
              <a:rPr lang="en-US" dirty="0"/>
              <a:t>P</a:t>
            </a:r>
            <a:r>
              <a:rPr lang="en-US" dirty="0" smtClean="0"/>
              <a:t>recipitation Spectrometer CAPS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Black carbon: DMT SP2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A-HEAD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DMT </a:t>
            </a:r>
            <a:r>
              <a:rPr lang="en-US" dirty="0" err="1" smtClean="0"/>
              <a:t>Duale</a:t>
            </a:r>
            <a:r>
              <a:rPr lang="en-US" dirty="0" smtClean="0"/>
              <a:t> column CCNC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Particle sampling for offline analysis</a:t>
            </a:r>
          </a:p>
          <a:p>
            <a:endParaRPr lang="en-US" dirty="0"/>
          </a:p>
          <a:p>
            <a:r>
              <a:rPr lang="en-US" dirty="0" smtClean="0"/>
              <a:t>Remote sensing (wind </a:t>
            </a:r>
            <a:r>
              <a:rPr lang="en-US" dirty="0" err="1" smtClean="0"/>
              <a:t>lidar</a:t>
            </a:r>
            <a:r>
              <a:rPr lang="en-US" dirty="0" smtClean="0"/>
              <a:t> system):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Attenuated backscatter at 2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Horizontal and vertical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Meteorological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P, T, RH, wind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650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Untitled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1" t="8498" r="837" b="9324"/>
          <a:stretch/>
        </p:blipFill>
        <p:spPr bwMode="auto">
          <a:xfrm>
            <a:off x="6876256" y="229289"/>
            <a:ext cx="2018924" cy="7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504" y="116632"/>
            <a:ext cx="8873535" cy="6624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2714796" y="2780928"/>
            <a:ext cx="36589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Thank you!</a:t>
            </a:r>
            <a:endParaRPr lang="el-GR" sz="6000" dirty="0"/>
          </a:p>
        </p:txBody>
      </p:sp>
    </p:spTree>
    <p:extLst>
      <p:ext uri="{BB962C8B-B14F-4D97-AF65-F5344CB8AC3E}">
        <p14:creationId xmlns:p14="http://schemas.microsoft.com/office/powerpoint/2010/main" val="2614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8524" y="269981"/>
            <a:ext cx="1845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JRA1 scope</a:t>
            </a:r>
            <a:endParaRPr lang="en-US" sz="2800" b="1" dirty="0"/>
          </a:p>
        </p:txBody>
      </p:sp>
      <p:sp>
        <p:nvSpPr>
          <p:cNvPr id="18" name="Espace réservé du contenu 1"/>
          <p:cNvSpPr txBox="1">
            <a:spLocks/>
          </p:cNvSpPr>
          <p:nvPr/>
        </p:nvSpPr>
        <p:spPr>
          <a:xfrm>
            <a:off x="467544" y="1196752"/>
            <a:ext cx="828092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Advance our knowledge on absorption profiling by optimizing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in-situ measurement techniques and remote sensing retrievals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800" dirty="0">
              <a:solidFill>
                <a:schemeClr val="tx1"/>
              </a:solidFill>
              <a:latin typeface="Calibri"/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Compare </a:t>
            </a:r>
            <a:r>
              <a:rPr lang="en-US" b="1" dirty="0">
                <a:solidFill>
                  <a:schemeClr val="tx1"/>
                </a:solidFill>
              </a:rPr>
              <a:t>remote sensing retrievals of absorption coefficient and SSA profiles </a:t>
            </a:r>
            <a:r>
              <a:rPr lang="en-US" b="1" dirty="0" smtClean="0">
                <a:solidFill>
                  <a:schemeClr val="tx1"/>
                </a:solidFill>
              </a:rPr>
              <a:t>with airborne in-situ profiles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Remote sensing algorithms available:</a:t>
            </a:r>
          </a:p>
          <a:p>
            <a:pPr lvl="1">
              <a:buFont typeface="Symbol" panose="05050102010706020507" pitchFamily="18" charset="2"/>
              <a:buChar char=""/>
            </a:pPr>
            <a:r>
              <a:rPr lang="en-US" dirty="0" err="1" smtClean="0">
                <a:solidFill>
                  <a:schemeClr val="tx1"/>
                </a:solidFill>
              </a:rPr>
              <a:t>GARRLiC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sunphotometer+lidar</a:t>
            </a:r>
            <a:r>
              <a:rPr lang="en-US" dirty="0" smtClean="0">
                <a:solidFill>
                  <a:schemeClr val="tx1"/>
                </a:solidFill>
              </a:rPr>
              <a:t> (daytime) and lunar/star </a:t>
            </a:r>
            <a:r>
              <a:rPr lang="en-US" dirty="0" err="1" smtClean="0">
                <a:solidFill>
                  <a:schemeClr val="tx1"/>
                </a:solidFill>
              </a:rPr>
              <a:t>photometers+lidar</a:t>
            </a:r>
            <a:r>
              <a:rPr lang="en-US" dirty="0" smtClean="0">
                <a:solidFill>
                  <a:schemeClr val="tx1"/>
                </a:solidFill>
              </a:rPr>
              <a:t> (nighttime)</a:t>
            </a:r>
          </a:p>
          <a:p>
            <a:pPr lvl="1">
              <a:buFont typeface="Symbol" panose="05050102010706020507" pitchFamily="18" charset="2"/>
              <a:buChar char=""/>
            </a:pPr>
            <a:r>
              <a:rPr lang="en-US" dirty="0">
                <a:solidFill>
                  <a:schemeClr val="tx1"/>
                </a:solidFill>
              </a:rPr>
              <a:t>Lidar stand-alone </a:t>
            </a:r>
            <a:r>
              <a:rPr lang="en-US" dirty="0" smtClean="0">
                <a:solidFill>
                  <a:schemeClr val="tx1"/>
                </a:solidFill>
              </a:rPr>
              <a:t>constraint with lunar/star photometers (nighttime)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Airborne and surface in-situ: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Aethalometers</a:t>
            </a:r>
            <a:r>
              <a:rPr lang="en-US" dirty="0" smtClean="0">
                <a:solidFill>
                  <a:schemeClr val="tx1"/>
                </a:solidFill>
              </a:rPr>
              <a:t>, absorption photometers</a:t>
            </a:r>
          </a:p>
          <a:p>
            <a:pPr marL="457200" lvl="1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Dedicated ACTRIS-2 campaigns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Past: </a:t>
            </a:r>
            <a:r>
              <a:rPr lang="en-GB" dirty="0" err="1" smtClean="0">
                <a:solidFill>
                  <a:schemeClr val="tx1"/>
                </a:solidFill>
              </a:rPr>
              <a:t>Melpitz</a:t>
            </a:r>
            <a:r>
              <a:rPr lang="en-GB" dirty="0">
                <a:solidFill>
                  <a:schemeClr val="tx1"/>
                </a:solidFill>
              </a:rPr>
              <a:t>,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b="1" dirty="0" smtClean="0">
                <a:solidFill>
                  <a:schemeClr val="tx1"/>
                </a:solidFill>
              </a:rPr>
              <a:t>Athens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b="1" dirty="0" smtClean="0">
                <a:solidFill>
                  <a:schemeClr val="tx1"/>
                </a:solidFill>
              </a:rPr>
              <a:t>Cyprus</a:t>
            </a:r>
            <a:r>
              <a:rPr lang="el-GR" dirty="0" smtClean="0">
                <a:solidFill>
                  <a:schemeClr val="tx1"/>
                </a:solidFill>
              </a:rPr>
              <a:t>,</a:t>
            </a:r>
            <a:r>
              <a:rPr lang="el-GR" b="1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Sierra </a:t>
            </a:r>
            <a:r>
              <a:rPr lang="en-GB" dirty="0">
                <a:solidFill>
                  <a:schemeClr val="tx1"/>
                </a:solidFill>
              </a:rPr>
              <a:t>Nevada</a:t>
            </a: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Future:</a:t>
            </a:r>
            <a:r>
              <a:rPr lang="el-GR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Melpitz</a:t>
            </a:r>
            <a:r>
              <a:rPr lang="en-GB" dirty="0" smtClean="0">
                <a:solidFill>
                  <a:schemeClr val="tx1"/>
                </a:solidFill>
              </a:rPr>
              <a:t> and </a:t>
            </a:r>
            <a:r>
              <a:rPr lang="en-GB" b="1" dirty="0" smtClean="0">
                <a:solidFill>
                  <a:schemeClr val="tx1"/>
                </a:solidFill>
              </a:rPr>
              <a:t>Crete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792163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>
                  <a:lumMod val="50000"/>
                </a:srgbClr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792163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>
                  <a:lumMod val="50000"/>
                </a:srgbClr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792163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>
                  <a:lumMod val="50000"/>
                </a:srgbClr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792163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>
                  <a:lumMod val="50000"/>
                </a:srgbClr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792163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>
                  <a:lumMod val="50000"/>
                </a:srgbClr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792163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>
                  <a:lumMod val="50000"/>
                </a:srgbClr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792163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>
                  <a:lumMod val="50000"/>
                </a:srgbClr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792163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>
                  <a:lumMod val="50000"/>
                </a:srgbClr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04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62332"/>
            <a:ext cx="3608832" cy="276301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55576" y="1196752"/>
          <a:ext cx="5760640" cy="2748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2535"/>
                <a:gridCol w="4668105"/>
              </a:tblGrid>
              <a:tr h="370840">
                <a:tc>
                  <a:txBody>
                    <a:bodyPr/>
                    <a:lstStyle/>
                    <a:p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GARRLiC</a:t>
                      </a:r>
                      <a:endParaRPr lang="el-GR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Input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Lidar backscatter signal</a:t>
                      </a:r>
                      <a:r>
                        <a:rPr lang="en-US" sz="1800" baseline="0" dirty="0" smtClean="0"/>
                        <a:t> at 355, 532, 1064 nm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err="1" smtClean="0"/>
                        <a:t>Sunphotometer</a:t>
                      </a:r>
                      <a:r>
                        <a:rPr lang="en-US" sz="1800" baseline="0" dirty="0" smtClean="0"/>
                        <a:t> AOTs and total scattered radiances at 440, 670, 870, 1020 nm</a:t>
                      </a:r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Output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Concentration profiles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Column-averaged size distribution, refractive</a:t>
                      </a:r>
                      <a:r>
                        <a:rPr lang="en-US" sz="1800" baseline="0" dirty="0" smtClean="0"/>
                        <a:t> index and spherical particle fraction, different for fine and coarse particles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Optical property profiles (absorption, SSA)</a:t>
                      </a:r>
                      <a:endParaRPr lang="el-GR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236297" y="4170034"/>
            <a:ext cx="432048" cy="13501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7" name="Straight Connector 6"/>
          <p:cNvCxnSpPr>
            <a:stCxn id="2" idx="0"/>
          </p:cNvCxnSpPr>
          <p:nvPr/>
        </p:nvCxnSpPr>
        <p:spPr>
          <a:xfrm flipV="1">
            <a:off x="7452321" y="1844824"/>
            <a:ext cx="0" cy="232521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7119438" y="462428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lidar</a:t>
            </a:r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7812361" y="4170034"/>
            <a:ext cx="432048" cy="13681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Isosceles Triangle 9"/>
          <p:cNvSpPr/>
          <p:nvPr/>
        </p:nvSpPr>
        <p:spPr>
          <a:xfrm rot="11885509">
            <a:off x="8159185" y="1864702"/>
            <a:ext cx="501594" cy="2346481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366087" y="4703991"/>
            <a:ext cx="1324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sunphotometer</a:t>
            </a:r>
            <a:endParaRPr lang="el-GR" sz="1400" dirty="0"/>
          </a:p>
        </p:txBody>
      </p:sp>
      <p:pic>
        <p:nvPicPr>
          <p:cNvPr id="26" name="Picture 3" descr="D:\Untitled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78524" y="269981"/>
            <a:ext cx="4722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GARRLiC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sunphotometer+lidar</a:t>
            </a:r>
            <a:endParaRPr lang="en-US" sz="28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62332"/>
            <a:ext cx="3608832" cy="276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" r="5550" b="8450"/>
          <a:stretch/>
        </p:blipFill>
        <p:spPr>
          <a:xfrm>
            <a:off x="-36512" y="304800"/>
            <a:ext cx="9180512" cy="63035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1539731"/>
            <a:ext cx="7997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Scope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characterizing the alteration of the urban environment of Athens due to economic crisis, focusing on </a:t>
            </a:r>
            <a:r>
              <a:rPr lang="en-US" sz="3600" dirty="0" smtClean="0"/>
              <a:t>absorbing </a:t>
            </a:r>
            <a:r>
              <a:rPr lang="en-US" sz="2000" dirty="0" smtClean="0"/>
              <a:t>aerosols, like "smog" from wood-burning for heating purposes. </a:t>
            </a:r>
            <a:endParaRPr lang="el-GR" sz="2000" dirty="0"/>
          </a:p>
        </p:txBody>
      </p:sp>
      <p:sp>
        <p:nvSpPr>
          <p:cNvPr id="18" name="Rectangle 17"/>
          <p:cNvSpPr/>
          <p:nvPr/>
        </p:nvSpPr>
        <p:spPr>
          <a:xfrm>
            <a:off x="6721506" y="6324600"/>
            <a:ext cx="2459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(Photo courtesy of Christos </a:t>
            </a:r>
            <a:r>
              <a:rPr lang="en-US" sz="1200" dirty="0" err="1" smtClean="0">
                <a:solidFill>
                  <a:schemeClr val="bg1"/>
                </a:solidFill>
              </a:rPr>
              <a:t>Keleshis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14" name="Picture 3" descr="D:\Untitled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8524" y="269981"/>
            <a:ext cx="5493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Athens smog campaign winter 2016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278524" y="3658522"/>
            <a:ext cx="3003088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Visit: http</a:t>
            </a:r>
            <a:r>
              <a:rPr lang="en-US" b="1" dirty="0"/>
              <a:t>://actris-athens.eu/</a:t>
            </a:r>
            <a:endParaRPr lang="el-GR" b="1" dirty="0"/>
          </a:p>
        </p:txBody>
      </p:sp>
      <p:pic>
        <p:nvPicPr>
          <p:cNvPr id="11" name="Picture 3" descr="Athens_Tzakia"/>
          <p:cNvPicPr>
            <a:picLocks noChangeAspect="1" noChangeArrowheads="1"/>
          </p:cNvPicPr>
          <p:nvPr/>
        </p:nvPicPr>
        <p:blipFill>
          <a:blip r:embed="rId5" cstate="print"/>
          <a:srcRect t="19421" r="7477" b="14843"/>
          <a:stretch>
            <a:fillRect/>
          </a:stretch>
        </p:blipFill>
        <p:spPr bwMode="auto">
          <a:xfrm>
            <a:off x="4785792" y="2928918"/>
            <a:ext cx="3672408" cy="1185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324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C:\Users\doomsword\Desktop\work\NOA January2016\AE33 TS\babs\All Correlations bab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68" y="3717032"/>
            <a:ext cx="2556007" cy="255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Untitled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8524" y="269981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Instrumentation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5575" y="1268760"/>
            <a:ext cx="4642245" cy="4647426"/>
          </a:xfrm>
          <a:prstGeom prst="rect">
            <a:avLst/>
          </a:prstGeom>
          <a:solidFill>
            <a:srgbClr val="FFFFFF">
              <a:alpha val="12157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Ground-based </a:t>
            </a:r>
            <a:r>
              <a:rPr lang="en-US" sz="2400" dirty="0" smtClean="0">
                <a:solidFill>
                  <a:srgbClr val="FF0000"/>
                </a:solidFill>
              </a:rPr>
              <a:t>remote sensing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PollyXT</a:t>
            </a:r>
            <a:r>
              <a:rPr lang="en-US" b="1" dirty="0" smtClean="0"/>
              <a:t>-NOA </a:t>
            </a:r>
            <a:r>
              <a:rPr lang="en-US" b="1" dirty="0"/>
              <a:t>multi-wavelength </a:t>
            </a:r>
            <a:r>
              <a:rPr lang="en-US" b="1" dirty="0" err="1" smtClean="0"/>
              <a:t>lidar</a:t>
            </a:r>
            <a:r>
              <a:rPr lang="en-US" b="1" dirty="0"/>
              <a:t> </a:t>
            </a:r>
            <a:r>
              <a:rPr lang="en-US" b="1" dirty="0" smtClean="0"/>
              <a:t>with </a:t>
            </a:r>
            <a:r>
              <a:rPr lang="en-US" b="1" dirty="0" err="1" smtClean="0"/>
              <a:t>NARLa</a:t>
            </a:r>
            <a:r>
              <a:rPr lang="en-US" b="1" dirty="0" smtClean="0"/>
              <a:t> near-range receiver  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CIMEL </a:t>
            </a:r>
            <a:r>
              <a:rPr lang="en-US" b="1" dirty="0" err="1"/>
              <a:t>sunphotometer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Also</a:t>
            </a:r>
            <a:r>
              <a:rPr lang="en-US" dirty="0"/>
              <a:t>: EOLE </a:t>
            </a:r>
            <a:r>
              <a:rPr lang="en-US" dirty="0" err="1"/>
              <a:t>raman</a:t>
            </a:r>
            <a:r>
              <a:rPr lang="en-US" dirty="0"/>
              <a:t> </a:t>
            </a:r>
            <a:r>
              <a:rPr lang="en-US" dirty="0" err="1" smtClean="0"/>
              <a:t>lidar</a:t>
            </a:r>
            <a:r>
              <a:rPr lang="en-US" dirty="0" smtClean="0"/>
              <a:t>, HALO </a:t>
            </a:r>
            <a:r>
              <a:rPr lang="en-US" dirty="0"/>
              <a:t>wind </a:t>
            </a:r>
            <a:r>
              <a:rPr lang="en-US" dirty="0" err="1"/>
              <a:t>lidar</a:t>
            </a:r>
            <a:r>
              <a:rPr lang="en-US" dirty="0"/>
              <a:t>, </a:t>
            </a:r>
            <a:r>
              <a:rPr lang="en-US" dirty="0" smtClean="0"/>
              <a:t>Ceilometer, PANDORA </a:t>
            </a:r>
            <a:r>
              <a:rPr lang="en-US" dirty="0" err="1" smtClean="0"/>
              <a:t>sunphotometer</a:t>
            </a:r>
            <a:r>
              <a:rPr lang="en-US" dirty="0" smtClean="0"/>
              <a:t>, PSR </a:t>
            </a:r>
            <a:r>
              <a:rPr lang="en-US" dirty="0" err="1"/>
              <a:t>sunphotometer</a:t>
            </a:r>
            <a:endParaRPr lang="en-US" dirty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Airborne (UAV) </a:t>
            </a:r>
            <a:r>
              <a:rPr lang="en-US" sz="2400" dirty="0">
                <a:solidFill>
                  <a:srgbClr val="FF0000"/>
                </a:solidFill>
              </a:rPr>
              <a:t>in-situ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Miniature black carbon </a:t>
            </a:r>
            <a:r>
              <a:rPr lang="en-US" b="1" dirty="0" err="1"/>
              <a:t>aethalometer</a:t>
            </a:r>
            <a:r>
              <a:rPr lang="en-US" b="1" dirty="0"/>
              <a:t> </a:t>
            </a:r>
            <a:r>
              <a:rPr lang="en-US" b="1" dirty="0" smtClean="0"/>
              <a:t>(ETS </a:t>
            </a:r>
            <a:r>
              <a:rPr lang="en-US" b="1" dirty="0"/>
              <a:t>AE51)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Coarse </a:t>
            </a:r>
            <a:r>
              <a:rPr lang="en-US" dirty="0"/>
              <a:t>Mode Aerosol Collector (CMAC)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Meteorological </a:t>
            </a:r>
            <a:r>
              <a:rPr lang="en-US" dirty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Surface </a:t>
            </a:r>
            <a:r>
              <a:rPr lang="en-US" sz="2400" dirty="0">
                <a:solidFill>
                  <a:srgbClr val="FF0000"/>
                </a:solidFill>
              </a:rPr>
              <a:t>in-situ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b="1" dirty="0" err="1" smtClean="0"/>
              <a:t>Aethalometers</a:t>
            </a:r>
            <a:r>
              <a:rPr lang="en-US" dirty="0" smtClean="0"/>
              <a:t>, absorption photometers, particle sizers, gas analyzers and other</a:t>
            </a:r>
            <a:endParaRPr lang="el-GR" dirty="0"/>
          </a:p>
        </p:txBody>
      </p:sp>
      <p:sp>
        <p:nvSpPr>
          <p:cNvPr id="4" name="AutoShape 2" descr="Instrument pi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7764092" y="5353471"/>
            <a:ext cx="993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NOA UAV</a:t>
            </a:r>
            <a:endParaRPr lang="el-GR" sz="1400" b="1" dirty="0"/>
          </a:p>
        </p:txBody>
      </p:sp>
      <p:pic>
        <p:nvPicPr>
          <p:cNvPr id="17" name="Picture 2" descr="X:\ACTRIS\ACTRIS-2\Picture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3" t="77748"/>
          <a:stretch/>
        </p:blipFill>
        <p:spPr bwMode="auto">
          <a:xfrm>
            <a:off x="7413054" y="3804319"/>
            <a:ext cx="1695450" cy="15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D:\INFRA\POLLY\PHOTOS\SAM_03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009" y="1124744"/>
            <a:ext cx="1378471" cy="217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27" y="1628800"/>
            <a:ext cx="2235464" cy="167135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92080" y="3284984"/>
            <a:ext cx="5252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CIMEL </a:t>
            </a:r>
            <a:r>
              <a:rPr lang="en-US" sz="1400" b="1" dirty="0" err="1" smtClean="0"/>
              <a:t>sunphotometer</a:t>
            </a:r>
            <a:r>
              <a:rPr lang="en-US" sz="1400" b="1" dirty="0" smtClean="0"/>
              <a:t> and </a:t>
            </a:r>
            <a:r>
              <a:rPr lang="en-US" sz="1400" b="1" dirty="0" err="1" smtClean="0"/>
              <a:t>PollyXT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lidar</a:t>
            </a:r>
            <a:endParaRPr lang="el-GR" sz="1400" b="1" dirty="0"/>
          </a:p>
        </p:txBody>
      </p:sp>
      <p:pic>
        <p:nvPicPr>
          <p:cNvPr id="22" name="Picture 21" descr="αρχείο λήψης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5639761"/>
            <a:ext cx="1440159" cy="7938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8086181" y="6361583"/>
            <a:ext cx="2246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TSI AE51</a:t>
            </a:r>
            <a:endParaRPr lang="el-GR" sz="14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90778" y="3717032"/>
            <a:ext cx="621772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51920" y="6275861"/>
            <a:ext cx="4018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(</a:t>
            </a:r>
            <a:r>
              <a:rPr lang="en-US" sz="1400" b="1" dirty="0" err="1" smtClean="0"/>
              <a:t>CyI</a:t>
            </a:r>
            <a:r>
              <a:rPr lang="en-US" sz="1400" b="1" dirty="0" smtClean="0"/>
              <a:t>) ETS </a:t>
            </a:r>
            <a:r>
              <a:rPr lang="en-US" sz="1400" b="1" dirty="0"/>
              <a:t>AE51 a</a:t>
            </a:r>
            <a:r>
              <a:rPr lang="en-US" sz="1400" b="1" dirty="0" smtClean="0"/>
              <a:t>bsorption coefficient </a:t>
            </a:r>
            <a:r>
              <a:rPr lang="en-GB" sz="1400" b="1" dirty="0" smtClean="0"/>
              <a:t>compared </a:t>
            </a:r>
          </a:p>
          <a:p>
            <a:r>
              <a:rPr lang="en-GB" sz="1400" b="1" dirty="0" smtClean="0"/>
              <a:t>with two miniaturized </a:t>
            </a:r>
            <a:r>
              <a:rPr lang="en-GB" sz="1400" b="1" dirty="0"/>
              <a:t>absorption </a:t>
            </a:r>
            <a:r>
              <a:rPr lang="en-GB" sz="1400" b="1" dirty="0" smtClean="0"/>
              <a:t>instruments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5104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60838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Alexandra Tsekeri, ACTRIS-</a:t>
            </a:r>
            <a:r>
              <a:rPr lang="en-US" sz="1200" i="1" dirty="0" err="1" smtClean="0"/>
              <a:t>Frascati</a:t>
            </a:r>
            <a:r>
              <a:rPr lang="en-US" sz="1200" i="1" dirty="0" smtClean="0"/>
              <a:t>, 29 February – 4 March 2016</a:t>
            </a:r>
            <a:endParaRPr lang="el-GR" sz="1200" i="1" dirty="0"/>
          </a:p>
        </p:txBody>
      </p:sp>
      <p:pic>
        <p:nvPicPr>
          <p:cNvPr id="5" name="Picture 3" descr="D: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524" y="269981"/>
            <a:ext cx="2427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Measurements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693778" y="1246532"/>
            <a:ext cx="6908572" cy="1790886"/>
            <a:chOff x="730324" y="1340768"/>
            <a:chExt cx="7670726" cy="1973055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52" b="1000"/>
            <a:stretch/>
          </p:blipFill>
          <p:spPr bwMode="auto">
            <a:xfrm>
              <a:off x="730324" y="2996952"/>
              <a:ext cx="7658100" cy="316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20"/>
            <a:stretch/>
          </p:blipFill>
          <p:spPr bwMode="auto">
            <a:xfrm>
              <a:off x="742950" y="1340768"/>
              <a:ext cx="7658100" cy="176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15246" r="2874" b="12177"/>
          <a:stretch/>
        </p:blipFill>
        <p:spPr>
          <a:xfrm>
            <a:off x="2284566" y="4448145"/>
            <a:ext cx="6859434" cy="2160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28" y="3000221"/>
            <a:ext cx="8253916" cy="1524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5454" y="1332922"/>
            <a:ext cx="15618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Increased level of pollutants  and biomass burning contribution </a:t>
            </a:r>
            <a:r>
              <a:rPr lang="en-US" sz="1600" b="1" dirty="0" smtClean="0"/>
              <a:t>during </a:t>
            </a:r>
            <a:r>
              <a:rPr lang="en-US" sz="1600" b="1" dirty="0"/>
              <a:t>night</a:t>
            </a:r>
            <a:endParaRPr lang="el-GR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78525" y="3212976"/>
            <a:ext cx="1917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Relatively low AODs</a:t>
            </a:r>
          </a:p>
          <a:p>
            <a:r>
              <a:rPr lang="en-US" sz="1600" b="1" dirty="0" smtClean="0"/>
              <a:t>during intensive measurement period</a:t>
            </a:r>
            <a:endParaRPr lang="el-GR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8524" y="4725144"/>
            <a:ext cx="2006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Not many cloud-free days</a:t>
            </a:r>
            <a:endParaRPr lang="el-GR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5302195" y="1075184"/>
            <a:ext cx="205909" cy="54501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TextBox 19"/>
          <p:cNvSpPr txBox="1"/>
          <p:nvPr/>
        </p:nvSpPr>
        <p:spPr>
          <a:xfrm>
            <a:off x="5785592" y="1088239"/>
            <a:ext cx="25922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Selected case: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Relatively cloud-free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AOD=0.2</a:t>
            </a:r>
          </a:p>
        </p:txBody>
      </p:sp>
    </p:spTree>
    <p:extLst>
      <p:ext uri="{BB962C8B-B14F-4D97-AF65-F5344CB8AC3E}">
        <p14:creationId xmlns:p14="http://schemas.microsoft.com/office/powerpoint/2010/main" val="42021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49767" y="3853016"/>
            <a:ext cx="32403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Differences but also similarities in </a:t>
            </a:r>
            <a:r>
              <a:rPr lang="en-US" sz="2000" dirty="0" err="1" smtClean="0"/>
              <a:t>GARRLiC</a:t>
            </a:r>
            <a:r>
              <a:rPr lang="en-US" sz="2000" dirty="0" smtClean="0"/>
              <a:t>/in-situ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Surface and UAV in-situ agree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-108520" y="1612736"/>
            <a:ext cx="5852160" cy="4480560"/>
            <a:chOff x="-98403" y="1772816"/>
            <a:chExt cx="5852160" cy="44805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403" y="1772816"/>
              <a:ext cx="5852160" cy="448056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951928" y="5317050"/>
              <a:ext cx="108012" cy="950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771908" y="5364575"/>
              <a:ext cx="5120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771908" y="5317050"/>
              <a:ext cx="0" cy="950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275964" y="5301208"/>
              <a:ext cx="0" cy="950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183636" y="2852936"/>
              <a:ext cx="1956316" cy="864096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31708" y="2924944"/>
              <a:ext cx="1236236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In-situ UAV </a:t>
              </a:r>
            </a:p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Surface in-situ</a:t>
              </a:r>
            </a:p>
            <a:p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GARRLiC</a:t>
              </a:r>
              <a:endParaRPr lang="el-G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55644" y="3092695"/>
              <a:ext cx="576064" cy="0"/>
            </a:xfrm>
            <a:prstGeom prst="line">
              <a:avLst/>
            </a:prstGeom>
            <a:ln w="1905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548379" y="3283185"/>
              <a:ext cx="91440" cy="10058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255644" y="3524743"/>
              <a:ext cx="576064" cy="0"/>
            </a:xfrm>
            <a:prstGeom prst="line">
              <a:avLst/>
            </a:prstGeom>
            <a:ln w="28575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3" descr="D:\Untitled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8524" y="269981"/>
            <a:ext cx="4800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Absorption profiles  19/1/2016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51520" y="1124744"/>
            <a:ext cx="5553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Remote sensing/ in-situ comparison</a:t>
            </a:r>
            <a:endParaRPr lang="en-US" sz="28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971600" y="4869160"/>
            <a:ext cx="396044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7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524" y="269981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Conclusions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476067"/>
            <a:ext cx="76328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Overall good agreement of remote sensing/ in-situ absorption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But more analysis is required: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Ingest near-range measurements</a:t>
            </a:r>
          </a:p>
          <a:p>
            <a:pPr lvl="1"/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Smog cases were accompanied with cloudiness during the Athens campaign, so </a:t>
            </a:r>
            <a:r>
              <a:rPr lang="en-US" sz="2800" dirty="0" err="1" smtClean="0"/>
              <a:t>GARRLiC</a:t>
            </a:r>
            <a:r>
              <a:rPr lang="en-US" sz="2800" dirty="0" smtClean="0"/>
              <a:t> is difficult to be applied in more smog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Future: analyze smog cases </a:t>
            </a:r>
            <a:r>
              <a:rPr lang="en-US" sz="2800" dirty="0" err="1" smtClean="0"/>
              <a:t>lidar</a:t>
            </a:r>
            <a:r>
              <a:rPr lang="en-US" sz="2800" dirty="0" smtClean="0"/>
              <a:t> stand-alone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8026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" b="15271"/>
          <a:stretch/>
        </p:blipFill>
        <p:spPr>
          <a:xfrm>
            <a:off x="0" y="1196752"/>
            <a:ext cx="9144000" cy="52463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3128" y="1772816"/>
            <a:ext cx="7997744" cy="1200329"/>
          </a:xfrm>
          <a:prstGeom prst="rect">
            <a:avLst/>
          </a:prstGeom>
          <a:solidFill>
            <a:srgbClr val="FFFFFF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Scope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characterizing the absorption </a:t>
            </a:r>
            <a:r>
              <a:rPr lang="en-US" sz="2000" dirty="0"/>
              <a:t>characteristics of dust, along with its mixtures with pollution, smoke and marine aerosol</a:t>
            </a:r>
            <a:r>
              <a:rPr lang="en-US" sz="2000" dirty="0" smtClean="0"/>
              <a:t>. </a:t>
            </a:r>
            <a:endParaRPr lang="el-GR" sz="2000" dirty="0"/>
          </a:p>
        </p:txBody>
      </p:sp>
      <p:pic>
        <p:nvPicPr>
          <p:cNvPr id="14" name="Picture 3" descr="D:\Untitled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76200"/>
            <a:ext cx="8968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8524" y="269981"/>
            <a:ext cx="4331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Cyprus campaign April 2016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429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871</Words>
  <Application>Microsoft Office PowerPoint</Application>
  <PresentationFormat>On-screen Show (4:3)</PresentationFormat>
  <Paragraphs>160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Alexandra2</dc:creator>
  <cp:lastModifiedBy>user</cp:lastModifiedBy>
  <cp:revision>115</cp:revision>
  <dcterms:created xsi:type="dcterms:W3CDTF">2016-02-25T14:31:45Z</dcterms:created>
  <dcterms:modified xsi:type="dcterms:W3CDTF">2016-10-12T14:15:04Z</dcterms:modified>
</cp:coreProperties>
</file>