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13" r:id="rId3"/>
    <p:sldId id="307" r:id="rId4"/>
    <p:sldId id="312" r:id="rId5"/>
    <p:sldId id="311" r:id="rId6"/>
    <p:sldId id="31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ysel Beer Martin" initials="GM55" lastIdx="3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CCCCFF"/>
    <a:srgbClr val="800000"/>
    <a:srgbClr val="993300"/>
    <a:srgbClr val="2B8944"/>
    <a:srgbClr val="215968"/>
    <a:srgbClr val="339966"/>
    <a:srgbClr val="339933"/>
    <a:srgbClr val="33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908" autoAdjust="0"/>
    <p:restoredTop sz="68739" autoAdjust="0"/>
  </p:normalViewPr>
  <p:slideViewPr>
    <p:cSldViewPr>
      <p:cViewPr varScale="1">
        <p:scale>
          <a:sx n="70" d="100"/>
          <a:sy n="70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2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FAAD8-FADB-4D7B-98FB-CCDFB8FB94A2}" type="datetimeFigureOut">
              <a:rPr lang="en-GB" smtClean="0"/>
              <a:pPr/>
              <a:t>12/10/2016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7A891-7FC4-46CD-A149-7ACE4BB7747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2831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9058B-9A96-4F07-BAC5-7B54E6A488EF}" type="datetimeFigureOut">
              <a:rPr lang="fr-FR" smtClean="0"/>
              <a:pPr/>
              <a:t>12/10/2016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272EC-FFF8-4FA7-84A3-99789BE51C09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4064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Timeline</a:t>
            </a:r>
            <a:r>
              <a:rPr lang="fr-FR" dirty="0" smtClean="0"/>
              <a:t> of</a:t>
            </a:r>
            <a:r>
              <a:rPr lang="fr-FR" baseline="0" dirty="0" smtClean="0"/>
              <a:t> all </a:t>
            </a:r>
            <a:r>
              <a:rPr lang="fr-FR" baseline="0" dirty="0" err="1" smtClean="0"/>
              <a:t>activities</a:t>
            </a:r>
            <a:r>
              <a:rPr lang="fr-FR" baseline="0" dirty="0" smtClean="0"/>
              <a:t>:</a:t>
            </a:r>
          </a:p>
          <a:p>
            <a:r>
              <a:rPr lang="fr-FR" dirty="0" err="1" smtClean="0"/>
              <a:t>Here</a:t>
            </a:r>
            <a:r>
              <a:rPr lang="fr-FR" dirty="0" smtClean="0"/>
              <a:t> are the </a:t>
            </a:r>
            <a:r>
              <a:rPr lang="fr-FR" dirty="0" err="1" smtClean="0"/>
              <a:t>milestones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deliverables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are </a:t>
            </a:r>
            <a:r>
              <a:rPr lang="fr-FR" baseline="0" dirty="0" err="1" smtClean="0"/>
              <a:t>fixed</a:t>
            </a:r>
            <a:r>
              <a:rPr lang="fr-FR" baseline="0" dirty="0" smtClean="0"/>
              <a:t>,</a:t>
            </a:r>
          </a:p>
          <a:p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need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fill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fields</a:t>
            </a:r>
            <a:r>
              <a:rPr lang="fr-FR" baseline="0" dirty="0" smtClean="0"/>
              <a:t> down </a:t>
            </a:r>
            <a:r>
              <a:rPr lang="fr-FR" baseline="0" dirty="0" err="1" smtClean="0"/>
              <a:t>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soon</a:t>
            </a:r>
            <a:endParaRPr lang="fr-FR" baseline="0" dirty="0" smtClean="0"/>
          </a:p>
          <a:p>
            <a:r>
              <a:rPr lang="fr-FR" baseline="0" dirty="0" err="1" smtClean="0"/>
              <a:t>Melpitz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ongoing</a:t>
            </a:r>
            <a:endParaRPr lang="fr-FR" baseline="0" dirty="0" smtClean="0"/>
          </a:p>
          <a:p>
            <a:endParaRPr lang="fr-FR" baseline="0" dirty="0" smtClean="0"/>
          </a:p>
          <a:p>
            <a:r>
              <a:rPr lang="fr-FR" baseline="0" dirty="0" err="1" smtClean="0"/>
              <a:t>Some</a:t>
            </a:r>
            <a:r>
              <a:rPr lang="fr-FR" baseline="0" dirty="0" smtClean="0"/>
              <a:t> of the </a:t>
            </a:r>
            <a:r>
              <a:rPr lang="fr-FR" baseline="0" dirty="0" err="1" smtClean="0"/>
              <a:t>campains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very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big</a:t>
            </a:r>
            <a:r>
              <a:rPr lang="fr-FR" baseline="0" dirty="0" smtClean="0"/>
              <a:t> (</a:t>
            </a:r>
            <a:r>
              <a:rPr lang="fr-FR" baseline="0" dirty="0" err="1" smtClean="0"/>
              <a:t>especially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Athens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campaign</a:t>
            </a:r>
            <a:r>
              <a:rPr lang="fr-FR" baseline="0" dirty="0" smtClean="0"/>
              <a:t>)</a:t>
            </a:r>
          </a:p>
          <a:p>
            <a:endParaRPr lang="fr-FR" baseline="0" dirty="0" smtClean="0"/>
          </a:p>
          <a:p>
            <a:r>
              <a:rPr lang="fr-FR" baseline="0" dirty="0" smtClean="0"/>
              <a:t>Time </a:t>
            </a:r>
            <a:r>
              <a:rPr lang="fr-FR" baseline="0" dirty="0" err="1" smtClean="0"/>
              <a:t>critical</a:t>
            </a:r>
            <a:r>
              <a:rPr lang="fr-FR" baseline="0" dirty="0" smtClean="0"/>
              <a:t>: Mini-</a:t>
            </a:r>
            <a:r>
              <a:rPr lang="fr-FR" baseline="0" dirty="0" err="1" smtClean="0"/>
              <a:t>aethalometer</a:t>
            </a:r>
            <a:r>
              <a:rPr lang="fr-FR" baseline="0" dirty="0" smtClean="0"/>
              <a:t>, report due in </a:t>
            </a:r>
            <a:r>
              <a:rPr lang="fr-FR" baseline="0" dirty="0" err="1" smtClean="0"/>
              <a:t>month</a:t>
            </a:r>
            <a:r>
              <a:rPr lang="fr-FR" baseline="0" dirty="0" smtClean="0"/>
              <a:t> 8</a:t>
            </a:r>
          </a:p>
          <a:p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need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finished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field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work</a:t>
            </a:r>
            <a:r>
              <a:rPr lang="fr-FR" baseline="0" dirty="0" smtClean="0"/>
              <a:t> at the end of </a:t>
            </a:r>
            <a:r>
              <a:rPr lang="fr-FR" baseline="0" dirty="0" err="1" smtClean="0"/>
              <a:t>year</a:t>
            </a:r>
            <a:r>
              <a:rPr lang="fr-FR" baseline="0" dirty="0" smtClean="0"/>
              <a:t> 3</a:t>
            </a:r>
          </a:p>
          <a:p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708920"/>
            <a:ext cx="9144000" cy="1470025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2B8944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0" y="4149080"/>
            <a:ext cx="9144000" cy="792088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40404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du texte</a:t>
            </a:r>
          </a:p>
          <a:p>
            <a:endParaRPr lang="fr-FR" dirty="0"/>
          </a:p>
        </p:txBody>
      </p:sp>
      <p:pic>
        <p:nvPicPr>
          <p:cNvPr id="7" name="Image 3" descr="logo-actris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04664"/>
            <a:ext cx="3030537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"/>
          <p:cNvSpPr txBox="1">
            <a:spLocks noChangeArrowheads="1"/>
          </p:cNvSpPr>
          <p:nvPr userDrawn="1"/>
        </p:nvSpPr>
        <p:spPr bwMode="auto">
          <a:xfrm>
            <a:off x="755576" y="5509681"/>
            <a:ext cx="55642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25000"/>
              </a:lnSpc>
              <a:defRPr/>
            </a:pPr>
            <a:r>
              <a:rPr lang="en-GB" sz="1600" b="1" i="1" dirty="0" smtClean="0">
                <a:solidFill>
                  <a:schemeClr val="accent5">
                    <a:lumMod val="50000"/>
                  </a:schemeClr>
                </a:solidFill>
              </a:rPr>
              <a:t>ACTRIS-2 WP3 Workshop</a:t>
            </a:r>
            <a:endParaRPr lang="en-GB" sz="1600" b="1" i="1" dirty="0">
              <a:solidFill>
                <a:schemeClr val="accent5">
                  <a:lumMod val="50000"/>
                </a:schemeClr>
              </a:solidFill>
            </a:endParaRPr>
          </a:p>
          <a:p>
            <a:pPr eaLnBrk="0" hangingPunct="0">
              <a:lnSpc>
                <a:spcPct val="125000"/>
              </a:lnSpc>
              <a:defRPr/>
            </a:pPr>
            <a:r>
              <a:rPr lang="en-GB" sz="1600" b="1" i="1" dirty="0" smtClean="0">
                <a:solidFill>
                  <a:schemeClr val="accent5">
                    <a:lumMod val="50000"/>
                  </a:schemeClr>
                </a:solidFill>
              </a:rPr>
              <a:t>Bologna</a:t>
            </a:r>
          </a:p>
          <a:p>
            <a:pPr eaLnBrk="0" hangingPunct="0">
              <a:lnSpc>
                <a:spcPct val="125000"/>
              </a:lnSpc>
              <a:defRPr/>
            </a:pPr>
            <a:r>
              <a:rPr lang="en-GB" sz="1600" b="1" i="1" dirty="0" smtClean="0">
                <a:solidFill>
                  <a:schemeClr val="accent5">
                    <a:lumMod val="50000"/>
                  </a:schemeClr>
                </a:solidFill>
              </a:rPr>
              <a:t>October</a:t>
            </a:r>
            <a:r>
              <a:rPr lang="en-GB" sz="1600" b="1" i="1" baseline="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1600" b="1" i="1" dirty="0" smtClean="0">
                <a:solidFill>
                  <a:schemeClr val="accent5">
                    <a:lumMod val="50000"/>
                  </a:schemeClr>
                </a:solidFill>
              </a:rPr>
              <a:t>12, 2016</a:t>
            </a:r>
            <a:endParaRPr lang="en-GB" sz="16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3" name="Image 12" descr="flag_yellow_high.jpg"/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96336" y="5661248"/>
            <a:ext cx="1085850" cy="723900"/>
          </a:xfrm>
          <a:prstGeom prst="rect">
            <a:avLst/>
          </a:prstGeom>
        </p:spPr>
      </p:pic>
      <p:pic>
        <p:nvPicPr>
          <p:cNvPr id="9" name="Image 8" descr="bar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2226482"/>
            <a:ext cx="9144000" cy="61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bar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48680"/>
            <a:ext cx="9144000" cy="28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/>
          </a:bodyPr>
          <a:lstStyle>
            <a:lvl1pPr algn="ctr">
              <a:defRPr sz="2600" b="1">
                <a:solidFill>
                  <a:srgbClr val="2B8944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>
            <a:lvl1pPr marL="177800" indent="-177800">
              <a:spcBef>
                <a:spcPts val="600"/>
              </a:spcBef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627063" indent="-169863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Arial" pitchFamily="34" charset="0"/>
              <a:buChar char="-"/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spcBef>
                <a:spcPts val="600"/>
              </a:spcBef>
              <a:buClr>
                <a:schemeClr val="tx2">
                  <a:lumMod val="50000"/>
                </a:schemeClr>
              </a:buClr>
              <a:buSzPct val="80000"/>
              <a:buFont typeface="Wingdings" pitchFamily="2" charset="2"/>
              <a:buChar char="§"/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pic>
        <p:nvPicPr>
          <p:cNvPr id="7" name="Image 6" descr="logo-actris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072206"/>
            <a:ext cx="1285854" cy="666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3"/>
          <p:cNvSpPr txBox="1">
            <a:spLocks noChangeArrowheads="1"/>
          </p:cNvSpPr>
          <p:nvPr userDrawn="1"/>
        </p:nvSpPr>
        <p:spPr bwMode="auto">
          <a:xfrm>
            <a:off x="0" y="6435259"/>
            <a:ext cx="9144000" cy="306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lnSpc>
                <a:spcPct val="125000"/>
              </a:lnSpc>
              <a:defRPr/>
            </a:pPr>
            <a:r>
              <a:rPr lang="en-US" sz="1200" b="1" i="1" dirty="0" smtClean="0">
                <a:solidFill>
                  <a:srgbClr val="215968"/>
                </a:solidFill>
                <a:latin typeface="+mj-lt"/>
              </a:rPr>
              <a:t>ACTRIS-2 WP3 Workshop</a:t>
            </a:r>
            <a:r>
              <a:rPr lang="en-US" sz="1200" b="1" i="1" baseline="0" dirty="0" smtClean="0">
                <a:solidFill>
                  <a:srgbClr val="215968"/>
                </a:solidFill>
                <a:latin typeface="+mj-lt"/>
              </a:rPr>
              <a:t> </a:t>
            </a:r>
            <a:r>
              <a:rPr lang="en-US" sz="1200" b="1" i="1" dirty="0" smtClean="0">
                <a:solidFill>
                  <a:srgbClr val="215968"/>
                </a:solidFill>
                <a:latin typeface="+mj-lt"/>
              </a:rPr>
              <a:t>Athens</a:t>
            </a:r>
            <a:r>
              <a:rPr lang="en-US" sz="1200" b="1" i="1" baseline="0" dirty="0" smtClean="0">
                <a:solidFill>
                  <a:srgbClr val="215968"/>
                </a:solidFill>
                <a:latin typeface="+mj-lt"/>
              </a:rPr>
              <a:t> </a:t>
            </a:r>
            <a:r>
              <a:rPr lang="en-US" sz="1200" b="1" i="1" dirty="0" smtClean="0">
                <a:solidFill>
                  <a:srgbClr val="215968"/>
                </a:solidFill>
                <a:latin typeface="+mj-lt"/>
              </a:rPr>
              <a:t>November 10, 2015</a:t>
            </a:r>
          </a:p>
        </p:txBody>
      </p:sp>
      <p:pic>
        <p:nvPicPr>
          <p:cNvPr id="13" name="Image 12" descr="flag_yellow_high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023648" y="6093296"/>
            <a:ext cx="868832" cy="575158"/>
          </a:xfrm>
          <a:prstGeom prst="rect">
            <a:avLst/>
          </a:prstGeom>
        </p:spPr>
      </p:pic>
      <p:pic>
        <p:nvPicPr>
          <p:cNvPr id="14" name="Image 13" descr="ba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403648" y="6309336"/>
            <a:ext cx="6447535" cy="14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76256" y="116632"/>
            <a:ext cx="2133600" cy="365125"/>
          </a:xfr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5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image" Target="../media/image14.pn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WP11: Improving the accuracy of aerosol light absorption determinations (JRA1)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149080"/>
            <a:ext cx="9144000" cy="1368152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600"/>
              </a:spcBef>
            </a:pPr>
            <a:r>
              <a:rPr lang="en-GB" dirty="0" smtClean="0"/>
              <a:t>Nicolas </a:t>
            </a:r>
            <a:r>
              <a:rPr lang="en-GB" dirty="0" err="1" smtClean="0"/>
              <a:t>Bukowiecki</a:t>
            </a:r>
            <a:r>
              <a:rPr lang="de-DE" dirty="0" smtClean="0"/>
              <a:t>, PSI (JRA1 </a:t>
            </a:r>
            <a:r>
              <a:rPr lang="de-DE" dirty="0" err="1" smtClean="0"/>
              <a:t>and</a:t>
            </a:r>
            <a:r>
              <a:rPr lang="de-DE" dirty="0" smtClean="0"/>
              <a:t> Task 11.1), PSI</a:t>
            </a:r>
          </a:p>
          <a:p>
            <a:pPr>
              <a:spcBef>
                <a:spcPts val="600"/>
              </a:spcBef>
            </a:pPr>
            <a:r>
              <a:rPr lang="de-DE" dirty="0"/>
              <a:t>Lucas </a:t>
            </a:r>
            <a:r>
              <a:rPr lang="de-DE" dirty="0" err="1"/>
              <a:t>Alados</a:t>
            </a:r>
            <a:r>
              <a:rPr lang="de-DE" dirty="0"/>
              <a:t> </a:t>
            </a:r>
            <a:r>
              <a:rPr lang="de-DE" dirty="0" err="1" smtClean="0"/>
              <a:t>Arboledas</a:t>
            </a:r>
            <a:r>
              <a:rPr lang="de-DE" dirty="0"/>
              <a:t> </a:t>
            </a:r>
            <a:r>
              <a:rPr lang="de-DE" dirty="0" smtClean="0"/>
              <a:t>(Task 11.2), UGR</a:t>
            </a:r>
          </a:p>
          <a:p>
            <a:pPr>
              <a:spcBef>
                <a:spcPts val="600"/>
              </a:spcBef>
            </a:pPr>
            <a:r>
              <a:rPr lang="de-DE" dirty="0" smtClean="0"/>
              <a:t>Vassilis </a:t>
            </a:r>
            <a:r>
              <a:rPr lang="de-DE" dirty="0" err="1"/>
              <a:t>Amoiridis</a:t>
            </a:r>
            <a:r>
              <a:rPr lang="de-DE" dirty="0"/>
              <a:t> </a:t>
            </a:r>
            <a:r>
              <a:rPr lang="de-DE" dirty="0" smtClean="0"/>
              <a:t>(Task 11.3), NOA</a:t>
            </a:r>
          </a:p>
          <a:p>
            <a:pPr>
              <a:spcBef>
                <a:spcPts val="1200"/>
              </a:spcBef>
            </a:pP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PSI, CNR, CNRS, TROPOS, NOA, JRC, UGR, KNMI,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CyI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, UNIVLEEDS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WP11: Improving the accuracy of aerosol light absorption determinations (JRA1)</a:t>
            </a:r>
            <a:endParaRPr lang="de-CH" sz="2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4067944" y="3068960"/>
            <a:ext cx="3024336" cy="3146866"/>
            <a:chOff x="4067944" y="3068960"/>
            <a:chExt cx="3024336" cy="3146866"/>
          </a:xfrm>
        </p:grpSpPr>
        <p:sp>
          <p:nvSpPr>
            <p:cNvPr id="565" name="Right Arrow 564"/>
            <p:cNvSpPr/>
            <p:nvPr/>
          </p:nvSpPr>
          <p:spPr>
            <a:xfrm>
              <a:off x="4067944" y="4446194"/>
              <a:ext cx="504056" cy="115952"/>
            </a:xfrm>
            <a:prstGeom prst="right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566" name="Right Arrow 565"/>
            <p:cNvSpPr/>
            <p:nvPr/>
          </p:nvSpPr>
          <p:spPr>
            <a:xfrm rot="10800000">
              <a:off x="6588224" y="4465175"/>
              <a:ext cx="504056" cy="115952"/>
            </a:xfrm>
            <a:prstGeom prst="right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403870" y="3068960"/>
              <a:ext cx="2385446" cy="3146866"/>
              <a:chOff x="4403870" y="3068960"/>
              <a:chExt cx="2385446" cy="3146866"/>
            </a:xfrm>
          </p:grpSpPr>
          <p:sp>
            <p:nvSpPr>
              <p:cNvPr id="448" name="Rectangle 447"/>
              <p:cNvSpPr/>
              <p:nvPr/>
            </p:nvSpPr>
            <p:spPr>
              <a:xfrm>
                <a:off x="5292080" y="5467620"/>
                <a:ext cx="516353" cy="33764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sz="1000" dirty="0" err="1"/>
                  <a:t>l</a:t>
                </a:r>
                <a:r>
                  <a:rPr lang="de-CH" sz="1000" dirty="0" err="1" smtClean="0"/>
                  <a:t>idar</a:t>
                </a:r>
                <a:endParaRPr lang="de-CH" sz="1000" dirty="0"/>
              </a:p>
            </p:txBody>
          </p:sp>
          <p:sp>
            <p:nvSpPr>
              <p:cNvPr id="449" name="Isosceles Triangle 448"/>
              <p:cNvSpPr/>
              <p:nvPr/>
            </p:nvSpPr>
            <p:spPr>
              <a:xfrm rot="10800000">
                <a:off x="5439714" y="3639462"/>
                <a:ext cx="260335" cy="1762817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39" name="TextBox 538"/>
              <p:cNvSpPr txBox="1"/>
              <p:nvPr/>
            </p:nvSpPr>
            <p:spPr>
              <a:xfrm>
                <a:off x="5076056" y="5877272"/>
                <a:ext cx="96423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CH" sz="1600" b="1" dirty="0" smtClean="0">
                    <a:solidFill>
                      <a:schemeClr val="tx2"/>
                    </a:solidFill>
                  </a:rPr>
                  <a:t>Task 11.3</a:t>
                </a:r>
                <a:endParaRPr lang="de-CH" sz="1600" b="1" dirty="0">
                  <a:solidFill>
                    <a:schemeClr val="tx2"/>
                  </a:solidFill>
                </a:endParaRPr>
              </a:p>
            </p:txBody>
          </p:sp>
          <p:pic>
            <p:nvPicPr>
              <p:cNvPr id="2052" name="Picture 4" descr="http://www.polyvore.com/cgi/img-thing?.out=jpg&amp;size=l&amp;tid=69248369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18968" y="3855016"/>
                <a:ext cx="545120" cy="54512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" name="TextBox 4"/>
              <p:cNvSpPr txBox="1"/>
              <p:nvPr/>
            </p:nvSpPr>
            <p:spPr>
              <a:xfrm>
                <a:off x="4808112" y="4808587"/>
                <a:ext cx="592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CH" b="1" dirty="0" smtClean="0"/>
                  <a:t>UAV</a:t>
                </a:r>
                <a:endParaRPr lang="de-CH" b="1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788024" y="4489375"/>
                <a:ext cx="69846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CH" sz="1400" b="1" dirty="0" err="1"/>
                  <a:t>a</a:t>
                </a:r>
                <a:r>
                  <a:rPr lang="de-CH" sz="1400" b="1" dirty="0" err="1" smtClean="0"/>
                  <a:t>nd</a:t>
                </a:r>
                <a:r>
                  <a:rPr lang="de-CH" sz="1400" b="1" dirty="0" smtClean="0"/>
                  <a:t>/</a:t>
                </a:r>
                <a:r>
                  <a:rPr lang="de-CH" sz="1400" b="1" dirty="0" err="1" smtClean="0"/>
                  <a:t>or</a:t>
                </a:r>
                <a:endParaRPr lang="de-CH" sz="1400" b="1" dirty="0"/>
              </a:p>
            </p:txBody>
          </p:sp>
          <p:sp>
            <p:nvSpPr>
              <p:cNvPr id="549" name="Rectangle 548"/>
              <p:cNvSpPr/>
              <p:nvPr/>
            </p:nvSpPr>
            <p:spPr>
              <a:xfrm>
                <a:off x="4808112" y="3169805"/>
                <a:ext cx="1708104" cy="390186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>
                <a:softEdge rad="381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b="1" dirty="0" err="1"/>
                  <a:t>b</a:t>
                </a:r>
                <a:r>
                  <a:rPr lang="en-US" sz="1000" b="1" baseline="-25000" dirty="0" err="1"/>
                  <a:t>abs</a:t>
                </a:r>
                <a:r>
                  <a:rPr lang="en-US" sz="1000" b="1" dirty="0"/>
                  <a:t> </a:t>
                </a:r>
                <a:r>
                  <a:rPr lang="en-US" sz="1000" b="1" dirty="0" smtClean="0"/>
                  <a:t>and SSA profiling vs </a:t>
                </a:r>
                <a:r>
                  <a:rPr lang="en-US" sz="1000" b="1" dirty="0"/>
                  <a:t>vertically resolved in-situ</a:t>
                </a:r>
              </a:p>
            </p:txBody>
          </p:sp>
          <p:sp>
            <p:nvSpPr>
              <p:cNvPr id="554" name="Rectangle 553"/>
              <p:cNvSpPr/>
              <p:nvPr/>
            </p:nvSpPr>
            <p:spPr>
              <a:xfrm>
                <a:off x="5886196" y="5467620"/>
                <a:ext cx="846044" cy="33764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sz="1000" dirty="0" err="1" smtClean="0"/>
                  <a:t>sun</a:t>
                </a:r>
                <a:r>
                  <a:rPr lang="de-CH" sz="1000" dirty="0" smtClean="0"/>
                  <a:t>/lunar</a:t>
                </a:r>
                <a:br>
                  <a:rPr lang="de-CH" sz="1000" dirty="0" smtClean="0"/>
                </a:br>
                <a:r>
                  <a:rPr lang="de-CH" sz="1000" dirty="0" err="1" smtClean="0"/>
                  <a:t>photometer</a:t>
                </a:r>
                <a:endParaRPr lang="de-CH" sz="1000" dirty="0"/>
              </a:p>
            </p:txBody>
          </p:sp>
          <p:sp>
            <p:nvSpPr>
              <p:cNvPr id="556" name="Rectangle 555"/>
              <p:cNvSpPr/>
              <p:nvPr/>
            </p:nvSpPr>
            <p:spPr>
              <a:xfrm>
                <a:off x="4673863" y="5467620"/>
                <a:ext cx="516353" cy="337644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sz="1000" dirty="0" smtClean="0"/>
                  <a:t>In-situ</a:t>
                </a:r>
                <a:endParaRPr lang="de-CH" sz="1000" dirty="0"/>
              </a:p>
            </p:txBody>
          </p:sp>
          <p:pic>
            <p:nvPicPr>
              <p:cNvPr id="559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70548" y="4221684"/>
                <a:ext cx="553580" cy="2874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" name="Up-Down Arrow 6"/>
              <p:cNvSpPr/>
              <p:nvPr/>
            </p:nvSpPr>
            <p:spPr>
              <a:xfrm>
                <a:off x="4645542" y="3783982"/>
                <a:ext cx="162570" cy="1517226"/>
              </a:xfrm>
              <a:prstGeom prst="upDownArrow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403870" y="3068960"/>
                <a:ext cx="2385446" cy="31393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" name="Group 13"/>
          <p:cNvGrpSpPr/>
          <p:nvPr/>
        </p:nvGrpSpPr>
        <p:grpSpPr>
          <a:xfrm>
            <a:off x="6892802" y="3068959"/>
            <a:ext cx="1927670" cy="3146867"/>
            <a:chOff x="6892802" y="3068959"/>
            <a:chExt cx="1927670" cy="3146867"/>
          </a:xfrm>
        </p:grpSpPr>
        <p:sp>
          <p:nvSpPr>
            <p:cNvPr id="348" name="Isosceles Triangle 347"/>
            <p:cNvSpPr/>
            <p:nvPr/>
          </p:nvSpPr>
          <p:spPr>
            <a:xfrm rot="10800000">
              <a:off x="7308304" y="4221088"/>
              <a:ext cx="305050" cy="125876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355" name="Picture 23" descr="http://nierocks.areavoices.com/files/2011/06/sun03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086" b="1"/>
            <a:stretch/>
          </p:blipFill>
          <p:spPr bwMode="auto">
            <a:xfrm>
              <a:off x="7797846" y="3806212"/>
              <a:ext cx="321615" cy="342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9" name="Moon 348"/>
            <p:cNvSpPr/>
            <p:nvPr/>
          </p:nvSpPr>
          <p:spPr>
            <a:xfrm>
              <a:off x="8274962" y="3820601"/>
              <a:ext cx="193869" cy="314090"/>
            </a:xfrm>
            <a:prstGeom prst="moon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446" name="TextBox 445"/>
            <p:cNvSpPr txBox="1"/>
            <p:nvPr/>
          </p:nvSpPr>
          <p:spPr>
            <a:xfrm>
              <a:off x="7092280" y="5877272"/>
              <a:ext cx="9642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1600" b="1" dirty="0" smtClean="0">
                  <a:solidFill>
                    <a:schemeClr val="tx2"/>
                  </a:solidFill>
                </a:rPr>
                <a:t>Task 11.2</a:t>
              </a:r>
              <a:endParaRPr lang="de-CH" sz="1600" b="1" dirty="0">
                <a:solidFill>
                  <a:schemeClr val="tx2"/>
                </a:solidFill>
              </a:endParaRPr>
            </a:p>
          </p:txBody>
        </p:sp>
        <p:sp>
          <p:nvSpPr>
            <p:cNvPr id="447" name="Rectangle 446"/>
            <p:cNvSpPr/>
            <p:nvPr/>
          </p:nvSpPr>
          <p:spPr>
            <a:xfrm>
              <a:off x="6948264" y="3068960"/>
              <a:ext cx="1811979" cy="59644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000" b="1" dirty="0" smtClean="0"/>
                <a:t>24h </a:t>
              </a:r>
              <a:r>
                <a:rPr lang="de-CH" sz="1000" b="1" dirty="0" err="1" smtClean="0"/>
                <a:t>absorption</a:t>
              </a:r>
              <a:r>
                <a:rPr lang="de-CH" sz="1000" b="1" dirty="0" smtClean="0"/>
                <a:t> </a:t>
              </a:r>
              <a:r>
                <a:rPr lang="de-CH" sz="1000" b="1" dirty="0" err="1" smtClean="0"/>
                <a:t>profiling</a:t>
              </a:r>
              <a:r>
                <a:rPr lang="de-CH" sz="1000" b="1" dirty="0" smtClean="0"/>
                <a:t>:</a:t>
              </a:r>
            </a:p>
            <a:p>
              <a:pPr algn="ctr"/>
              <a:r>
                <a:rPr lang="de-CH" sz="1000" b="1" dirty="0" err="1" smtClean="0"/>
                <a:t>Improvement</a:t>
              </a:r>
              <a:r>
                <a:rPr lang="de-CH" sz="1000" b="1" dirty="0" smtClean="0"/>
                <a:t> </a:t>
              </a:r>
              <a:r>
                <a:rPr lang="de-CH" sz="1000" b="1" dirty="0" err="1" smtClean="0"/>
                <a:t>of</a:t>
              </a:r>
              <a:r>
                <a:rPr lang="de-CH" sz="1000" b="1" dirty="0" smtClean="0"/>
                <a:t> </a:t>
              </a:r>
              <a:r>
                <a:rPr lang="en-US" sz="1000" b="1" dirty="0" err="1"/>
                <a:t>b</a:t>
              </a:r>
              <a:r>
                <a:rPr lang="en-US" sz="1000" b="1" baseline="-25000" dirty="0" err="1"/>
                <a:t>abs</a:t>
              </a:r>
              <a:r>
                <a:rPr lang="en-US" sz="1000" b="1" dirty="0"/>
                <a:t> </a:t>
              </a:r>
              <a:r>
                <a:rPr lang="en-US" sz="1000" b="1" dirty="0" smtClean="0"/>
                <a:t>and SSA retrievals </a:t>
              </a:r>
              <a:endParaRPr lang="de-CH" sz="1000" b="1" dirty="0"/>
            </a:p>
          </p:txBody>
        </p:sp>
        <p:sp>
          <p:nvSpPr>
            <p:cNvPr id="551" name="Rectangle 550"/>
            <p:cNvSpPr/>
            <p:nvPr/>
          </p:nvSpPr>
          <p:spPr>
            <a:xfrm>
              <a:off x="7169196" y="5467620"/>
              <a:ext cx="516353" cy="3376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000" dirty="0" err="1"/>
                <a:t>l</a:t>
              </a:r>
              <a:r>
                <a:rPr lang="de-CH" sz="1000" dirty="0" err="1" smtClean="0"/>
                <a:t>idar</a:t>
              </a:r>
              <a:endParaRPr lang="de-CH" sz="1000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7971480" y="4277465"/>
              <a:ext cx="98369" cy="1094777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8165418" y="4277465"/>
              <a:ext cx="253355" cy="1094777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5" name="Rectangle 554"/>
            <p:cNvSpPr/>
            <p:nvPr/>
          </p:nvSpPr>
          <p:spPr>
            <a:xfrm>
              <a:off x="7758404" y="5467620"/>
              <a:ext cx="846044" cy="33764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000" dirty="0" err="1" smtClean="0"/>
                <a:t>sun</a:t>
              </a:r>
              <a:r>
                <a:rPr lang="de-CH" sz="1000" dirty="0" smtClean="0"/>
                <a:t>/lunar</a:t>
              </a:r>
              <a:br>
                <a:rPr lang="de-CH" sz="1000" dirty="0" smtClean="0"/>
              </a:br>
              <a:r>
                <a:rPr lang="de-CH" sz="1000" dirty="0" err="1" smtClean="0"/>
                <a:t>photometer</a:t>
              </a:r>
              <a:endParaRPr lang="de-CH" sz="1000" dirty="0"/>
            </a:p>
          </p:txBody>
        </p:sp>
        <p:pic>
          <p:nvPicPr>
            <p:cNvPr id="563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4368" y="4653732"/>
              <a:ext cx="553580" cy="287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4288" y="4653732"/>
              <a:ext cx="553580" cy="287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" name="Rectangle 79"/>
            <p:cNvSpPr/>
            <p:nvPr/>
          </p:nvSpPr>
          <p:spPr>
            <a:xfrm>
              <a:off x="6892802" y="3068959"/>
              <a:ext cx="1927670" cy="3138513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3302" y="732886"/>
            <a:ext cx="2128113" cy="5144395"/>
            <a:chOff x="83302" y="732886"/>
            <a:chExt cx="2128113" cy="5144395"/>
          </a:xfrm>
        </p:grpSpPr>
        <p:pic>
          <p:nvPicPr>
            <p:cNvPr id="4" name="Picture 23" descr="http://nierocks.areavoices.com/files/2011/06/sun03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086" b="1"/>
            <a:stretch/>
          </p:blipFill>
          <p:spPr bwMode="auto">
            <a:xfrm>
              <a:off x="537417" y="732886"/>
              <a:ext cx="1010247" cy="1077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4" name="Group 113"/>
            <p:cNvGrpSpPr/>
            <p:nvPr/>
          </p:nvGrpSpPr>
          <p:grpSpPr>
            <a:xfrm>
              <a:off x="1440404" y="5234688"/>
              <a:ext cx="272719" cy="642584"/>
              <a:chOff x="4730750" y="4407517"/>
              <a:chExt cx="973697" cy="2131575"/>
            </a:xfrm>
          </p:grpSpPr>
          <p:pic>
            <p:nvPicPr>
              <p:cNvPr id="205" name="Picture 13" descr="C:\Users\gysel\AppData\Local\Microsoft\Windows\Temporary Internet Files\Content.IE5\ZCRXDC7I\MC900151139[1].wmf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46156" y="5247959"/>
                <a:ext cx="958291" cy="12911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6" name="Freeform 205"/>
              <p:cNvSpPr/>
              <p:nvPr/>
            </p:nvSpPr>
            <p:spPr bwMode="auto">
              <a:xfrm>
                <a:off x="4730750" y="4407517"/>
                <a:ext cx="589474" cy="1013404"/>
              </a:xfrm>
              <a:custGeom>
                <a:avLst/>
                <a:gdLst>
                  <a:gd name="connsiteX0" fmla="*/ 142253 w 486457"/>
                  <a:gd name="connsiteY0" fmla="*/ 454981 h 454999"/>
                  <a:gd name="connsiteX1" fmla="*/ 135109 w 486457"/>
                  <a:gd name="connsiteY1" fmla="*/ 443075 h 454999"/>
                  <a:gd name="connsiteX2" fmla="*/ 135109 w 486457"/>
                  <a:gd name="connsiteY2" fmla="*/ 400213 h 454999"/>
                  <a:gd name="connsiteX3" fmla="*/ 127965 w 486457"/>
                  <a:gd name="connsiteY3" fmla="*/ 393069 h 454999"/>
                  <a:gd name="connsiteX4" fmla="*/ 123203 w 486457"/>
                  <a:gd name="connsiteY4" fmla="*/ 350206 h 454999"/>
                  <a:gd name="connsiteX5" fmla="*/ 116059 w 486457"/>
                  <a:gd name="connsiteY5" fmla="*/ 345444 h 454999"/>
                  <a:gd name="connsiteX6" fmla="*/ 104153 w 486457"/>
                  <a:gd name="connsiteY6" fmla="*/ 333538 h 454999"/>
                  <a:gd name="connsiteX7" fmla="*/ 99390 w 486457"/>
                  <a:gd name="connsiteY7" fmla="*/ 326394 h 454999"/>
                  <a:gd name="connsiteX8" fmla="*/ 92247 w 486457"/>
                  <a:gd name="connsiteY8" fmla="*/ 324013 h 454999"/>
                  <a:gd name="connsiteX9" fmla="*/ 80340 w 486457"/>
                  <a:gd name="connsiteY9" fmla="*/ 271625 h 454999"/>
                  <a:gd name="connsiteX10" fmla="*/ 68434 w 486457"/>
                  <a:gd name="connsiteY10" fmla="*/ 266863 h 454999"/>
                  <a:gd name="connsiteX11" fmla="*/ 51765 w 486457"/>
                  <a:gd name="connsiteY11" fmla="*/ 264481 h 454999"/>
                  <a:gd name="connsiteX12" fmla="*/ 32715 w 486457"/>
                  <a:gd name="connsiteY12" fmla="*/ 254956 h 454999"/>
                  <a:gd name="connsiteX13" fmla="*/ 20809 w 486457"/>
                  <a:gd name="connsiteY13" fmla="*/ 247813 h 454999"/>
                  <a:gd name="connsiteX14" fmla="*/ 13665 w 486457"/>
                  <a:gd name="connsiteY14" fmla="*/ 235906 h 454999"/>
                  <a:gd name="connsiteX15" fmla="*/ 6522 w 486457"/>
                  <a:gd name="connsiteY15" fmla="*/ 228763 h 454999"/>
                  <a:gd name="connsiteX16" fmla="*/ 1759 w 486457"/>
                  <a:gd name="connsiteY16" fmla="*/ 193044 h 454999"/>
                  <a:gd name="connsiteX17" fmla="*/ 4140 w 486457"/>
                  <a:gd name="connsiteY17" fmla="*/ 138275 h 454999"/>
                  <a:gd name="connsiteX18" fmla="*/ 23190 w 486457"/>
                  <a:gd name="connsiteY18" fmla="*/ 126369 h 454999"/>
                  <a:gd name="connsiteX19" fmla="*/ 11284 w 486457"/>
                  <a:gd name="connsiteY19" fmla="*/ 76363 h 454999"/>
                  <a:gd name="connsiteX20" fmla="*/ 13665 w 486457"/>
                  <a:gd name="connsiteY20" fmla="*/ 35881 h 454999"/>
                  <a:gd name="connsiteX21" fmla="*/ 20809 w 486457"/>
                  <a:gd name="connsiteY21" fmla="*/ 28738 h 454999"/>
                  <a:gd name="connsiteX22" fmla="*/ 32715 w 486457"/>
                  <a:gd name="connsiteY22" fmla="*/ 16831 h 454999"/>
                  <a:gd name="connsiteX23" fmla="*/ 108915 w 486457"/>
                  <a:gd name="connsiteY23" fmla="*/ 19213 h 454999"/>
                  <a:gd name="connsiteX24" fmla="*/ 123203 w 486457"/>
                  <a:gd name="connsiteY24" fmla="*/ 14450 h 454999"/>
                  <a:gd name="connsiteX25" fmla="*/ 242265 w 486457"/>
                  <a:gd name="connsiteY25" fmla="*/ 19213 h 454999"/>
                  <a:gd name="connsiteX26" fmla="*/ 249409 w 486457"/>
                  <a:gd name="connsiteY26" fmla="*/ 21594 h 454999"/>
                  <a:gd name="connsiteX27" fmla="*/ 244647 w 486457"/>
                  <a:gd name="connsiteY27" fmla="*/ 31119 h 454999"/>
                  <a:gd name="connsiteX28" fmla="*/ 239884 w 486457"/>
                  <a:gd name="connsiteY28" fmla="*/ 43025 h 454999"/>
                  <a:gd name="connsiteX29" fmla="*/ 227978 w 486457"/>
                  <a:gd name="connsiteY29" fmla="*/ 38263 h 454999"/>
                  <a:gd name="connsiteX30" fmla="*/ 237503 w 486457"/>
                  <a:gd name="connsiteY30" fmla="*/ 19213 h 454999"/>
                  <a:gd name="connsiteX31" fmla="*/ 242265 w 486457"/>
                  <a:gd name="connsiteY31" fmla="*/ 9688 h 454999"/>
                  <a:gd name="connsiteX32" fmla="*/ 292272 w 486457"/>
                  <a:gd name="connsiteY32" fmla="*/ 4925 h 454999"/>
                  <a:gd name="connsiteX33" fmla="*/ 299415 w 486457"/>
                  <a:gd name="connsiteY33" fmla="*/ 7306 h 454999"/>
                  <a:gd name="connsiteX34" fmla="*/ 335134 w 486457"/>
                  <a:gd name="connsiteY34" fmla="*/ 12069 h 454999"/>
                  <a:gd name="connsiteX35" fmla="*/ 363709 w 486457"/>
                  <a:gd name="connsiteY35" fmla="*/ 33500 h 454999"/>
                  <a:gd name="connsiteX36" fmla="*/ 368472 w 486457"/>
                  <a:gd name="connsiteY36" fmla="*/ 40644 h 454999"/>
                  <a:gd name="connsiteX37" fmla="*/ 382759 w 486457"/>
                  <a:gd name="connsiteY37" fmla="*/ 59694 h 454999"/>
                  <a:gd name="connsiteX38" fmla="*/ 380378 w 486457"/>
                  <a:gd name="connsiteY38" fmla="*/ 71600 h 454999"/>
                  <a:gd name="connsiteX39" fmla="*/ 380378 w 486457"/>
                  <a:gd name="connsiteY39" fmla="*/ 85888 h 454999"/>
                  <a:gd name="connsiteX40" fmla="*/ 428003 w 486457"/>
                  <a:gd name="connsiteY40" fmla="*/ 90650 h 454999"/>
                  <a:gd name="connsiteX41" fmla="*/ 432765 w 486457"/>
                  <a:gd name="connsiteY41" fmla="*/ 97794 h 454999"/>
                  <a:gd name="connsiteX42" fmla="*/ 447053 w 486457"/>
                  <a:gd name="connsiteY42" fmla="*/ 100175 h 454999"/>
                  <a:gd name="connsiteX43" fmla="*/ 449434 w 486457"/>
                  <a:gd name="connsiteY43" fmla="*/ 116844 h 454999"/>
                  <a:gd name="connsiteX44" fmla="*/ 461340 w 486457"/>
                  <a:gd name="connsiteY44" fmla="*/ 123988 h 454999"/>
                  <a:gd name="connsiteX45" fmla="*/ 463722 w 486457"/>
                  <a:gd name="connsiteY45" fmla="*/ 131131 h 454999"/>
                  <a:gd name="connsiteX46" fmla="*/ 473247 w 486457"/>
                  <a:gd name="connsiteY46" fmla="*/ 135894 h 454999"/>
                  <a:gd name="connsiteX47" fmla="*/ 480390 w 486457"/>
                  <a:gd name="connsiteY47" fmla="*/ 140656 h 454999"/>
                  <a:gd name="connsiteX48" fmla="*/ 480390 w 486457"/>
                  <a:gd name="connsiteY48" fmla="*/ 173994 h 454999"/>
                  <a:gd name="connsiteX49" fmla="*/ 473247 w 486457"/>
                  <a:gd name="connsiteY49" fmla="*/ 193044 h 454999"/>
                  <a:gd name="connsiteX50" fmla="*/ 449434 w 486457"/>
                  <a:gd name="connsiteY50" fmla="*/ 200188 h 454999"/>
                  <a:gd name="connsiteX51" fmla="*/ 399428 w 486457"/>
                  <a:gd name="connsiteY51" fmla="*/ 200188 h 454999"/>
                  <a:gd name="connsiteX52" fmla="*/ 368472 w 486457"/>
                  <a:gd name="connsiteY52" fmla="*/ 212094 h 454999"/>
                  <a:gd name="connsiteX53" fmla="*/ 306559 w 486457"/>
                  <a:gd name="connsiteY53" fmla="*/ 216856 h 454999"/>
                  <a:gd name="connsiteX54" fmla="*/ 297034 w 486457"/>
                  <a:gd name="connsiteY54" fmla="*/ 219238 h 454999"/>
                  <a:gd name="connsiteX55" fmla="*/ 299415 w 486457"/>
                  <a:gd name="connsiteY55" fmla="*/ 238288 h 454999"/>
                  <a:gd name="connsiteX56" fmla="*/ 306559 w 486457"/>
                  <a:gd name="connsiteY56" fmla="*/ 281150 h 454999"/>
                  <a:gd name="connsiteX57" fmla="*/ 299415 w 486457"/>
                  <a:gd name="connsiteY57" fmla="*/ 283531 h 454999"/>
                  <a:gd name="connsiteX58" fmla="*/ 297034 w 486457"/>
                  <a:gd name="connsiteY58" fmla="*/ 276388 h 454999"/>
                  <a:gd name="connsiteX59" fmla="*/ 273222 w 486457"/>
                  <a:gd name="connsiteY59" fmla="*/ 281150 h 454999"/>
                  <a:gd name="connsiteX60" fmla="*/ 251790 w 486457"/>
                  <a:gd name="connsiteY60" fmla="*/ 295438 h 454999"/>
                  <a:gd name="connsiteX61" fmla="*/ 247028 w 486457"/>
                  <a:gd name="connsiteY61" fmla="*/ 302581 h 454999"/>
                  <a:gd name="connsiteX62" fmla="*/ 239884 w 486457"/>
                  <a:gd name="connsiteY62" fmla="*/ 307344 h 454999"/>
                  <a:gd name="connsiteX63" fmla="*/ 227978 w 486457"/>
                  <a:gd name="connsiteY63" fmla="*/ 319250 h 454999"/>
                  <a:gd name="connsiteX64" fmla="*/ 223215 w 486457"/>
                  <a:gd name="connsiteY64" fmla="*/ 338300 h 454999"/>
                  <a:gd name="connsiteX65" fmla="*/ 218453 w 486457"/>
                  <a:gd name="connsiteY65" fmla="*/ 350206 h 454999"/>
                  <a:gd name="connsiteX66" fmla="*/ 192259 w 486457"/>
                  <a:gd name="connsiteY66" fmla="*/ 357350 h 454999"/>
                  <a:gd name="connsiteX67" fmla="*/ 180353 w 486457"/>
                  <a:gd name="connsiteY67" fmla="*/ 364494 h 454999"/>
                  <a:gd name="connsiteX68" fmla="*/ 173209 w 486457"/>
                  <a:gd name="connsiteY68" fmla="*/ 369256 h 454999"/>
                  <a:gd name="connsiteX69" fmla="*/ 168447 w 486457"/>
                  <a:gd name="connsiteY69" fmla="*/ 376400 h 454999"/>
                  <a:gd name="connsiteX70" fmla="*/ 170828 w 486457"/>
                  <a:gd name="connsiteY70" fmla="*/ 407356 h 454999"/>
                  <a:gd name="connsiteX71" fmla="*/ 177972 w 486457"/>
                  <a:gd name="connsiteY71" fmla="*/ 438313 h 454999"/>
                  <a:gd name="connsiteX72" fmla="*/ 173209 w 486457"/>
                  <a:gd name="connsiteY72" fmla="*/ 445456 h 454999"/>
                  <a:gd name="connsiteX73" fmla="*/ 142253 w 486457"/>
                  <a:gd name="connsiteY73" fmla="*/ 454981 h 454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486457" h="454999">
                    <a:moveTo>
                      <a:pt x="142253" y="454981"/>
                    </a:moveTo>
                    <a:cubicBezTo>
                      <a:pt x="135903" y="454584"/>
                      <a:pt x="135398" y="447694"/>
                      <a:pt x="135109" y="443075"/>
                    </a:cubicBezTo>
                    <a:cubicBezTo>
                      <a:pt x="133189" y="412349"/>
                      <a:pt x="147335" y="424663"/>
                      <a:pt x="135109" y="400213"/>
                    </a:cubicBezTo>
                    <a:cubicBezTo>
                      <a:pt x="133603" y="397201"/>
                      <a:pt x="130346" y="395450"/>
                      <a:pt x="127965" y="393069"/>
                    </a:cubicBezTo>
                    <a:cubicBezTo>
                      <a:pt x="126378" y="378781"/>
                      <a:pt x="126690" y="364152"/>
                      <a:pt x="123203" y="350206"/>
                    </a:cubicBezTo>
                    <a:cubicBezTo>
                      <a:pt x="122509" y="347430"/>
                      <a:pt x="118083" y="347468"/>
                      <a:pt x="116059" y="345444"/>
                    </a:cubicBezTo>
                    <a:cubicBezTo>
                      <a:pt x="100184" y="329569"/>
                      <a:pt x="123204" y="346237"/>
                      <a:pt x="104153" y="333538"/>
                    </a:cubicBezTo>
                    <a:cubicBezTo>
                      <a:pt x="102565" y="331157"/>
                      <a:pt x="101625" y="328182"/>
                      <a:pt x="99390" y="326394"/>
                    </a:cubicBezTo>
                    <a:cubicBezTo>
                      <a:pt x="97430" y="324826"/>
                      <a:pt x="92803" y="326460"/>
                      <a:pt x="92247" y="324013"/>
                    </a:cubicBezTo>
                    <a:cubicBezTo>
                      <a:pt x="78078" y="261667"/>
                      <a:pt x="104744" y="280775"/>
                      <a:pt x="80340" y="271625"/>
                    </a:cubicBezTo>
                    <a:cubicBezTo>
                      <a:pt x="76338" y="270124"/>
                      <a:pt x="72581" y="267900"/>
                      <a:pt x="68434" y="266863"/>
                    </a:cubicBezTo>
                    <a:cubicBezTo>
                      <a:pt x="62989" y="265502"/>
                      <a:pt x="57321" y="265275"/>
                      <a:pt x="51765" y="264481"/>
                    </a:cubicBezTo>
                    <a:cubicBezTo>
                      <a:pt x="35219" y="253450"/>
                      <a:pt x="56013" y="266604"/>
                      <a:pt x="32715" y="254956"/>
                    </a:cubicBezTo>
                    <a:cubicBezTo>
                      <a:pt x="28575" y="252886"/>
                      <a:pt x="24778" y="250194"/>
                      <a:pt x="20809" y="247813"/>
                    </a:cubicBezTo>
                    <a:cubicBezTo>
                      <a:pt x="18428" y="243844"/>
                      <a:pt x="16442" y="239609"/>
                      <a:pt x="13665" y="235906"/>
                    </a:cubicBezTo>
                    <a:cubicBezTo>
                      <a:pt x="11645" y="233212"/>
                      <a:pt x="7423" y="232007"/>
                      <a:pt x="6522" y="228763"/>
                    </a:cubicBezTo>
                    <a:cubicBezTo>
                      <a:pt x="3307" y="217189"/>
                      <a:pt x="3347" y="204950"/>
                      <a:pt x="1759" y="193044"/>
                    </a:cubicBezTo>
                    <a:cubicBezTo>
                      <a:pt x="2553" y="174788"/>
                      <a:pt x="-4032" y="154619"/>
                      <a:pt x="4140" y="138275"/>
                    </a:cubicBezTo>
                    <a:cubicBezTo>
                      <a:pt x="17020" y="112514"/>
                      <a:pt x="43411" y="153329"/>
                      <a:pt x="23190" y="126369"/>
                    </a:cubicBezTo>
                    <a:cubicBezTo>
                      <a:pt x="20810" y="117641"/>
                      <a:pt x="11657" y="86443"/>
                      <a:pt x="11284" y="76363"/>
                    </a:cubicBezTo>
                    <a:cubicBezTo>
                      <a:pt x="10784" y="62855"/>
                      <a:pt x="11014" y="49136"/>
                      <a:pt x="13665" y="35881"/>
                    </a:cubicBezTo>
                    <a:cubicBezTo>
                      <a:pt x="14325" y="32579"/>
                      <a:pt x="18653" y="31325"/>
                      <a:pt x="20809" y="28738"/>
                    </a:cubicBezTo>
                    <a:cubicBezTo>
                      <a:pt x="30734" y="16830"/>
                      <a:pt x="19617" y="25565"/>
                      <a:pt x="32715" y="16831"/>
                    </a:cubicBezTo>
                    <a:cubicBezTo>
                      <a:pt x="58115" y="17625"/>
                      <a:pt x="83511" y="19881"/>
                      <a:pt x="108915" y="19213"/>
                    </a:cubicBezTo>
                    <a:cubicBezTo>
                      <a:pt x="113934" y="19081"/>
                      <a:pt x="118183" y="14450"/>
                      <a:pt x="123203" y="14450"/>
                    </a:cubicBezTo>
                    <a:cubicBezTo>
                      <a:pt x="162922" y="14450"/>
                      <a:pt x="202578" y="17625"/>
                      <a:pt x="242265" y="19213"/>
                    </a:cubicBezTo>
                    <a:cubicBezTo>
                      <a:pt x="244646" y="20007"/>
                      <a:pt x="248917" y="19133"/>
                      <a:pt x="249409" y="21594"/>
                    </a:cubicBezTo>
                    <a:cubicBezTo>
                      <a:pt x="250105" y="25075"/>
                      <a:pt x="246089" y="27875"/>
                      <a:pt x="244647" y="31119"/>
                    </a:cubicBezTo>
                    <a:cubicBezTo>
                      <a:pt x="242911" y="35025"/>
                      <a:pt x="241472" y="39056"/>
                      <a:pt x="239884" y="43025"/>
                    </a:cubicBezTo>
                    <a:cubicBezTo>
                      <a:pt x="235915" y="41438"/>
                      <a:pt x="229890" y="42086"/>
                      <a:pt x="227978" y="38263"/>
                    </a:cubicBezTo>
                    <a:cubicBezTo>
                      <a:pt x="222274" y="26855"/>
                      <a:pt x="231412" y="23273"/>
                      <a:pt x="237503" y="19213"/>
                    </a:cubicBezTo>
                    <a:cubicBezTo>
                      <a:pt x="239090" y="16038"/>
                      <a:pt x="240202" y="12577"/>
                      <a:pt x="242265" y="9688"/>
                    </a:cubicBezTo>
                    <a:cubicBezTo>
                      <a:pt x="254783" y="-7838"/>
                      <a:pt x="266206" y="3477"/>
                      <a:pt x="292272" y="4925"/>
                    </a:cubicBezTo>
                    <a:cubicBezTo>
                      <a:pt x="294653" y="5719"/>
                      <a:pt x="296939" y="6893"/>
                      <a:pt x="299415" y="7306"/>
                    </a:cubicBezTo>
                    <a:cubicBezTo>
                      <a:pt x="311263" y="9281"/>
                      <a:pt x="323449" y="9287"/>
                      <a:pt x="335134" y="12069"/>
                    </a:cubicBezTo>
                    <a:cubicBezTo>
                      <a:pt x="345576" y="14555"/>
                      <a:pt x="358141" y="25149"/>
                      <a:pt x="363709" y="33500"/>
                    </a:cubicBezTo>
                    <a:cubicBezTo>
                      <a:pt x="365297" y="35881"/>
                      <a:pt x="366640" y="38445"/>
                      <a:pt x="368472" y="40644"/>
                    </a:cubicBezTo>
                    <a:cubicBezTo>
                      <a:pt x="383351" y="58500"/>
                      <a:pt x="367747" y="34676"/>
                      <a:pt x="382759" y="59694"/>
                    </a:cubicBezTo>
                    <a:cubicBezTo>
                      <a:pt x="381965" y="63663"/>
                      <a:pt x="381568" y="67732"/>
                      <a:pt x="380378" y="71600"/>
                    </a:cubicBezTo>
                    <a:cubicBezTo>
                      <a:pt x="374069" y="92103"/>
                      <a:pt x="366814" y="94929"/>
                      <a:pt x="380378" y="85888"/>
                    </a:cubicBezTo>
                    <a:cubicBezTo>
                      <a:pt x="396253" y="87475"/>
                      <a:pt x="412446" y="87114"/>
                      <a:pt x="428003" y="90650"/>
                    </a:cubicBezTo>
                    <a:cubicBezTo>
                      <a:pt x="430794" y="91284"/>
                      <a:pt x="430205" y="96514"/>
                      <a:pt x="432765" y="97794"/>
                    </a:cubicBezTo>
                    <a:cubicBezTo>
                      <a:pt x="437084" y="99953"/>
                      <a:pt x="442290" y="99381"/>
                      <a:pt x="447053" y="100175"/>
                    </a:cubicBezTo>
                    <a:cubicBezTo>
                      <a:pt x="447847" y="105731"/>
                      <a:pt x="446546" y="112031"/>
                      <a:pt x="449434" y="116844"/>
                    </a:cubicBezTo>
                    <a:cubicBezTo>
                      <a:pt x="451815" y="120813"/>
                      <a:pt x="458067" y="120715"/>
                      <a:pt x="461340" y="123988"/>
                    </a:cubicBezTo>
                    <a:cubicBezTo>
                      <a:pt x="463115" y="125763"/>
                      <a:pt x="461947" y="129356"/>
                      <a:pt x="463722" y="131131"/>
                    </a:cubicBezTo>
                    <a:cubicBezTo>
                      <a:pt x="466232" y="133641"/>
                      <a:pt x="470165" y="134133"/>
                      <a:pt x="473247" y="135894"/>
                    </a:cubicBezTo>
                    <a:cubicBezTo>
                      <a:pt x="475732" y="137314"/>
                      <a:pt x="478009" y="139069"/>
                      <a:pt x="480390" y="140656"/>
                    </a:cubicBezTo>
                    <a:cubicBezTo>
                      <a:pt x="489530" y="154366"/>
                      <a:pt x="487356" y="147521"/>
                      <a:pt x="480390" y="173994"/>
                    </a:cubicBezTo>
                    <a:cubicBezTo>
                      <a:pt x="478664" y="180552"/>
                      <a:pt x="478424" y="188663"/>
                      <a:pt x="473247" y="193044"/>
                    </a:cubicBezTo>
                    <a:cubicBezTo>
                      <a:pt x="466921" y="198397"/>
                      <a:pt x="457372" y="197807"/>
                      <a:pt x="449434" y="200188"/>
                    </a:cubicBezTo>
                    <a:cubicBezTo>
                      <a:pt x="433105" y="199167"/>
                      <a:pt x="415602" y="194796"/>
                      <a:pt x="399428" y="200188"/>
                    </a:cubicBezTo>
                    <a:cubicBezTo>
                      <a:pt x="388940" y="203684"/>
                      <a:pt x="379495" y="211246"/>
                      <a:pt x="368472" y="212094"/>
                    </a:cubicBezTo>
                    <a:lnTo>
                      <a:pt x="306559" y="216856"/>
                    </a:lnTo>
                    <a:cubicBezTo>
                      <a:pt x="303384" y="217650"/>
                      <a:pt x="298069" y="216133"/>
                      <a:pt x="297034" y="219238"/>
                    </a:cubicBezTo>
                    <a:cubicBezTo>
                      <a:pt x="295010" y="225309"/>
                      <a:pt x="298442" y="231963"/>
                      <a:pt x="299415" y="238288"/>
                    </a:cubicBezTo>
                    <a:cubicBezTo>
                      <a:pt x="301617" y="252604"/>
                      <a:pt x="304178" y="266863"/>
                      <a:pt x="306559" y="281150"/>
                    </a:cubicBezTo>
                    <a:cubicBezTo>
                      <a:pt x="304178" y="281944"/>
                      <a:pt x="301660" y="284653"/>
                      <a:pt x="299415" y="283531"/>
                    </a:cubicBezTo>
                    <a:cubicBezTo>
                      <a:pt x="297170" y="282409"/>
                      <a:pt x="299533" y="276615"/>
                      <a:pt x="297034" y="276388"/>
                    </a:cubicBezTo>
                    <a:cubicBezTo>
                      <a:pt x="288973" y="275655"/>
                      <a:pt x="281159" y="279563"/>
                      <a:pt x="273222" y="281150"/>
                    </a:cubicBezTo>
                    <a:cubicBezTo>
                      <a:pt x="251373" y="302999"/>
                      <a:pt x="286387" y="269491"/>
                      <a:pt x="251790" y="295438"/>
                    </a:cubicBezTo>
                    <a:cubicBezTo>
                      <a:pt x="249501" y="297155"/>
                      <a:pt x="249051" y="300558"/>
                      <a:pt x="247028" y="302581"/>
                    </a:cubicBezTo>
                    <a:cubicBezTo>
                      <a:pt x="245004" y="304605"/>
                      <a:pt x="242038" y="305459"/>
                      <a:pt x="239884" y="307344"/>
                    </a:cubicBezTo>
                    <a:cubicBezTo>
                      <a:pt x="235660" y="311040"/>
                      <a:pt x="231947" y="315281"/>
                      <a:pt x="227978" y="319250"/>
                    </a:cubicBezTo>
                    <a:cubicBezTo>
                      <a:pt x="226390" y="325600"/>
                      <a:pt x="225140" y="332044"/>
                      <a:pt x="223215" y="338300"/>
                    </a:cubicBezTo>
                    <a:cubicBezTo>
                      <a:pt x="221958" y="342385"/>
                      <a:pt x="222093" y="347966"/>
                      <a:pt x="218453" y="350206"/>
                    </a:cubicBezTo>
                    <a:cubicBezTo>
                      <a:pt x="210745" y="354949"/>
                      <a:pt x="200990" y="354969"/>
                      <a:pt x="192259" y="357350"/>
                    </a:cubicBezTo>
                    <a:cubicBezTo>
                      <a:pt x="188290" y="359731"/>
                      <a:pt x="184278" y="362041"/>
                      <a:pt x="180353" y="364494"/>
                    </a:cubicBezTo>
                    <a:cubicBezTo>
                      <a:pt x="177926" y="366011"/>
                      <a:pt x="175233" y="367232"/>
                      <a:pt x="173209" y="369256"/>
                    </a:cubicBezTo>
                    <a:cubicBezTo>
                      <a:pt x="171185" y="371280"/>
                      <a:pt x="170034" y="374019"/>
                      <a:pt x="168447" y="376400"/>
                    </a:cubicBezTo>
                    <a:cubicBezTo>
                      <a:pt x="169241" y="386719"/>
                      <a:pt x="169254" y="397127"/>
                      <a:pt x="170828" y="407356"/>
                    </a:cubicBezTo>
                    <a:cubicBezTo>
                      <a:pt x="172438" y="417823"/>
                      <a:pt x="177311" y="427743"/>
                      <a:pt x="177972" y="438313"/>
                    </a:cubicBezTo>
                    <a:cubicBezTo>
                      <a:pt x="178150" y="441169"/>
                      <a:pt x="174726" y="443029"/>
                      <a:pt x="173209" y="445456"/>
                    </a:cubicBezTo>
                    <a:cubicBezTo>
                      <a:pt x="170756" y="449381"/>
                      <a:pt x="148603" y="455378"/>
                      <a:pt x="142253" y="454981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pic>
          <p:nvPicPr>
            <p:cNvPr id="115" name="Picture 21" descr="J:\Figures Pictures\Aerosol sources\Industrie\Factory Sketch.pn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53"/>
            <a:stretch/>
          </p:blipFill>
          <p:spPr bwMode="auto">
            <a:xfrm>
              <a:off x="467544" y="5288241"/>
              <a:ext cx="474294" cy="589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6" name="Group 115"/>
            <p:cNvGrpSpPr/>
            <p:nvPr/>
          </p:nvGrpSpPr>
          <p:grpSpPr>
            <a:xfrm>
              <a:off x="878259" y="5221394"/>
              <a:ext cx="509590" cy="655887"/>
              <a:chOff x="759279" y="2363552"/>
              <a:chExt cx="1148960" cy="1368694"/>
            </a:xfrm>
          </p:grpSpPr>
          <p:pic>
            <p:nvPicPr>
              <p:cNvPr id="203" name="Picture 2" descr="C:\Users\gysel\AppData\Local\Microsoft\Windows\Temporary Internet Files\Content.IE5\JAVVPMCX\MC900059714[1].wmf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9279" y="2885575"/>
                <a:ext cx="870177" cy="84667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4" name="Freeform 203"/>
              <p:cNvSpPr/>
              <p:nvPr/>
            </p:nvSpPr>
            <p:spPr bwMode="auto">
              <a:xfrm>
                <a:off x="1571843" y="2363552"/>
                <a:ext cx="336396" cy="637513"/>
              </a:xfrm>
              <a:custGeom>
                <a:avLst/>
                <a:gdLst>
                  <a:gd name="connsiteX0" fmla="*/ 32845 w 289675"/>
                  <a:gd name="connsiteY0" fmla="*/ 471123 h 471123"/>
                  <a:gd name="connsiteX1" fmla="*/ 32845 w 289675"/>
                  <a:gd name="connsiteY1" fmla="*/ 471123 h 471123"/>
                  <a:gd name="connsiteX2" fmla="*/ 106323 w 289675"/>
                  <a:gd name="connsiteY2" fmla="*/ 454794 h 471123"/>
                  <a:gd name="connsiteX3" fmla="*/ 98159 w 289675"/>
                  <a:gd name="connsiteY3" fmla="*/ 413973 h 471123"/>
                  <a:gd name="connsiteX4" fmla="*/ 196130 w 289675"/>
                  <a:gd name="connsiteY4" fmla="*/ 397644 h 471123"/>
                  <a:gd name="connsiteX5" fmla="*/ 179802 w 289675"/>
                  <a:gd name="connsiteY5" fmla="*/ 307837 h 471123"/>
                  <a:gd name="connsiteX6" fmla="*/ 155309 w 289675"/>
                  <a:gd name="connsiteY6" fmla="*/ 291508 h 471123"/>
                  <a:gd name="connsiteX7" fmla="*/ 138980 w 289675"/>
                  <a:gd name="connsiteY7" fmla="*/ 267015 h 471123"/>
                  <a:gd name="connsiteX8" fmla="*/ 261445 w 289675"/>
                  <a:gd name="connsiteY8" fmla="*/ 242523 h 471123"/>
                  <a:gd name="connsiteX9" fmla="*/ 147145 w 289675"/>
                  <a:gd name="connsiteY9" fmla="*/ 120058 h 471123"/>
                  <a:gd name="connsiteX10" fmla="*/ 187966 w 289675"/>
                  <a:gd name="connsiteY10" fmla="*/ 54744 h 471123"/>
                  <a:gd name="connsiteX11" fmla="*/ 163473 w 289675"/>
                  <a:gd name="connsiteY11" fmla="*/ 38415 h 471123"/>
                  <a:gd name="connsiteX12" fmla="*/ 81830 w 289675"/>
                  <a:gd name="connsiteY12" fmla="*/ 30251 h 471123"/>
                  <a:gd name="connsiteX13" fmla="*/ 114487 w 289675"/>
                  <a:gd name="connsiteY13" fmla="*/ 54744 h 471123"/>
                  <a:gd name="connsiteX14" fmla="*/ 114487 w 289675"/>
                  <a:gd name="connsiteY14" fmla="*/ 136387 h 471123"/>
                  <a:gd name="connsiteX15" fmla="*/ 138980 w 289675"/>
                  <a:gd name="connsiteY15" fmla="*/ 152715 h 471123"/>
                  <a:gd name="connsiteX16" fmla="*/ 155309 w 289675"/>
                  <a:gd name="connsiteY16" fmla="*/ 177208 h 471123"/>
                  <a:gd name="connsiteX17" fmla="*/ 179802 w 289675"/>
                  <a:gd name="connsiteY17" fmla="*/ 185373 h 471123"/>
                  <a:gd name="connsiteX18" fmla="*/ 147145 w 289675"/>
                  <a:gd name="connsiteY18" fmla="*/ 193537 h 471123"/>
                  <a:gd name="connsiteX19" fmla="*/ 24680 w 289675"/>
                  <a:gd name="connsiteY19" fmla="*/ 218030 h 471123"/>
                  <a:gd name="connsiteX20" fmla="*/ 187 w 289675"/>
                  <a:gd name="connsiteY20" fmla="*/ 258851 h 471123"/>
                  <a:gd name="connsiteX21" fmla="*/ 32845 w 289675"/>
                  <a:gd name="connsiteY21" fmla="*/ 316001 h 471123"/>
                  <a:gd name="connsiteX22" fmla="*/ 32845 w 289675"/>
                  <a:gd name="connsiteY22" fmla="*/ 381315 h 471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89675" h="471123">
                    <a:moveTo>
                      <a:pt x="32845" y="471123"/>
                    </a:moveTo>
                    <a:lnTo>
                      <a:pt x="32845" y="471123"/>
                    </a:lnTo>
                    <a:cubicBezTo>
                      <a:pt x="57338" y="465680"/>
                      <a:pt x="87441" y="471316"/>
                      <a:pt x="106323" y="454794"/>
                    </a:cubicBezTo>
                    <a:cubicBezTo>
                      <a:pt x="116766" y="445656"/>
                      <a:pt x="86452" y="421423"/>
                      <a:pt x="98159" y="413973"/>
                    </a:cubicBezTo>
                    <a:cubicBezTo>
                      <a:pt x="126091" y="396198"/>
                      <a:pt x="163473" y="403087"/>
                      <a:pt x="196130" y="397644"/>
                    </a:cubicBezTo>
                    <a:cubicBezTo>
                      <a:pt x="190687" y="367708"/>
                      <a:pt x="190724" y="336235"/>
                      <a:pt x="179802" y="307837"/>
                    </a:cubicBezTo>
                    <a:cubicBezTo>
                      <a:pt x="176280" y="298679"/>
                      <a:pt x="162247" y="298446"/>
                      <a:pt x="155309" y="291508"/>
                    </a:cubicBezTo>
                    <a:cubicBezTo>
                      <a:pt x="148371" y="284570"/>
                      <a:pt x="144423" y="275179"/>
                      <a:pt x="138980" y="267015"/>
                    </a:cubicBezTo>
                    <a:cubicBezTo>
                      <a:pt x="179802" y="258851"/>
                      <a:pt x="233040" y="272957"/>
                      <a:pt x="261445" y="242523"/>
                    </a:cubicBezTo>
                    <a:cubicBezTo>
                      <a:pt x="362485" y="134266"/>
                      <a:pt x="160876" y="123227"/>
                      <a:pt x="147145" y="120058"/>
                    </a:cubicBezTo>
                    <a:cubicBezTo>
                      <a:pt x="169658" y="103173"/>
                      <a:pt x="198799" y="92659"/>
                      <a:pt x="187966" y="54744"/>
                    </a:cubicBezTo>
                    <a:cubicBezTo>
                      <a:pt x="185270" y="45309"/>
                      <a:pt x="171637" y="43858"/>
                      <a:pt x="163473" y="38415"/>
                    </a:cubicBezTo>
                    <a:cubicBezTo>
                      <a:pt x="146594" y="13097"/>
                      <a:pt x="129452" y="-29274"/>
                      <a:pt x="81830" y="30251"/>
                    </a:cubicBezTo>
                    <a:cubicBezTo>
                      <a:pt x="73330" y="40876"/>
                      <a:pt x="103601" y="46580"/>
                      <a:pt x="114487" y="54744"/>
                    </a:cubicBezTo>
                    <a:cubicBezTo>
                      <a:pt x="108843" y="82966"/>
                      <a:pt x="98360" y="108165"/>
                      <a:pt x="114487" y="136387"/>
                    </a:cubicBezTo>
                    <a:cubicBezTo>
                      <a:pt x="119355" y="144906"/>
                      <a:pt x="130816" y="147272"/>
                      <a:pt x="138980" y="152715"/>
                    </a:cubicBezTo>
                    <a:cubicBezTo>
                      <a:pt x="144423" y="160879"/>
                      <a:pt x="147647" y="171078"/>
                      <a:pt x="155309" y="177208"/>
                    </a:cubicBezTo>
                    <a:cubicBezTo>
                      <a:pt x="162029" y="182584"/>
                      <a:pt x="183651" y="177675"/>
                      <a:pt x="179802" y="185373"/>
                    </a:cubicBezTo>
                    <a:cubicBezTo>
                      <a:pt x="174784" y="195409"/>
                      <a:pt x="158125" y="191225"/>
                      <a:pt x="147145" y="193537"/>
                    </a:cubicBezTo>
                    <a:cubicBezTo>
                      <a:pt x="106408" y="202113"/>
                      <a:pt x="65502" y="209866"/>
                      <a:pt x="24680" y="218030"/>
                    </a:cubicBezTo>
                    <a:cubicBezTo>
                      <a:pt x="16516" y="231637"/>
                      <a:pt x="1939" y="243080"/>
                      <a:pt x="187" y="258851"/>
                    </a:cubicBezTo>
                    <a:cubicBezTo>
                      <a:pt x="-2709" y="284918"/>
                      <a:pt x="28803" y="293770"/>
                      <a:pt x="32845" y="316001"/>
                    </a:cubicBezTo>
                    <a:cubicBezTo>
                      <a:pt x="36740" y="337421"/>
                      <a:pt x="32845" y="359544"/>
                      <a:pt x="32845" y="381315"/>
                    </a:cubicBezTo>
                  </a:path>
                </a:pathLst>
              </a:cu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pic>
          <p:nvPicPr>
            <p:cNvPr id="117" name="Picture 21" descr="J:\Figures Pictures\Aerosol sources\Industrie\Factory Sketch.pn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953" b="69045"/>
            <a:stretch/>
          </p:blipFill>
          <p:spPr bwMode="auto">
            <a:xfrm flipH="1">
              <a:off x="1681780" y="5201036"/>
              <a:ext cx="521865" cy="2006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4" name="Picture 4" descr="http://t3.gstatic.com/images?q=tbn:ANd9GcRH5iCIpJ7FaC6l2C0ryJa_uHIeH5H0NQjjHf6mqbjuxH9_Hwv-qw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552" y="5580861"/>
              <a:ext cx="288778" cy="2887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5" name="Picture 10" descr="Plane Silhouette Stock Photo - 6250638"/>
            <p:cNvPicPr>
              <a:picLocks noChangeAspect="1" noChangeArrowheads="1"/>
            </p:cNvPicPr>
            <p:nvPr/>
          </p:nvPicPr>
          <p:blipFill rotWithShape="1">
            <a:blip r:embed="rId10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948" r="4119" b="18301"/>
            <a:stretch/>
          </p:blipFill>
          <p:spPr bwMode="auto">
            <a:xfrm>
              <a:off x="83302" y="5401659"/>
              <a:ext cx="391401" cy="1457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26" name="Group 125"/>
            <p:cNvGrpSpPr/>
            <p:nvPr/>
          </p:nvGrpSpPr>
          <p:grpSpPr>
            <a:xfrm>
              <a:off x="1893121" y="5304417"/>
              <a:ext cx="318294" cy="552887"/>
              <a:chOff x="416560" y="1361439"/>
              <a:chExt cx="2743200" cy="4765040"/>
            </a:xfrm>
          </p:grpSpPr>
          <p:pic>
            <p:nvPicPr>
              <p:cNvPr id="127" name="Picture 16" descr="http://www.psdgraphics.com/file/flame-symbol.jpg"/>
              <p:cNvPicPr>
                <a:picLocks noChangeAspect="1" noChangeArrowheads="1"/>
              </p:cNvPicPr>
              <p:nvPr/>
            </p:nvPicPr>
            <p:blipFill rotWithShape="1">
              <a:blip r:embed="rId11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227" t="1435" r="28666" b="9311"/>
              <a:stretch/>
            </p:blipFill>
            <p:spPr bwMode="auto">
              <a:xfrm>
                <a:off x="416560" y="1361439"/>
                <a:ext cx="2743200" cy="47650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8" name="Picture 14" descr="http://www.clker.com/cliparts/f/8/3/a/11970892041055869899Chrisdesign_Tree_silhouettes_3.svg.hi.png"/>
              <p:cNvPicPr>
                <a:picLocks noChangeAspect="1"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7415" y="3278504"/>
                <a:ext cx="1657350" cy="28479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5" name="Right Arrow 344"/>
            <p:cNvSpPr/>
            <p:nvPr/>
          </p:nvSpPr>
          <p:spPr>
            <a:xfrm rot="5400000">
              <a:off x="600421" y="2300679"/>
              <a:ext cx="904716" cy="221883"/>
            </a:xfrm>
            <a:prstGeom prst="rightArrow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292" y="2933880"/>
              <a:ext cx="1079352" cy="560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" name="Rectangle 84"/>
            <p:cNvSpPr/>
            <p:nvPr/>
          </p:nvSpPr>
          <p:spPr>
            <a:xfrm>
              <a:off x="107504" y="3494314"/>
              <a:ext cx="2054843" cy="161747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87313" indent="-87313">
                <a:spcBef>
                  <a:spcPts val="600"/>
                </a:spcBef>
              </a:pPr>
              <a:r>
                <a:rPr lang="en-US" sz="1000" b="1" dirty="0" smtClean="0"/>
                <a:t>light absorption by black carbon:</a:t>
              </a:r>
            </a:p>
            <a:p>
              <a:pPr marL="87313" indent="-87313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sz="1000" b="1" dirty="0" smtClean="0"/>
                <a:t>causes positive radiative forcing</a:t>
              </a:r>
            </a:p>
            <a:p>
              <a:pPr marL="87313" indent="-87313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sz="1000" b="1" dirty="0" smtClean="0"/>
                <a:t>has mainly anthropogenic sources</a:t>
              </a:r>
            </a:p>
            <a:p>
              <a:pPr marL="87313" indent="-87313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sz="1000" b="1" dirty="0" smtClean="0"/>
                <a:t>absorption coefficient </a:t>
              </a:r>
              <a:r>
                <a:rPr lang="en-US" sz="1000" b="1" dirty="0"/>
                <a:t>(</a:t>
              </a:r>
              <a:r>
                <a:rPr lang="en-US" sz="1000" b="1" dirty="0" err="1"/>
                <a:t>b</a:t>
              </a:r>
              <a:r>
                <a:rPr lang="en-US" sz="1000" b="1" baseline="-25000" dirty="0" err="1"/>
                <a:t>abs</a:t>
              </a:r>
              <a:r>
                <a:rPr lang="en-US" sz="1000" b="1" dirty="0"/>
                <a:t> </a:t>
              </a:r>
              <a:r>
                <a:rPr lang="en-US" sz="1000" b="1" dirty="0" smtClean="0"/>
                <a:t>) and mass absorption cross section (MAC) are major sources of uncertainty</a:t>
              </a:r>
              <a:endParaRPr lang="en-US" sz="1000" b="1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339752" y="3068960"/>
            <a:ext cx="1985806" cy="3146866"/>
            <a:chOff x="2339752" y="3068960"/>
            <a:chExt cx="1985806" cy="3146866"/>
          </a:xfrm>
        </p:grpSpPr>
        <p:sp>
          <p:nvSpPr>
            <p:cNvPr id="347" name="TextBox 346"/>
            <p:cNvSpPr txBox="1"/>
            <p:nvPr/>
          </p:nvSpPr>
          <p:spPr>
            <a:xfrm>
              <a:off x="2699792" y="5877272"/>
              <a:ext cx="9642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1600" b="1" dirty="0" smtClean="0">
                  <a:solidFill>
                    <a:schemeClr val="tx2"/>
                  </a:solidFill>
                </a:rPr>
                <a:t>Task 11.1</a:t>
              </a:r>
              <a:endParaRPr lang="de-CH" sz="1600" b="1" dirty="0">
                <a:solidFill>
                  <a:schemeClr val="tx2"/>
                </a:solidFill>
              </a:endParaRPr>
            </a:p>
          </p:txBody>
        </p:sp>
        <p:sp>
          <p:nvSpPr>
            <p:cNvPr id="553" name="Rectangle 552"/>
            <p:cNvSpPr/>
            <p:nvPr/>
          </p:nvSpPr>
          <p:spPr>
            <a:xfrm>
              <a:off x="2555776" y="3169805"/>
              <a:ext cx="1584176" cy="105128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err="1" smtClean="0"/>
                <a:t>b</a:t>
              </a:r>
              <a:r>
                <a:rPr lang="en-US" sz="1000" b="1" baseline="-25000" dirty="0" err="1" smtClean="0"/>
                <a:t>abs</a:t>
              </a:r>
              <a:r>
                <a:rPr lang="en-US" sz="1000" b="1" dirty="0" smtClean="0"/>
                <a:t> = MAC </a:t>
              </a:r>
              <a:r>
                <a:rPr lang="en-US" sz="1000" b="1" baseline="30000" dirty="0" smtClean="0"/>
                <a:t>.</a:t>
              </a:r>
              <a:r>
                <a:rPr lang="en-US" sz="1000" b="1" dirty="0"/>
                <a:t> </a:t>
              </a:r>
              <a:r>
                <a:rPr lang="en-US" sz="1000" b="1" dirty="0" err="1"/>
                <a:t>m</a:t>
              </a:r>
              <a:r>
                <a:rPr lang="en-US" sz="1000" b="1" baseline="-25000" dirty="0" err="1"/>
                <a:t>BC</a:t>
              </a:r>
              <a:r>
                <a:rPr lang="en-US" sz="1000" b="1" dirty="0"/>
                <a:t> </a:t>
              </a:r>
              <a:r>
                <a:rPr lang="en-US" sz="1000" b="1" dirty="0" smtClean="0"/>
                <a:t> </a:t>
              </a:r>
            </a:p>
            <a:p>
              <a:pPr algn="ctr"/>
              <a:r>
                <a:rPr lang="en-US" sz="1000" b="1" dirty="0"/>
                <a:t>Improvement of </a:t>
              </a:r>
              <a:r>
                <a:rPr lang="en-US" sz="1000" b="1" dirty="0" smtClean="0"/>
                <a:t>near-surface (ground-based </a:t>
              </a:r>
              <a:r>
                <a:rPr lang="en-US" sz="1000" b="1" dirty="0"/>
                <a:t>and </a:t>
              </a:r>
              <a:r>
                <a:rPr lang="en-US" sz="1000" b="1" dirty="0" smtClean="0"/>
                <a:t>airborne)</a:t>
              </a:r>
              <a:endParaRPr lang="en-US" sz="1000" b="1" dirty="0"/>
            </a:p>
            <a:p>
              <a:pPr algn="ctr"/>
              <a:r>
                <a:rPr lang="en-US" sz="1000" b="1" dirty="0" err="1"/>
                <a:t>b</a:t>
              </a:r>
              <a:r>
                <a:rPr lang="en-US" sz="1000" b="1" baseline="-25000" dirty="0" err="1"/>
                <a:t>abs</a:t>
              </a:r>
              <a:r>
                <a:rPr lang="en-US" sz="1000" b="1" baseline="-25000" dirty="0"/>
                <a:t> </a:t>
              </a:r>
              <a:r>
                <a:rPr lang="en-US" sz="1000" b="1" baseline="-25000" dirty="0" smtClean="0"/>
                <a:t> </a:t>
              </a:r>
              <a:r>
                <a:rPr lang="en-US" sz="1000" b="1" dirty="0" smtClean="0"/>
                <a:t>and </a:t>
              </a:r>
              <a:r>
                <a:rPr lang="en-US" sz="1000" b="1" dirty="0"/>
                <a:t>MAC measurement methods</a:t>
              </a:r>
            </a:p>
          </p:txBody>
        </p:sp>
        <p:sp>
          <p:nvSpPr>
            <p:cNvPr id="557" name="Rectangle 556"/>
            <p:cNvSpPr/>
            <p:nvPr/>
          </p:nvSpPr>
          <p:spPr>
            <a:xfrm>
              <a:off x="2974081" y="5467620"/>
              <a:ext cx="516353" cy="3376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000" dirty="0" smtClean="0"/>
                <a:t>In-situ</a:t>
              </a:r>
              <a:endParaRPr lang="de-CH" sz="1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55530" y="5446385"/>
              <a:ext cx="46839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1100" b="1" dirty="0" smtClean="0">
                  <a:solidFill>
                    <a:srgbClr val="800000"/>
                  </a:solidFill>
                </a:rPr>
                <a:t>MAC</a:t>
              </a:r>
            </a:p>
            <a:p>
              <a:r>
                <a:rPr lang="de-CH" sz="1100" b="1" dirty="0" smtClean="0">
                  <a:solidFill>
                    <a:srgbClr val="800000"/>
                  </a:solidFill>
                </a:rPr>
                <a:t>b</a:t>
              </a:r>
              <a:r>
                <a:rPr lang="de-CH" sz="1100" b="1" baseline="-25000" dirty="0" smtClean="0">
                  <a:solidFill>
                    <a:srgbClr val="800000"/>
                  </a:solidFill>
                </a:rPr>
                <a:t>abs </a:t>
              </a:r>
              <a:endParaRPr lang="de-CH" sz="1100" b="1" baseline="-25000" dirty="0">
                <a:solidFill>
                  <a:srgbClr val="800000"/>
                </a:solidFill>
              </a:endParaRPr>
            </a:p>
          </p:txBody>
        </p:sp>
        <p:pic>
          <p:nvPicPr>
            <p:cNvPr id="561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8300" y="4941168"/>
              <a:ext cx="553580" cy="287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2339752" y="3068960"/>
              <a:ext cx="1985806" cy="3146866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915816" y="4499828"/>
              <a:ext cx="592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b="1" dirty="0" smtClean="0"/>
                <a:t>UAV</a:t>
              </a:r>
              <a:endParaRPr lang="de-CH" b="1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980260" y="989664"/>
            <a:ext cx="6912219" cy="2095167"/>
            <a:chOff x="1980260" y="989664"/>
            <a:chExt cx="6912219" cy="2095167"/>
          </a:xfrm>
        </p:grpSpPr>
        <p:grpSp>
          <p:nvGrpSpPr>
            <p:cNvPr id="19" name="Group 18"/>
            <p:cNvGrpSpPr/>
            <p:nvPr/>
          </p:nvGrpSpPr>
          <p:grpSpPr>
            <a:xfrm>
              <a:off x="2253228" y="989664"/>
              <a:ext cx="6639251" cy="2095167"/>
              <a:chOff x="2253228" y="989664"/>
              <a:chExt cx="6639251" cy="2095167"/>
            </a:xfrm>
          </p:grpSpPr>
          <p:sp>
            <p:nvSpPr>
              <p:cNvPr id="299" name="Rectangle 298"/>
              <p:cNvSpPr/>
              <p:nvPr/>
            </p:nvSpPr>
            <p:spPr>
              <a:xfrm>
                <a:off x="4963019" y="1092861"/>
                <a:ext cx="1228154" cy="323109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>
                <a:softEdge rad="381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sz="1000" b="1" dirty="0" smtClean="0"/>
                  <a:t>MAC,</a:t>
                </a:r>
                <a:r>
                  <a:rPr lang="en-US" sz="1000" b="1" dirty="0"/>
                  <a:t> </a:t>
                </a:r>
                <a:r>
                  <a:rPr lang="en-US" sz="1000" b="1" dirty="0" err="1"/>
                  <a:t>b</a:t>
                </a:r>
                <a:r>
                  <a:rPr lang="en-US" sz="1000" b="1" baseline="-25000" dirty="0" err="1"/>
                  <a:t>abs</a:t>
                </a:r>
                <a:r>
                  <a:rPr lang="en-US" sz="1000" b="1" dirty="0"/>
                  <a:t> </a:t>
                </a:r>
                <a:r>
                  <a:rPr lang="en-US" sz="1000" b="1" dirty="0" smtClean="0"/>
                  <a:t>, SSA</a:t>
                </a:r>
                <a:r>
                  <a:rPr lang="de-CH" sz="1000" b="1" dirty="0" smtClean="0"/>
                  <a:t> </a:t>
                </a:r>
                <a:endParaRPr lang="de-CH" sz="1000" b="1" baseline="-25000" dirty="0"/>
              </a:p>
            </p:txBody>
          </p:sp>
          <p:grpSp>
            <p:nvGrpSpPr>
              <p:cNvPr id="3" name="Group 2"/>
              <p:cNvGrpSpPr/>
              <p:nvPr/>
            </p:nvGrpSpPr>
            <p:grpSpPr>
              <a:xfrm>
                <a:off x="5177798" y="1487978"/>
                <a:ext cx="794867" cy="932910"/>
                <a:chOff x="4138707" y="1587426"/>
                <a:chExt cx="794867" cy="932910"/>
              </a:xfrm>
            </p:grpSpPr>
            <p:sp>
              <p:nvSpPr>
                <p:cNvPr id="300" name="Rectangle 299"/>
                <p:cNvSpPr/>
                <p:nvPr/>
              </p:nvSpPr>
              <p:spPr>
                <a:xfrm>
                  <a:off x="4138707" y="1871345"/>
                  <a:ext cx="146795" cy="36004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cxnSp>
              <p:nvCxnSpPr>
                <p:cNvPr id="302" name="Straight Connector 301"/>
                <p:cNvCxnSpPr/>
                <p:nvPr/>
              </p:nvCxnSpPr>
              <p:spPr>
                <a:xfrm>
                  <a:off x="4212104" y="1587426"/>
                  <a:ext cx="0" cy="93291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/>
                <p:cNvCxnSpPr/>
                <p:nvPr/>
              </p:nvCxnSpPr>
              <p:spPr>
                <a:xfrm>
                  <a:off x="4138707" y="1598169"/>
                  <a:ext cx="14679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/>
                <p:cNvCxnSpPr/>
                <p:nvPr/>
              </p:nvCxnSpPr>
              <p:spPr>
                <a:xfrm>
                  <a:off x="4141486" y="2519417"/>
                  <a:ext cx="14679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Rectangle 306"/>
                <p:cNvSpPr/>
                <p:nvPr/>
              </p:nvSpPr>
              <p:spPr>
                <a:xfrm>
                  <a:off x="4784000" y="1943353"/>
                  <a:ext cx="146795" cy="18002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cxnSp>
              <p:nvCxnSpPr>
                <p:cNvPr id="308" name="Straight Connector 307"/>
                <p:cNvCxnSpPr/>
                <p:nvPr/>
              </p:nvCxnSpPr>
              <p:spPr>
                <a:xfrm>
                  <a:off x="4857397" y="1799337"/>
                  <a:ext cx="6971" cy="43204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Connector 308"/>
                <p:cNvCxnSpPr/>
                <p:nvPr/>
              </p:nvCxnSpPr>
              <p:spPr>
                <a:xfrm>
                  <a:off x="4784000" y="1799337"/>
                  <a:ext cx="14679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309"/>
                <p:cNvCxnSpPr/>
                <p:nvPr/>
              </p:nvCxnSpPr>
              <p:spPr>
                <a:xfrm>
                  <a:off x="4786779" y="2231385"/>
                  <a:ext cx="14679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5" name="Right Arrow 314"/>
                <p:cNvSpPr/>
                <p:nvPr/>
              </p:nvSpPr>
              <p:spPr>
                <a:xfrm>
                  <a:off x="4429518" y="2015361"/>
                  <a:ext cx="216024" cy="45719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</p:grpSp>
          <p:grpSp>
            <p:nvGrpSpPr>
              <p:cNvPr id="1036" name="Group 1035"/>
              <p:cNvGrpSpPr/>
              <p:nvPr/>
            </p:nvGrpSpPr>
            <p:grpSpPr>
              <a:xfrm rot="874288">
                <a:off x="7477012" y="989664"/>
                <a:ext cx="1254061" cy="298577"/>
                <a:chOff x="6861798" y="854161"/>
                <a:chExt cx="1814658" cy="432048"/>
              </a:xfrm>
            </p:grpSpPr>
            <p:sp>
              <p:nvSpPr>
                <p:cNvPr id="1024" name="Rectangle 1023"/>
                <p:cNvSpPr/>
                <p:nvPr/>
              </p:nvSpPr>
              <p:spPr>
                <a:xfrm>
                  <a:off x="6861798" y="943398"/>
                  <a:ext cx="523552" cy="25335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1025" name="Flowchart: Magnetic Disk 1024"/>
                <p:cNvSpPr/>
                <p:nvPr/>
              </p:nvSpPr>
              <p:spPr>
                <a:xfrm>
                  <a:off x="7582493" y="854161"/>
                  <a:ext cx="370056" cy="432048"/>
                </a:xfrm>
                <a:prstGeom prst="flowChartMagneticDisk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sp>
              <p:nvSpPr>
                <p:cNvPr id="552" name="Rectangle 551"/>
                <p:cNvSpPr/>
                <p:nvPr/>
              </p:nvSpPr>
              <p:spPr>
                <a:xfrm>
                  <a:off x="8152904" y="943398"/>
                  <a:ext cx="523552" cy="25335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CH"/>
                </a:p>
              </p:txBody>
            </p:sp>
            <p:cxnSp>
              <p:nvCxnSpPr>
                <p:cNvPr id="1031" name="Straight Connector 1030"/>
                <p:cNvCxnSpPr>
                  <a:stCxn id="1024" idx="3"/>
                  <a:endCxn id="1025" idx="2"/>
                </p:cNvCxnSpPr>
                <p:nvPr/>
              </p:nvCxnSpPr>
              <p:spPr>
                <a:xfrm>
                  <a:off x="7385350" y="1070075"/>
                  <a:ext cx="197143" cy="11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4" name="Straight Connector 1033"/>
                <p:cNvCxnSpPr>
                  <a:stCxn id="552" idx="1"/>
                  <a:endCxn id="1025" idx="4"/>
                </p:cNvCxnSpPr>
                <p:nvPr/>
              </p:nvCxnSpPr>
              <p:spPr>
                <a:xfrm flipH="1">
                  <a:off x="7952549" y="1070075"/>
                  <a:ext cx="200355" cy="11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0" name="Rectangle 559"/>
              <p:cNvSpPr/>
              <p:nvPr/>
            </p:nvSpPr>
            <p:spPr>
              <a:xfrm>
                <a:off x="7613355" y="2403349"/>
                <a:ext cx="1228154" cy="323109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>
                <a:softEdge rad="381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sz="1000" b="1" dirty="0" err="1" smtClean="0"/>
                  <a:t>Modelling</a:t>
                </a:r>
                <a:r>
                  <a:rPr lang="de-CH" sz="1000" b="1" dirty="0" smtClean="0"/>
                  <a:t> (JRA3)</a:t>
                </a:r>
                <a:endParaRPr lang="de-CH" sz="1000" b="1" baseline="-25000" dirty="0"/>
              </a:p>
            </p:txBody>
          </p:sp>
          <p:sp>
            <p:nvSpPr>
              <p:cNvPr id="562" name="Right Arrow 561"/>
              <p:cNvSpPr/>
              <p:nvPr/>
            </p:nvSpPr>
            <p:spPr>
              <a:xfrm rot="16200000">
                <a:off x="5377385" y="2488657"/>
                <a:ext cx="380082" cy="248001"/>
              </a:xfrm>
              <a:prstGeom prst="rightArrow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571" name="Rectangle 570"/>
              <p:cNvSpPr/>
              <p:nvPr/>
            </p:nvSpPr>
            <p:spPr>
              <a:xfrm>
                <a:off x="7596336" y="1556792"/>
                <a:ext cx="1228154" cy="35912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>
                <a:softEdge rad="381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CH" sz="1000" b="1" dirty="0" err="1" smtClean="0"/>
                  <a:t>Satellite</a:t>
                </a:r>
                <a:r>
                  <a:rPr lang="de-CH" sz="1000" b="1" dirty="0" smtClean="0"/>
                  <a:t> </a:t>
                </a:r>
                <a:r>
                  <a:rPr lang="de-CH" sz="1000" b="1" dirty="0" err="1" smtClean="0"/>
                  <a:t>retrievals</a:t>
                </a:r>
                <a:endParaRPr lang="de-CH" sz="1000" b="1" baseline="-25000" dirty="0"/>
              </a:p>
            </p:txBody>
          </p:sp>
          <p:sp>
            <p:nvSpPr>
              <p:cNvPr id="15" name="Left Brace 14"/>
              <p:cNvSpPr/>
              <p:nvPr/>
            </p:nvSpPr>
            <p:spPr>
              <a:xfrm rot="5400000">
                <a:off x="5462427" y="-345221"/>
                <a:ext cx="220853" cy="6639251"/>
              </a:xfrm>
              <a:prstGeom prst="leftBrace">
                <a:avLst>
                  <a:gd name="adj1" fmla="val 41790"/>
                  <a:gd name="adj2" fmla="val 50000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Left-Right Arrow 9"/>
              <p:cNvSpPr/>
              <p:nvPr/>
            </p:nvSpPr>
            <p:spPr>
              <a:xfrm>
                <a:off x="6420495" y="1661434"/>
                <a:ext cx="944612" cy="183390"/>
              </a:xfrm>
              <a:prstGeom prst="left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  <p:sp>
            <p:nvSpPr>
              <p:cNvPr id="76" name="Left-Right Arrow 75"/>
              <p:cNvSpPr/>
              <p:nvPr/>
            </p:nvSpPr>
            <p:spPr>
              <a:xfrm rot="975455">
                <a:off x="6450993" y="2324963"/>
                <a:ext cx="944612" cy="183390"/>
              </a:xfrm>
              <a:prstGeom prst="left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1980260" y="1466781"/>
              <a:ext cx="273575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«JRAs will contribute to quantitative and qualitative improvements of the services provided by the infrastructures»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1533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Outline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overview and status update (N. Bukowiecki)</a:t>
            </a:r>
          </a:p>
          <a:p>
            <a:r>
              <a:rPr lang="de-CH" dirty="0" smtClean="0"/>
              <a:t>Task 11.1: Bas Henzing (TNO): </a:t>
            </a:r>
            <a:r>
              <a:rPr lang="de-CH" dirty="0"/>
              <a:t>News </a:t>
            </a:r>
            <a:r>
              <a:rPr lang="de-CH" dirty="0" err="1"/>
              <a:t>from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</a:t>
            </a:r>
            <a:r>
              <a:rPr lang="de-CH" dirty="0" err="1"/>
              <a:t>ongoing</a:t>
            </a:r>
            <a:r>
              <a:rPr lang="de-CH" dirty="0"/>
              <a:t> </a:t>
            </a:r>
            <a:r>
              <a:rPr lang="de-CH" dirty="0" err="1"/>
              <a:t>Cabauw</a:t>
            </a:r>
            <a:r>
              <a:rPr lang="de-CH" dirty="0"/>
              <a:t> </a:t>
            </a:r>
            <a:r>
              <a:rPr lang="de-CH" dirty="0" err="1"/>
              <a:t>campaign</a:t>
            </a:r>
            <a:endParaRPr lang="en-US" dirty="0"/>
          </a:p>
          <a:p>
            <a:r>
              <a:rPr lang="de-CH" dirty="0" smtClean="0"/>
              <a:t>Task 11.1/2: Lucas </a:t>
            </a:r>
            <a:r>
              <a:rPr lang="de-CH" dirty="0"/>
              <a:t>Alados Arboledas (UGR): SLOPE </a:t>
            </a:r>
            <a:r>
              <a:rPr lang="de-CH" dirty="0" err="1"/>
              <a:t>campaign</a:t>
            </a:r>
            <a:r>
              <a:rPr lang="de-CH" dirty="0"/>
              <a:t> 2016</a:t>
            </a:r>
          </a:p>
          <a:p>
            <a:r>
              <a:rPr lang="de-CH" dirty="0" smtClean="0"/>
              <a:t>Task 11.3: Nikos Michalopoulos (NOA):  </a:t>
            </a:r>
            <a:r>
              <a:rPr lang="de-CH" dirty="0" err="1" smtClean="0"/>
              <a:t>preliminary</a:t>
            </a:r>
            <a:r>
              <a:rPr lang="de-CH" dirty="0" smtClean="0"/>
              <a:t> </a:t>
            </a:r>
            <a:r>
              <a:rPr lang="de-CH" dirty="0" err="1"/>
              <a:t>results</a:t>
            </a:r>
            <a:r>
              <a:rPr lang="de-CH" dirty="0"/>
              <a:t> </a:t>
            </a:r>
            <a:r>
              <a:rPr lang="de-CH" dirty="0" err="1"/>
              <a:t>from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Athens </a:t>
            </a:r>
            <a:r>
              <a:rPr lang="de-CH" dirty="0" err="1"/>
              <a:t>smog</a:t>
            </a:r>
            <a:r>
              <a:rPr lang="de-CH" dirty="0"/>
              <a:t> </a:t>
            </a:r>
            <a:r>
              <a:rPr lang="de-CH" dirty="0" err="1"/>
              <a:t>campaign</a:t>
            </a:r>
            <a:r>
              <a:rPr lang="de-CH" dirty="0"/>
              <a:t>, </a:t>
            </a:r>
            <a:r>
              <a:rPr lang="de-CH" dirty="0" err="1" smtClean="0"/>
              <a:t>activities</a:t>
            </a:r>
            <a:r>
              <a:rPr lang="de-CH" dirty="0" smtClean="0"/>
              <a:t> </a:t>
            </a:r>
            <a:r>
              <a:rPr lang="de-CH" dirty="0" err="1"/>
              <a:t>during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</a:t>
            </a:r>
            <a:r>
              <a:rPr lang="de-CH" dirty="0" err="1"/>
              <a:t>Cyprus</a:t>
            </a:r>
            <a:r>
              <a:rPr lang="de-CH" dirty="0"/>
              <a:t> </a:t>
            </a:r>
            <a:r>
              <a:rPr lang="de-CH" dirty="0" err="1"/>
              <a:t>campaign</a:t>
            </a:r>
            <a:r>
              <a:rPr lang="de-CH" dirty="0"/>
              <a:t> </a:t>
            </a:r>
            <a:r>
              <a:rPr lang="de-CH" dirty="0" smtClean="0"/>
              <a:t>2016.</a:t>
            </a:r>
          </a:p>
          <a:p>
            <a:r>
              <a:rPr lang="de-CH" dirty="0" err="1" smtClean="0"/>
              <a:t>Taks</a:t>
            </a:r>
            <a:r>
              <a:rPr lang="de-CH" dirty="0" smtClean="0"/>
              <a:t> 11.3: Jean Sciare (</a:t>
            </a:r>
            <a:r>
              <a:rPr lang="de-CH" dirty="0" err="1" smtClean="0"/>
              <a:t>CyI</a:t>
            </a:r>
            <a:r>
              <a:rPr lang="de-CH" dirty="0" smtClean="0"/>
              <a:t>): </a:t>
            </a:r>
            <a:r>
              <a:rPr lang="de-CH" dirty="0" err="1"/>
              <a:t>R</a:t>
            </a:r>
            <a:r>
              <a:rPr lang="de-CH" dirty="0" err="1" smtClean="0"/>
              <a:t>ecent</a:t>
            </a:r>
            <a:r>
              <a:rPr lang="de-CH" dirty="0" smtClean="0"/>
              <a:t> </a:t>
            </a:r>
            <a:r>
              <a:rPr lang="de-CH" dirty="0" err="1"/>
              <a:t>field</a:t>
            </a:r>
            <a:r>
              <a:rPr lang="de-CH" dirty="0"/>
              <a:t> </a:t>
            </a:r>
            <a:r>
              <a:rPr lang="de-CH" dirty="0" err="1" smtClean="0"/>
              <a:t>campaign</a:t>
            </a:r>
            <a:r>
              <a:rPr lang="de-CH" dirty="0" smtClean="0"/>
              <a:t> in </a:t>
            </a:r>
            <a:r>
              <a:rPr lang="de-CH" dirty="0" err="1" smtClean="0"/>
              <a:t>Cyprus</a:t>
            </a:r>
            <a:r>
              <a:rPr lang="de-CH" dirty="0" smtClean="0"/>
              <a:t> </a:t>
            </a:r>
            <a:r>
              <a:rPr lang="de-CH" dirty="0"/>
              <a:t>(April </a:t>
            </a:r>
            <a:r>
              <a:rPr lang="de-CH" dirty="0" smtClean="0"/>
              <a:t>2016), </a:t>
            </a:r>
            <a:r>
              <a:rPr lang="de-CH" dirty="0" err="1" smtClean="0"/>
              <a:t>weekly</a:t>
            </a:r>
            <a:r>
              <a:rPr lang="de-CH" dirty="0" smtClean="0"/>
              <a:t> </a:t>
            </a:r>
            <a:r>
              <a:rPr lang="de-CH" dirty="0"/>
              <a:t>UAV </a:t>
            </a:r>
            <a:r>
              <a:rPr lang="de-CH" dirty="0" err="1"/>
              <a:t>monitoring</a:t>
            </a:r>
            <a:r>
              <a:rPr lang="de-CH" dirty="0"/>
              <a:t> </a:t>
            </a:r>
            <a:r>
              <a:rPr lang="de-CH" dirty="0" err="1" smtClean="0"/>
              <a:t>activities</a:t>
            </a: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122218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WP11 progress and timeline</a:t>
            </a:r>
            <a:endParaRPr lang="en-US" noProof="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701276"/>
              </p:ext>
            </p:extLst>
          </p:nvPr>
        </p:nvGraphicFramePr>
        <p:xfrm>
          <a:off x="323528" y="619346"/>
          <a:ext cx="8568948" cy="5402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792088"/>
                <a:gridCol w="1512168"/>
                <a:gridCol w="762083"/>
                <a:gridCol w="714079"/>
                <a:gridCol w="714079"/>
                <a:gridCol w="714079"/>
                <a:gridCol w="714079"/>
                <a:gridCol w="714079"/>
                <a:gridCol w="708082"/>
                <a:gridCol w="720076"/>
              </a:tblGrid>
              <a:tr h="314217">
                <a:tc gridSpan="3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noProof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noProof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noProof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Task</a:t>
                      </a:r>
                      <a:endParaRPr lang="en-US" sz="800" b="1" noProof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="1" noProof="0" dirty="0" smtClean="0"/>
                        <a:t>Action</a:t>
                      </a:r>
                      <a:endParaRPr lang="en-US" sz="800" b="1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="1" noProof="0" dirty="0" smtClean="0"/>
                        <a:t>Year 1</a:t>
                      </a:r>
                      <a:endParaRPr lang="en-US" sz="800" b="1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noProof="0" dirty="0" smtClean="0"/>
                        <a:t>Year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noProof="0" dirty="0" smtClean="0"/>
                        <a:t>Year 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noProof="0" dirty="0" smtClean="0"/>
                        <a:t>Year 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1</a:t>
                      </a:r>
                      <a:endParaRPr lang="en-US" sz="800" noProof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noProof="0" dirty="0" smtClean="0"/>
                        <a:t>Mini</a:t>
                      </a:r>
                      <a:r>
                        <a:rPr lang="en-US" sz="800" baseline="0" noProof="0" dirty="0" smtClean="0"/>
                        <a:t>-</a:t>
                      </a:r>
                      <a:r>
                        <a:rPr lang="en-US" sz="800" baseline="0" noProof="0" dirty="0" err="1" smtClean="0"/>
                        <a:t>aethalometer</a:t>
                      </a:r>
                      <a:r>
                        <a:rPr lang="en-US" sz="800" baseline="0" noProof="0" dirty="0" smtClean="0"/>
                        <a:t> </a:t>
                      </a:r>
                      <a:br>
                        <a:rPr lang="en-US" sz="800" baseline="0" noProof="0" dirty="0" smtClean="0"/>
                      </a:br>
                      <a:r>
                        <a:rPr lang="en-US" sz="800" baseline="0" noProof="0" dirty="0" smtClean="0"/>
                        <a:t>Evaluation</a:t>
                      </a:r>
                      <a:endParaRPr lang="en-US" sz="8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</a:tr>
              <a:tr h="3142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noProof="0" dirty="0" smtClean="0"/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noProof="0" dirty="0" smtClean="0"/>
                        <a:t>In-situ closure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noProof="0" dirty="0" smtClean="0"/>
                        <a:t>(MAC)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2</a:t>
                      </a:r>
                      <a:endParaRPr lang="en-US" sz="800" noProof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noProof="0" dirty="0" smtClean="0"/>
                        <a:t>Remote</a:t>
                      </a:r>
                      <a:r>
                        <a:rPr lang="en-US" sz="800" baseline="0" noProof="0" dirty="0" smtClean="0"/>
                        <a:t> sensing </a:t>
                      </a:r>
                      <a:br>
                        <a:rPr lang="en-US" sz="800" baseline="0" noProof="0" dirty="0" smtClean="0"/>
                      </a:br>
                      <a:r>
                        <a:rPr lang="en-US" sz="800" noProof="0" dirty="0" smtClean="0"/>
                        <a:t>optimization</a:t>
                      </a:r>
                      <a:endParaRPr lang="en-US" sz="8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2,3</a:t>
                      </a:r>
                      <a:endParaRPr lang="en-US" sz="800" noProof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noProof="0" dirty="0" smtClean="0"/>
                        <a:t>Analysis of remote </a:t>
                      </a:r>
                      <a:br>
                        <a:rPr lang="en-US" sz="800" noProof="0" dirty="0" smtClean="0"/>
                      </a:br>
                      <a:r>
                        <a:rPr lang="en-US" sz="800" noProof="0" dirty="0" smtClean="0"/>
                        <a:t>sensing studies</a:t>
                      </a:r>
                      <a:endParaRPr lang="en-US" sz="8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1,2,3</a:t>
                      </a:r>
                      <a:endParaRPr lang="en-US" sz="800" noProof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800" baseline="0" noProof="0" dirty="0" smtClean="0"/>
                        <a:t>In-situ and remote </a:t>
                      </a:r>
                      <a:br>
                        <a:rPr lang="en-US" sz="800" baseline="0" noProof="0" dirty="0" smtClean="0"/>
                      </a:br>
                      <a:r>
                        <a:rPr lang="en-US" sz="800" baseline="0" noProof="0" dirty="0" smtClean="0"/>
                        <a:t>sensing closure</a:t>
                      </a:r>
                      <a:endParaRPr lang="en-US" sz="8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</a:tr>
              <a:tr h="314217">
                <a:tc gridSpan="3">
                  <a:txBody>
                    <a:bodyPr/>
                    <a:lstStyle/>
                    <a:p>
                      <a:r>
                        <a:rPr lang="en-US" sz="800" noProof="0" dirty="0" smtClean="0"/>
                        <a:t>Field</a:t>
                      </a:r>
                      <a:r>
                        <a:rPr lang="en-US" sz="800" baseline="0" noProof="0" dirty="0" smtClean="0"/>
                        <a:t> work:</a:t>
                      </a:r>
                      <a:endParaRPr lang="en-US" sz="8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noProof="0" dirty="0" smtClean="0"/>
                        <a:t>Contac</a:t>
                      </a:r>
                      <a:r>
                        <a:rPr lang="en-US" sz="1100" baseline="0" noProof="0" dirty="0" smtClean="0"/>
                        <a:t>t:</a:t>
                      </a:r>
                      <a:endParaRPr lang="en-US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1,3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err="1" smtClean="0"/>
                        <a:t>Melpitz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In-situ,</a:t>
                      </a:r>
                      <a:r>
                        <a:rPr lang="en-US" sz="800" b="1" baseline="0" noProof="0" dirty="0" smtClean="0"/>
                        <a:t> balloon, UAV, </a:t>
                      </a:r>
                      <a:r>
                        <a:rPr lang="en-US" sz="800" b="1" baseline="0" noProof="0" dirty="0" err="1" smtClean="0"/>
                        <a:t>lidar</a:t>
                      </a:r>
                      <a:r>
                        <a:rPr lang="en-US" sz="800" b="1" baseline="0" noProof="0" dirty="0" smtClean="0"/>
                        <a:t>, AOD</a:t>
                      </a:r>
                      <a:endParaRPr lang="en-US" sz="8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aseline="0" noProof="0" dirty="0" smtClean="0"/>
                        <a:t>May /</a:t>
                      </a:r>
                      <a:br>
                        <a:rPr lang="en-US" sz="800" baseline="0" noProof="0" dirty="0" smtClean="0"/>
                      </a:br>
                      <a:r>
                        <a:rPr lang="en-US" sz="800" baseline="0" noProof="0" dirty="0" smtClean="0"/>
                        <a:t>Jun 15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noProof="0" dirty="0" smtClean="0"/>
                        <a:t>Jan/</a:t>
                      </a:r>
                      <a:br>
                        <a:rPr lang="en-US" sz="800" noProof="0" dirty="0" smtClean="0"/>
                      </a:br>
                      <a:r>
                        <a:rPr lang="en-US" sz="800" noProof="0" dirty="0" smtClean="0"/>
                        <a:t>Feb</a:t>
                      </a:r>
                      <a:r>
                        <a:rPr lang="en-US" sz="800" baseline="0" noProof="0" dirty="0" smtClean="0"/>
                        <a:t> 17</a:t>
                      </a:r>
                      <a:endParaRPr lang="en-US" sz="800" noProof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smtClean="0"/>
                        <a:t>Birgit</a:t>
                      </a:r>
                      <a:r>
                        <a:rPr lang="en-US" sz="800" baseline="0" noProof="0" smtClean="0"/>
                        <a:t> Wehner</a:t>
                      </a:r>
                      <a:endParaRPr lang="en-US" sz="800" noProof="0" dirty="0" smtClean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1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Bologna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In-situ</a:t>
                      </a:r>
                      <a:endParaRPr lang="en-US" sz="800" b="1" noProof="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aseline="0" noProof="0" dirty="0" smtClean="0"/>
                        <a:t>Jul 2017</a:t>
                      </a:r>
                      <a:endParaRPr lang="en-US" sz="800" noProof="0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noProof="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Angela Marinoni</a:t>
                      </a:r>
                      <a:endParaRPr lang="en-US" sz="800" noProof="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1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err="1" smtClean="0"/>
                        <a:t>Cabauw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In-situ</a:t>
                      </a:r>
                      <a:endParaRPr lang="en-US" sz="8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Sep /Oct 16</a:t>
                      </a:r>
                      <a:r>
                        <a:rPr lang="en-US" sz="800" baseline="0" noProof="0" dirty="0" smtClean="0"/>
                        <a:t> </a:t>
                      </a:r>
                      <a:br>
                        <a:rPr lang="en-US" sz="800" baseline="0" noProof="0" dirty="0" smtClean="0"/>
                      </a:br>
                      <a:r>
                        <a:rPr lang="en-US" sz="800" baseline="0" noProof="0" dirty="0" smtClean="0"/>
                        <a:t>(ongoing)</a:t>
                      </a:r>
                      <a:endParaRPr lang="en-US" sz="800" noProof="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err="1" smtClean="0"/>
                        <a:t>Arnoud</a:t>
                      </a:r>
                      <a:r>
                        <a:rPr lang="en-US" sz="800" baseline="0" noProof="0" dirty="0" smtClean="0"/>
                        <a:t> </a:t>
                      </a:r>
                      <a:r>
                        <a:rPr lang="en-US" sz="800" baseline="0" noProof="0" dirty="0" err="1" smtClean="0"/>
                        <a:t>Apituley</a:t>
                      </a:r>
                      <a:endParaRPr lang="en-US" sz="800" noProof="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1,3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Athens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In-situ,</a:t>
                      </a:r>
                      <a:r>
                        <a:rPr lang="en-US" sz="800" b="1" baseline="0" noProof="0" dirty="0" smtClean="0"/>
                        <a:t> balloon, UAV, </a:t>
                      </a:r>
                      <a:r>
                        <a:rPr lang="en-US" sz="800" b="1" baseline="0" noProof="0" dirty="0" err="1" smtClean="0"/>
                        <a:t>lidar</a:t>
                      </a:r>
                      <a:r>
                        <a:rPr lang="en-US" sz="800" b="1" baseline="0" noProof="0" dirty="0" smtClean="0"/>
                        <a:t>, AOD</a:t>
                      </a:r>
                      <a:endParaRPr lang="en-US" sz="8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Dec</a:t>
                      </a:r>
                      <a:r>
                        <a:rPr lang="en-US" sz="800" baseline="0" noProof="0" dirty="0" smtClean="0"/>
                        <a:t> </a:t>
                      </a:r>
                      <a:r>
                        <a:rPr lang="en-US" sz="800" noProof="0" dirty="0" smtClean="0"/>
                        <a:t>15 –</a:t>
                      </a:r>
                      <a:r>
                        <a:rPr lang="en-US" sz="800" baseline="0" noProof="0" dirty="0" smtClean="0"/>
                        <a:t> </a:t>
                      </a:r>
                      <a:br>
                        <a:rPr lang="en-US" sz="800" baseline="0" noProof="0" dirty="0" smtClean="0"/>
                      </a:br>
                      <a:r>
                        <a:rPr lang="en-US" sz="800" baseline="0" noProof="0" dirty="0" smtClean="0"/>
                        <a:t>Feb 16</a:t>
                      </a:r>
                      <a:endParaRPr lang="en-US" sz="800" noProof="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Vassilis Amiridis</a:t>
                      </a:r>
                      <a:endParaRPr lang="en-US" sz="800" noProof="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1,3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err="1" smtClean="0"/>
                        <a:t>Finokalia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In-situ,</a:t>
                      </a:r>
                      <a:r>
                        <a:rPr lang="en-US" sz="800" b="1" baseline="0" noProof="0" dirty="0" smtClean="0"/>
                        <a:t> UAV, </a:t>
                      </a:r>
                      <a:r>
                        <a:rPr lang="en-US" sz="800" b="1" baseline="0" noProof="0" dirty="0" err="1" smtClean="0"/>
                        <a:t>lidar</a:t>
                      </a:r>
                      <a:r>
                        <a:rPr lang="en-US" sz="800" b="1" baseline="0" noProof="0" dirty="0" smtClean="0"/>
                        <a:t>,  AOD</a:t>
                      </a:r>
                      <a:endParaRPr lang="en-US" sz="8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noProof="0" dirty="0" smtClean="0"/>
                        <a:t>Jun </a:t>
                      </a:r>
                      <a:r>
                        <a:rPr lang="en-US" sz="800" noProof="0" dirty="0" smtClean="0"/>
                        <a:t>17</a:t>
                      </a:r>
                      <a:endParaRPr lang="en-US" sz="800" noProof="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noProof="0" dirty="0" smtClean="0"/>
                        <a:t>Vassilis Amiridis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smtClean="0"/>
                        <a:t>1,2,3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Granada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In-situ, </a:t>
                      </a:r>
                      <a:r>
                        <a:rPr lang="en-US" sz="800" b="1" noProof="0" dirty="0" err="1" smtClean="0"/>
                        <a:t>lidar</a:t>
                      </a:r>
                      <a:r>
                        <a:rPr lang="en-US" sz="800" b="1" noProof="0" dirty="0" smtClean="0"/>
                        <a:t>, AOD,UAV</a:t>
                      </a:r>
                      <a:endParaRPr lang="en-US" sz="8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aseline="0" noProof="0" dirty="0" smtClean="0"/>
                        <a:t>May /</a:t>
                      </a:r>
                      <a:br>
                        <a:rPr lang="en-US" sz="800" baseline="0" noProof="0" dirty="0" smtClean="0"/>
                      </a:br>
                      <a:r>
                        <a:rPr lang="en-US" sz="800" baseline="0" noProof="0" dirty="0" smtClean="0"/>
                        <a:t>Jun 16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Lucas Alados Arboledas</a:t>
                      </a:r>
                      <a:endParaRPr lang="en-US" sz="800" noProof="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2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Potenza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AOD, Lidar</a:t>
                      </a:r>
                      <a:endParaRPr lang="en-US" sz="8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800" noProof="0" dirty="0" smtClean="0"/>
                        <a:t>from</a:t>
                      </a:r>
                      <a:r>
                        <a:rPr lang="en-US" sz="800" baseline="0" noProof="0" dirty="0" smtClean="0"/>
                        <a:t> Apr 16 (ongoing)</a:t>
                      </a:r>
                      <a:endParaRPr lang="en-US" sz="800" noProof="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Lucia</a:t>
                      </a:r>
                      <a:r>
                        <a:rPr lang="en-US" sz="800" baseline="0" noProof="0" dirty="0" smtClean="0"/>
                        <a:t> Mona</a:t>
                      </a:r>
                      <a:endParaRPr lang="en-US" sz="800" noProof="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14217"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1,3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noProof="0" dirty="0" err="1" smtClean="0"/>
                        <a:t>Agia</a:t>
                      </a:r>
                      <a:r>
                        <a:rPr lang="en-US" sz="800" noProof="0" dirty="0" smtClean="0"/>
                        <a:t>  Marina </a:t>
                      </a:r>
                      <a:r>
                        <a:rPr lang="en-US" sz="800" noProof="0" dirty="0" err="1" smtClean="0"/>
                        <a:t>Xyliatou</a:t>
                      </a:r>
                      <a:endParaRPr lang="en-US" sz="8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noProof="0" dirty="0" smtClean="0"/>
                        <a:t>In-situ, UAV, </a:t>
                      </a:r>
                      <a:r>
                        <a:rPr lang="en-US" sz="800" b="1" noProof="0" dirty="0" err="1" smtClean="0"/>
                        <a:t>lidar</a:t>
                      </a:r>
                      <a:r>
                        <a:rPr lang="en-US" sz="800" b="1" noProof="0" dirty="0" smtClean="0"/>
                        <a:t>, AOD</a:t>
                      </a:r>
                      <a:endParaRPr lang="en-US" sz="8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Apr</a:t>
                      </a:r>
                      <a:r>
                        <a:rPr lang="en-US" sz="800" baseline="0" noProof="0" dirty="0" smtClean="0"/>
                        <a:t> 2016</a:t>
                      </a:r>
                      <a:endParaRPr lang="en-US" sz="800" noProof="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noProof="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noProof="0" dirty="0" smtClean="0"/>
                        <a:t>Jean Sciare</a:t>
                      </a:r>
                      <a:endParaRPr lang="en-US" sz="800" noProof="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Diamond 5"/>
          <p:cNvSpPr/>
          <p:nvPr/>
        </p:nvSpPr>
        <p:spPr>
          <a:xfrm>
            <a:off x="4112563" y="1334093"/>
            <a:ext cx="144016" cy="21602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TextBox 6"/>
          <p:cNvSpPr txBox="1"/>
          <p:nvPr/>
        </p:nvSpPr>
        <p:spPr>
          <a:xfrm>
            <a:off x="4260315" y="1195410"/>
            <a:ext cx="5277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0000"/>
                </a:solidFill>
              </a:rPr>
              <a:t>D11.1</a:t>
            </a:r>
          </a:p>
          <a:p>
            <a:r>
              <a:rPr lang="de-CH" sz="1100" b="1" dirty="0" err="1" smtClean="0">
                <a:solidFill>
                  <a:srgbClr val="FF0000"/>
                </a:solidFill>
              </a:rPr>
              <a:t>CyI</a:t>
            </a:r>
            <a:endParaRPr lang="de-CH" sz="1100" b="1" dirty="0">
              <a:solidFill>
                <a:srgbClr val="FF0000"/>
              </a:solidFill>
            </a:endParaRPr>
          </a:p>
        </p:txBody>
      </p:sp>
      <p:sp>
        <p:nvSpPr>
          <p:cNvPr id="8" name="Diamond 7"/>
          <p:cNvSpPr/>
          <p:nvPr/>
        </p:nvSpPr>
        <p:spPr>
          <a:xfrm>
            <a:off x="8106254" y="1642640"/>
            <a:ext cx="144016" cy="21602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TextBox 8"/>
          <p:cNvSpPr txBox="1"/>
          <p:nvPr/>
        </p:nvSpPr>
        <p:spPr>
          <a:xfrm>
            <a:off x="7242158" y="1532532"/>
            <a:ext cx="9108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0000"/>
                </a:solidFill>
              </a:rPr>
              <a:t>D11.4</a:t>
            </a:r>
          </a:p>
          <a:p>
            <a:r>
              <a:rPr lang="de-CH" sz="1100" b="1" dirty="0" smtClean="0">
                <a:solidFill>
                  <a:srgbClr val="FF0000"/>
                </a:solidFill>
              </a:rPr>
              <a:t>PSI/TROPOS</a:t>
            </a:r>
            <a:endParaRPr lang="de-CH" sz="1100" b="1" dirty="0">
              <a:solidFill>
                <a:srgbClr val="FF0000"/>
              </a:solidFill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5940152" y="1954832"/>
            <a:ext cx="144016" cy="21602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" name="TextBox 10"/>
          <p:cNvSpPr txBox="1"/>
          <p:nvPr/>
        </p:nvSpPr>
        <p:spPr>
          <a:xfrm>
            <a:off x="5436096" y="1882824"/>
            <a:ext cx="5277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0000"/>
                </a:solidFill>
              </a:rPr>
              <a:t>D11.2</a:t>
            </a:r>
          </a:p>
          <a:p>
            <a:r>
              <a:rPr lang="de-CH" sz="1100" b="1" dirty="0" smtClean="0">
                <a:solidFill>
                  <a:srgbClr val="FF0000"/>
                </a:solidFill>
              </a:rPr>
              <a:t>UGR</a:t>
            </a:r>
            <a:endParaRPr lang="de-CH" sz="1100" b="1" dirty="0">
              <a:solidFill>
                <a:srgbClr val="FF0000"/>
              </a:solidFill>
            </a:endParaRPr>
          </a:p>
        </p:txBody>
      </p:sp>
      <p:sp>
        <p:nvSpPr>
          <p:cNvPr id="12" name="Diamond 11"/>
          <p:cNvSpPr/>
          <p:nvPr/>
        </p:nvSpPr>
        <p:spPr>
          <a:xfrm>
            <a:off x="5940152" y="2295922"/>
            <a:ext cx="144016" cy="21602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TextBox 12"/>
          <p:cNvSpPr txBox="1"/>
          <p:nvPr/>
        </p:nvSpPr>
        <p:spPr>
          <a:xfrm>
            <a:off x="5412443" y="2204864"/>
            <a:ext cx="5277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0000"/>
                </a:solidFill>
              </a:rPr>
              <a:t>D11.3</a:t>
            </a:r>
          </a:p>
          <a:p>
            <a:r>
              <a:rPr lang="de-CH" sz="1100" b="1" dirty="0" smtClean="0">
                <a:solidFill>
                  <a:srgbClr val="FF0000"/>
                </a:solidFill>
              </a:rPr>
              <a:t>NOA</a:t>
            </a:r>
            <a:endParaRPr lang="de-CH" sz="1100" b="1" dirty="0">
              <a:solidFill>
                <a:srgbClr val="FF0000"/>
              </a:solidFill>
            </a:endParaRPr>
          </a:p>
        </p:txBody>
      </p:sp>
      <p:sp>
        <p:nvSpPr>
          <p:cNvPr id="14" name="Diamond 13"/>
          <p:cNvSpPr/>
          <p:nvPr/>
        </p:nvSpPr>
        <p:spPr>
          <a:xfrm>
            <a:off x="8649067" y="2305447"/>
            <a:ext cx="144016" cy="21602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TextBox 14"/>
          <p:cNvSpPr txBox="1"/>
          <p:nvPr/>
        </p:nvSpPr>
        <p:spPr>
          <a:xfrm>
            <a:off x="8100392" y="2206025"/>
            <a:ext cx="5277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0000"/>
                </a:solidFill>
              </a:rPr>
              <a:t>D11.5</a:t>
            </a:r>
          </a:p>
          <a:p>
            <a:r>
              <a:rPr lang="de-CH" sz="1100" b="1" dirty="0" smtClean="0">
                <a:solidFill>
                  <a:srgbClr val="FF0000"/>
                </a:solidFill>
              </a:rPr>
              <a:t>NOA</a:t>
            </a:r>
            <a:endParaRPr lang="de-CH" sz="1100" b="1" dirty="0">
              <a:solidFill>
                <a:srgbClr val="FF0000"/>
              </a:solidFill>
            </a:endParaRPr>
          </a:p>
        </p:txBody>
      </p:sp>
      <p:sp>
        <p:nvSpPr>
          <p:cNvPr id="16" name="Diamond 15"/>
          <p:cNvSpPr/>
          <p:nvPr/>
        </p:nvSpPr>
        <p:spPr>
          <a:xfrm>
            <a:off x="8793083" y="2614610"/>
            <a:ext cx="144016" cy="21602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7" name="TextBox 16"/>
          <p:cNvSpPr txBox="1"/>
          <p:nvPr/>
        </p:nvSpPr>
        <p:spPr>
          <a:xfrm>
            <a:off x="8316416" y="2542602"/>
            <a:ext cx="5277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0000"/>
                </a:solidFill>
              </a:rPr>
              <a:t>D11.6</a:t>
            </a:r>
          </a:p>
          <a:p>
            <a:r>
              <a:rPr lang="de-CH" sz="1100" b="1" dirty="0" smtClean="0">
                <a:solidFill>
                  <a:srgbClr val="FF0000"/>
                </a:solidFill>
              </a:rPr>
              <a:t>NOA</a:t>
            </a:r>
            <a:endParaRPr lang="de-CH" sz="1100" b="1" dirty="0">
              <a:solidFill>
                <a:srgbClr val="FF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3823345" y="1349299"/>
            <a:ext cx="144016" cy="134143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17154" y="1195410"/>
            <a:ext cx="6303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C000"/>
                </a:solidFill>
              </a:rPr>
              <a:t>MS11.1</a:t>
            </a:r>
          </a:p>
          <a:p>
            <a:r>
              <a:rPr lang="de-CH" sz="1100" b="1" dirty="0" err="1" smtClean="0">
                <a:solidFill>
                  <a:srgbClr val="FFC000"/>
                </a:solidFill>
              </a:rPr>
              <a:t>CyI</a:t>
            </a:r>
            <a:endParaRPr lang="de-CH" sz="1100" b="1" dirty="0">
              <a:solidFill>
                <a:srgbClr val="FFC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23928" y="1882824"/>
            <a:ext cx="6303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C000"/>
                </a:solidFill>
              </a:rPr>
              <a:t>MS11.2</a:t>
            </a:r>
          </a:p>
          <a:p>
            <a:r>
              <a:rPr lang="de-CH" sz="1100" b="1" dirty="0" smtClean="0">
                <a:solidFill>
                  <a:srgbClr val="FFC000"/>
                </a:solidFill>
              </a:rPr>
              <a:t>UGR</a:t>
            </a:r>
            <a:endParaRPr lang="de-CH" sz="1100" b="1" dirty="0">
              <a:solidFill>
                <a:srgbClr val="FFC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234930" y="2696491"/>
            <a:ext cx="144016" cy="134143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89771" y="2542602"/>
            <a:ext cx="6303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C000"/>
                </a:solidFill>
              </a:rPr>
              <a:t>MS11.3</a:t>
            </a:r>
          </a:p>
          <a:p>
            <a:r>
              <a:rPr lang="de-CH" sz="1100" b="1" dirty="0" smtClean="0">
                <a:solidFill>
                  <a:srgbClr val="FFC000"/>
                </a:solidFill>
              </a:rPr>
              <a:t>NOA</a:t>
            </a:r>
            <a:endParaRPr lang="de-CH" sz="1100" b="1" dirty="0">
              <a:solidFill>
                <a:srgbClr val="FFC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254777" y="1686421"/>
            <a:ext cx="144016" cy="134143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33846" y="1532532"/>
            <a:ext cx="9108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C000"/>
                </a:solidFill>
              </a:rPr>
              <a:t>MS11.4</a:t>
            </a:r>
          </a:p>
          <a:p>
            <a:r>
              <a:rPr lang="de-CH" sz="1100" b="1" dirty="0" smtClean="0">
                <a:solidFill>
                  <a:srgbClr val="FFC000"/>
                </a:solidFill>
              </a:rPr>
              <a:t>PSI/TROPOS</a:t>
            </a:r>
            <a:endParaRPr lang="de-CH" sz="1100" b="1" dirty="0">
              <a:solidFill>
                <a:srgbClr val="FFC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8100392" y="2696491"/>
            <a:ext cx="144016" cy="134143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52320" y="2542602"/>
            <a:ext cx="6303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100" b="1" dirty="0" smtClean="0">
                <a:solidFill>
                  <a:srgbClr val="FFC000"/>
                </a:solidFill>
              </a:rPr>
              <a:t>MS11.5</a:t>
            </a:r>
          </a:p>
          <a:p>
            <a:r>
              <a:rPr lang="de-CH" sz="1100" b="1" dirty="0" smtClean="0">
                <a:solidFill>
                  <a:srgbClr val="FFC000"/>
                </a:solidFill>
              </a:rPr>
              <a:t>NOA</a:t>
            </a:r>
            <a:endParaRPr lang="de-CH" sz="1100" b="1" dirty="0">
              <a:solidFill>
                <a:srgbClr val="FFC000"/>
              </a:solidFill>
            </a:endParaRPr>
          </a:p>
        </p:txBody>
      </p:sp>
      <p:pic>
        <p:nvPicPr>
          <p:cNvPr id="50" name="Picture 17" descr="http://us.cdn3.123rf.com/168nwm/pashabo/pashabo1412/pashabo141200089/34371525-green-check-mark-ic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592" y="3248145"/>
            <a:ext cx="174839" cy="23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83768" y="640766"/>
            <a:ext cx="1553079" cy="267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 smtClean="0"/>
              <a:t>2015</a:t>
            </a:r>
            <a:endParaRPr lang="de-CH" sz="1200" dirty="0"/>
          </a:p>
        </p:txBody>
      </p:sp>
      <p:sp>
        <p:nvSpPr>
          <p:cNvPr id="52" name="Rectangle 51"/>
          <p:cNvSpPr/>
          <p:nvPr/>
        </p:nvSpPr>
        <p:spPr>
          <a:xfrm>
            <a:off x="4027033" y="640766"/>
            <a:ext cx="1481071" cy="267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 smtClean="0"/>
              <a:t>2016</a:t>
            </a:r>
            <a:endParaRPr lang="de-CH" sz="1200" dirty="0"/>
          </a:p>
        </p:txBody>
      </p:sp>
      <p:sp>
        <p:nvSpPr>
          <p:cNvPr id="54" name="Rectangle 53"/>
          <p:cNvSpPr/>
          <p:nvPr/>
        </p:nvSpPr>
        <p:spPr>
          <a:xfrm>
            <a:off x="5508104" y="640766"/>
            <a:ext cx="1481071" cy="267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 smtClean="0"/>
              <a:t>2017</a:t>
            </a:r>
            <a:endParaRPr lang="de-CH" sz="1200" dirty="0"/>
          </a:p>
        </p:txBody>
      </p:sp>
      <p:sp>
        <p:nvSpPr>
          <p:cNvPr id="56" name="Rectangle 55"/>
          <p:cNvSpPr/>
          <p:nvPr/>
        </p:nvSpPr>
        <p:spPr>
          <a:xfrm>
            <a:off x="6979361" y="640766"/>
            <a:ext cx="1481071" cy="267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dirty="0" smtClean="0"/>
              <a:t>2018</a:t>
            </a:r>
            <a:endParaRPr lang="de-CH" sz="1200" dirty="0"/>
          </a:p>
        </p:txBody>
      </p:sp>
      <p:sp>
        <p:nvSpPr>
          <p:cNvPr id="58" name="Rectangle 57"/>
          <p:cNvSpPr/>
          <p:nvPr/>
        </p:nvSpPr>
        <p:spPr>
          <a:xfrm>
            <a:off x="8460433" y="640766"/>
            <a:ext cx="404658" cy="267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dirty="0" smtClean="0"/>
              <a:t>2019</a:t>
            </a:r>
            <a:endParaRPr lang="de-CH" sz="800" dirty="0"/>
          </a:p>
        </p:txBody>
      </p:sp>
      <p:sp>
        <p:nvSpPr>
          <p:cNvPr id="19" name="Oval 18"/>
          <p:cNvSpPr/>
          <p:nvPr/>
        </p:nvSpPr>
        <p:spPr>
          <a:xfrm>
            <a:off x="4528835" y="2036713"/>
            <a:ext cx="144016" cy="134143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FF00"/>
              </a:solidFill>
            </a:endParaRPr>
          </a:p>
        </p:txBody>
      </p:sp>
      <p:pic>
        <p:nvPicPr>
          <p:cNvPr id="47" name="Picture 17" descr="http://us.cdn3.123rf.com/168nwm/pashabo/pashabo1412/pashabo141200089/34371525-green-check-mark-ic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861" y="4374424"/>
            <a:ext cx="174839" cy="23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7" descr="http://us.cdn3.123rf.com/168nwm/pashabo/pashabo1412/pashabo141200089/34371525-green-check-mark-ic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687" y="5034219"/>
            <a:ext cx="174839" cy="23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7" descr="http://us.cdn3.123rf.com/168nwm/pashabo/pashabo1412/pashabo141200089/34371525-green-check-mark-ic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411" y="5816987"/>
            <a:ext cx="174839" cy="23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59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JRA1 Related Announcements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de-CH" b="1" dirty="0" err="1">
                <a:solidFill>
                  <a:srgbClr val="FF0000"/>
                </a:solidFill>
              </a:rPr>
              <a:t>Deliverable</a:t>
            </a:r>
            <a:r>
              <a:rPr lang="de-CH" b="1" dirty="0">
                <a:solidFill>
                  <a:srgbClr val="FF0000"/>
                </a:solidFill>
              </a:rPr>
              <a:t> </a:t>
            </a:r>
            <a:r>
              <a:rPr lang="de-CH" b="1" dirty="0" smtClean="0">
                <a:solidFill>
                  <a:srgbClr val="FF0000"/>
                </a:solidFill>
              </a:rPr>
              <a:t>11.1 </a:t>
            </a:r>
            <a:r>
              <a:rPr lang="de-CH" b="1" dirty="0" err="1">
                <a:solidFill>
                  <a:srgbClr val="FF0000"/>
                </a:solidFill>
              </a:rPr>
              <a:t>is</a:t>
            </a:r>
            <a:r>
              <a:rPr lang="de-CH" b="1" dirty="0">
                <a:solidFill>
                  <a:srgbClr val="FF0000"/>
                </a:solidFill>
              </a:rPr>
              <a:t> </a:t>
            </a:r>
            <a:r>
              <a:rPr lang="de-CH" b="1" dirty="0" err="1">
                <a:solidFill>
                  <a:srgbClr val="FF0000"/>
                </a:solidFill>
              </a:rPr>
              <a:t>available</a:t>
            </a:r>
            <a:r>
              <a:rPr lang="de-CH" b="1" dirty="0">
                <a:solidFill>
                  <a:srgbClr val="FF0000"/>
                </a:solidFill>
              </a:rPr>
              <a:t> on </a:t>
            </a:r>
            <a:r>
              <a:rPr lang="de-CH" b="1" dirty="0" err="1">
                <a:solidFill>
                  <a:srgbClr val="FF0000"/>
                </a:solidFill>
              </a:rPr>
              <a:t>the</a:t>
            </a:r>
            <a:r>
              <a:rPr lang="de-CH" b="1" dirty="0">
                <a:solidFill>
                  <a:srgbClr val="FF0000"/>
                </a:solidFill>
              </a:rPr>
              <a:t> ACTRIS </a:t>
            </a:r>
            <a:r>
              <a:rPr lang="de-CH" b="1" dirty="0" err="1">
                <a:solidFill>
                  <a:srgbClr val="FF0000"/>
                </a:solidFill>
              </a:rPr>
              <a:t>website</a:t>
            </a:r>
            <a:r>
              <a:rPr lang="de-CH" dirty="0" smtClean="0"/>
              <a:t>:</a:t>
            </a:r>
            <a:br>
              <a:rPr lang="de-CH" dirty="0" smtClean="0"/>
            </a:br>
            <a:r>
              <a:rPr lang="de-CH" dirty="0" smtClean="0"/>
              <a:t>«</a:t>
            </a:r>
            <a:r>
              <a:rPr lang="en-US" dirty="0" smtClean="0"/>
              <a:t>Report </a:t>
            </a:r>
            <a:r>
              <a:rPr lang="en-US" dirty="0"/>
              <a:t>on validity tests of new light-weight </a:t>
            </a:r>
            <a:r>
              <a:rPr lang="en-US" dirty="0" err="1"/>
              <a:t>aethalometer</a:t>
            </a:r>
            <a:r>
              <a:rPr lang="en-US" dirty="0"/>
              <a:t> for airborne measurements of the light absorption coefficient at several </a:t>
            </a:r>
            <a:r>
              <a:rPr lang="en-US" dirty="0" smtClean="0"/>
              <a:t>wavelengths”</a:t>
            </a:r>
            <a:endParaRPr lang="de-CH" dirty="0"/>
          </a:p>
          <a:p>
            <a:pPr lvl="1"/>
            <a:r>
              <a:rPr lang="de-CH" dirty="0" err="1" smtClean="0"/>
              <a:t>Thanks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your</a:t>
            </a:r>
            <a:r>
              <a:rPr lang="de-CH" dirty="0" smtClean="0"/>
              <a:t> </a:t>
            </a:r>
            <a:r>
              <a:rPr lang="de-CH" dirty="0" err="1" smtClean="0"/>
              <a:t>contributions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 TR1, </a:t>
            </a:r>
            <a:r>
              <a:rPr lang="de-CH" b="1" dirty="0" err="1" smtClean="0">
                <a:solidFill>
                  <a:srgbClr val="FF0000"/>
                </a:solidFill>
              </a:rPr>
              <a:t>Supplementary</a:t>
            </a:r>
            <a:r>
              <a:rPr lang="de-CH" b="1" dirty="0" smtClean="0">
                <a:solidFill>
                  <a:srgbClr val="FF0000"/>
                </a:solidFill>
              </a:rPr>
              <a:t> (</a:t>
            </a:r>
            <a:r>
              <a:rPr lang="de-CH" b="1" dirty="0" err="1" smtClean="0">
                <a:solidFill>
                  <a:srgbClr val="FF0000"/>
                </a:solidFill>
              </a:rPr>
              <a:t>detailed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and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nicely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illustrated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status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report</a:t>
            </a:r>
            <a:r>
              <a:rPr lang="de-CH" b="1" dirty="0" smtClean="0">
                <a:solidFill>
                  <a:srgbClr val="FF0000"/>
                </a:solidFill>
              </a:rPr>
              <a:t> )</a:t>
            </a:r>
            <a:r>
              <a:rPr lang="de-CH" b="1" dirty="0" err="1" smtClean="0">
                <a:solidFill>
                  <a:srgbClr val="FF0000"/>
                </a:solidFill>
              </a:rPr>
              <a:t>is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available</a:t>
            </a:r>
            <a:r>
              <a:rPr lang="de-CH" b="1" dirty="0" smtClean="0">
                <a:solidFill>
                  <a:srgbClr val="FF0000"/>
                </a:solidFill>
              </a:rPr>
              <a:t> on </a:t>
            </a:r>
            <a:r>
              <a:rPr lang="de-CH" b="1" dirty="0" err="1" smtClean="0">
                <a:solidFill>
                  <a:srgbClr val="FF0000"/>
                </a:solidFill>
              </a:rPr>
              <a:t>Actris</a:t>
            </a:r>
            <a:r>
              <a:rPr lang="de-CH" b="1" dirty="0" smtClean="0">
                <a:solidFill>
                  <a:srgbClr val="FF0000"/>
                </a:solidFill>
              </a:rPr>
              <a:t> Webpage</a:t>
            </a:r>
            <a:r>
              <a:rPr lang="de-CH" dirty="0" smtClean="0"/>
              <a:t> (</a:t>
            </a:r>
            <a:r>
              <a:rPr lang="de-CH" dirty="0" err="1" smtClean="0"/>
              <a:t>Documentation</a:t>
            </a:r>
            <a:r>
              <a:rPr lang="de-CH" dirty="0" smtClean="0"/>
              <a:t> </a:t>
            </a:r>
            <a:r>
              <a:rPr lang="de-CH" dirty="0" smtClean="0">
                <a:sym typeface="Wingdings" panose="05000000000000000000" pitchFamily="2" charset="2"/>
              </a:rPr>
              <a:t> </a:t>
            </a:r>
            <a:r>
              <a:rPr lang="de-CH" dirty="0" err="1" smtClean="0">
                <a:sym typeface="Wingdings" panose="05000000000000000000" pitchFamily="2" charset="2"/>
              </a:rPr>
              <a:t>Periodic</a:t>
            </a:r>
            <a:r>
              <a:rPr lang="de-CH" dirty="0" smtClean="0">
                <a:sym typeface="Wingdings" panose="05000000000000000000" pitchFamily="2" charset="2"/>
              </a:rPr>
              <a:t> Reporting  Supplement </a:t>
            </a:r>
            <a:r>
              <a:rPr lang="de-CH" dirty="0" err="1" smtClean="0">
                <a:sym typeface="Wingdings" panose="05000000000000000000" pitchFamily="2" charset="2"/>
              </a:rPr>
              <a:t>to</a:t>
            </a:r>
            <a:r>
              <a:rPr lang="de-CH" dirty="0" smtClean="0">
                <a:sym typeface="Wingdings" panose="05000000000000000000" pitchFamily="2" charset="2"/>
              </a:rPr>
              <a:t> TR1 (WP11,JRA1)</a:t>
            </a:r>
            <a:endParaRPr lang="de-CH" dirty="0" smtClean="0"/>
          </a:p>
          <a:p>
            <a:pPr lvl="1"/>
            <a:r>
              <a:rPr lang="de-CH" dirty="0" smtClean="0"/>
              <a:t>Submission </a:t>
            </a:r>
            <a:r>
              <a:rPr lang="de-CH" dirty="0" err="1" smtClean="0"/>
              <a:t>of</a:t>
            </a:r>
            <a:r>
              <a:rPr lang="de-CH" dirty="0" smtClean="0"/>
              <a:t> JRA1 </a:t>
            </a:r>
            <a:r>
              <a:rPr lang="de-CH" dirty="0" err="1" smtClean="0"/>
              <a:t>data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EBAS (</a:t>
            </a:r>
            <a:r>
              <a:rPr lang="de-CH" dirty="0" err="1" smtClean="0"/>
              <a:t>recent</a:t>
            </a:r>
            <a:r>
              <a:rPr lang="de-CH" dirty="0" smtClean="0"/>
              <a:t> Utrecht </a:t>
            </a:r>
            <a:r>
              <a:rPr lang="de-CH" dirty="0" err="1" smtClean="0"/>
              <a:t>meeting</a:t>
            </a:r>
            <a:r>
              <a:rPr lang="de-CH" dirty="0" smtClean="0"/>
              <a:t>): </a:t>
            </a:r>
            <a:r>
              <a:rPr lang="de-CH" dirty="0" err="1" smtClean="0"/>
              <a:t>Strategy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JRA1 </a:t>
            </a:r>
            <a:r>
              <a:rPr lang="de-CH" dirty="0" err="1" smtClean="0"/>
              <a:t>data</a:t>
            </a:r>
            <a:r>
              <a:rPr lang="de-CH" dirty="0" smtClean="0"/>
              <a:t> </a:t>
            </a:r>
            <a:r>
              <a:rPr lang="de-CH" dirty="0" err="1" smtClean="0"/>
              <a:t>submission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EBAS was </a:t>
            </a:r>
            <a:r>
              <a:rPr lang="de-CH" dirty="0" err="1" smtClean="0"/>
              <a:t>discussed</a:t>
            </a:r>
            <a:endParaRPr lang="de-CH" dirty="0" smtClean="0"/>
          </a:p>
          <a:p>
            <a:pPr lvl="1"/>
            <a:r>
              <a:rPr lang="de-CH" b="1" dirty="0" smtClean="0">
                <a:solidFill>
                  <a:srgbClr val="FF0000"/>
                </a:solidFill>
              </a:rPr>
              <a:t>MAC-Values:  </a:t>
            </a:r>
            <a:br>
              <a:rPr lang="de-CH" b="1" dirty="0" smtClean="0">
                <a:solidFill>
                  <a:srgbClr val="FF0000"/>
                </a:solidFill>
              </a:rPr>
            </a:br>
            <a:r>
              <a:rPr lang="de-CH" b="1" dirty="0" smtClean="0">
                <a:solidFill>
                  <a:srgbClr val="FF0000"/>
                </a:solidFill>
              </a:rPr>
              <a:t>Paper </a:t>
            </a:r>
            <a:r>
              <a:rPr lang="de-CH" b="1" dirty="0" err="1" smtClean="0">
                <a:solidFill>
                  <a:srgbClr val="FF0000"/>
                </a:solidFill>
              </a:rPr>
              <a:t>by</a:t>
            </a:r>
            <a:r>
              <a:rPr lang="de-CH" b="1" dirty="0" smtClean="0">
                <a:solidFill>
                  <a:srgbClr val="FF0000"/>
                </a:solidFill>
              </a:rPr>
              <a:t> Zanatta et al. </a:t>
            </a:r>
            <a:r>
              <a:rPr lang="de-CH" b="1" dirty="0" err="1" smtClean="0">
                <a:solidFill>
                  <a:srgbClr val="FF0000"/>
                </a:solidFill>
              </a:rPr>
              <a:t>is</a:t>
            </a:r>
            <a:r>
              <a:rPr lang="de-CH" b="1" dirty="0" smtClean="0">
                <a:solidFill>
                  <a:srgbClr val="FF0000"/>
                </a:solidFill>
              </a:rPr>
              <a:t> in press in </a:t>
            </a:r>
            <a:r>
              <a:rPr lang="de-CH" b="1" dirty="0" err="1" smtClean="0">
                <a:solidFill>
                  <a:srgbClr val="FF0000"/>
                </a:solidFill>
              </a:rPr>
              <a:t>Atmospheric</a:t>
            </a:r>
            <a:r>
              <a:rPr lang="de-CH" b="1" dirty="0" smtClean="0">
                <a:solidFill>
                  <a:srgbClr val="FF0000"/>
                </a:solidFill>
              </a:rPr>
              <a:t> Environment</a:t>
            </a:r>
            <a:r>
              <a:rPr lang="de-CH" dirty="0" smtClean="0"/>
              <a:t>:</a:t>
            </a:r>
            <a:br>
              <a:rPr lang="de-CH" dirty="0" smtClean="0"/>
            </a:br>
            <a:r>
              <a:rPr lang="de-CH" dirty="0" smtClean="0"/>
              <a:t>«A </a:t>
            </a:r>
            <a:r>
              <a:rPr lang="de-CH" dirty="0"/>
              <a:t>European </a:t>
            </a:r>
            <a:r>
              <a:rPr lang="de-CH" dirty="0" err="1"/>
              <a:t>aerosol</a:t>
            </a:r>
            <a:r>
              <a:rPr lang="de-CH" dirty="0"/>
              <a:t> phenomenology-5: </a:t>
            </a:r>
            <a:r>
              <a:rPr lang="de-CH" dirty="0" err="1"/>
              <a:t>climatology</a:t>
            </a:r>
            <a:r>
              <a:rPr lang="de-CH" dirty="0"/>
              <a:t> </a:t>
            </a:r>
            <a:r>
              <a:rPr lang="de-CH" dirty="0" err="1"/>
              <a:t>of</a:t>
            </a:r>
            <a:r>
              <a:rPr lang="de-CH" dirty="0"/>
              <a:t> </a:t>
            </a:r>
            <a:r>
              <a:rPr lang="de-CH" dirty="0" err="1"/>
              <a:t>black</a:t>
            </a:r>
            <a:r>
              <a:rPr lang="de-CH" dirty="0"/>
              <a:t> </a:t>
            </a:r>
            <a:r>
              <a:rPr lang="de-CH" dirty="0" err="1"/>
              <a:t>carbon</a:t>
            </a:r>
            <a:r>
              <a:rPr lang="de-CH" dirty="0"/>
              <a:t> </a:t>
            </a:r>
            <a:r>
              <a:rPr lang="de-CH" dirty="0" err="1"/>
              <a:t>optical</a:t>
            </a:r>
            <a:r>
              <a:rPr lang="de-CH" dirty="0"/>
              <a:t> </a:t>
            </a:r>
            <a:r>
              <a:rPr lang="de-CH" dirty="0" err="1"/>
              <a:t>properties</a:t>
            </a:r>
            <a:r>
              <a:rPr lang="de-CH" dirty="0"/>
              <a:t> at 9 regional </a:t>
            </a:r>
            <a:r>
              <a:rPr lang="de-CH" dirty="0" err="1"/>
              <a:t>background</a:t>
            </a:r>
            <a:r>
              <a:rPr lang="de-CH" dirty="0"/>
              <a:t> </a:t>
            </a:r>
            <a:r>
              <a:rPr lang="de-CH" dirty="0" err="1"/>
              <a:t>sites</a:t>
            </a:r>
            <a:r>
              <a:rPr lang="de-CH" dirty="0"/>
              <a:t> </a:t>
            </a:r>
            <a:r>
              <a:rPr lang="de-CH" dirty="0" err="1"/>
              <a:t>across</a:t>
            </a:r>
            <a:r>
              <a:rPr lang="de-CH" dirty="0"/>
              <a:t> Europe </a:t>
            </a:r>
            <a:r>
              <a:rPr lang="de-CH" dirty="0" smtClean="0"/>
              <a:t>«</a:t>
            </a:r>
          </a:p>
          <a:p>
            <a:pPr lvl="1"/>
            <a:r>
              <a:rPr lang="de-CH" dirty="0" smtClean="0"/>
              <a:t>3rd ACTRIS2 General Meeting in Granada: </a:t>
            </a:r>
            <a:r>
              <a:rPr lang="de-CH" b="1" dirty="0" err="1" smtClean="0">
                <a:solidFill>
                  <a:srgbClr val="FF0000"/>
                </a:solidFill>
              </a:rPr>
              <a:t>We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should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again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have</a:t>
            </a:r>
            <a:r>
              <a:rPr lang="de-CH" b="1" smtClean="0">
                <a:solidFill>
                  <a:srgbClr val="FF0000"/>
                </a:solidFill>
              </a:rPr>
              <a:t> a </a:t>
            </a:r>
            <a:r>
              <a:rPr lang="de-CH" b="1" dirty="0" smtClean="0">
                <a:solidFill>
                  <a:srgbClr val="FF0000"/>
                </a:solidFill>
              </a:rPr>
              <a:t>JRA1 </a:t>
            </a:r>
            <a:r>
              <a:rPr lang="de-CH" b="1" dirty="0" err="1" smtClean="0">
                <a:solidFill>
                  <a:srgbClr val="FF0000"/>
                </a:solidFill>
              </a:rPr>
              <a:t>splinter</a:t>
            </a:r>
            <a:r>
              <a:rPr lang="de-CH" b="1" dirty="0" smtClean="0">
                <a:solidFill>
                  <a:srgbClr val="FF0000"/>
                </a:solidFill>
              </a:rPr>
              <a:t> </a:t>
            </a:r>
            <a:r>
              <a:rPr lang="de-CH" b="1" dirty="0" err="1" smtClean="0">
                <a:solidFill>
                  <a:srgbClr val="FF0000"/>
                </a:solidFill>
              </a:rPr>
              <a:t>meeting</a:t>
            </a:r>
            <a:endParaRPr lang="de-CH" b="1" dirty="0">
              <a:solidFill>
                <a:srgbClr val="FF0000"/>
              </a:solidFill>
            </a:endParaRPr>
          </a:p>
          <a:p>
            <a:pPr lvl="1"/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36243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26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Office PowerPoint</Application>
  <PresentationFormat>On-screen Show (4:3)</PresentationFormat>
  <Paragraphs>143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Thème Office</vt:lpstr>
      <vt:lpstr>WP11: Improving the accuracy of aerosol light absorption determinations (JRA1)</vt:lpstr>
      <vt:lpstr>WP11: Improving the accuracy of aerosol light absorption determinations (JRA1)</vt:lpstr>
      <vt:lpstr>Outline</vt:lpstr>
      <vt:lpstr>WP11 progress and timeline</vt:lpstr>
      <vt:lpstr>JRA1 Related Announcements 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philippin</dc:creator>
  <cp:lastModifiedBy>Bukowiecki Nicolas</cp:lastModifiedBy>
  <cp:revision>338</cp:revision>
  <dcterms:created xsi:type="dcterms:W3CDTF">2013-07-11T13:48:32Z</dcterms:created>
  <dcterms:modified xsi:type="dcterms:W3CDTF">2016-10-12T09:04:15Z</dcterms:modified>
</cp:coreProperties>
</file>