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56" r:id="rId3"/>
    <p:sldId id="408" r:id="rId4"/>
    <p:sldId id="384" r:id="rId5"/>
    <p:sldId id="411" r:id="rId6"/>
    <p:sldId id="412" r:id="rId7"/>
    <p:sldId id="413" r:id="rId8"/>
    <p:sldId id="416" r:id="rId9"/>
    <p:sldId id="417" r:id="rId10"/>
    <p:sldId id="376" r:id="rId11"/>
    <p:sldId id="414" r:id="rId12"/>
    <p:sldId id="418" r:id="rId13"/>
    <p:sldId id="439" r:id="rId14"/>
    <p:sldId id="433" r:id="rId15"/>
    <p:sldId id="387" r:id="rId16"/>
    <p:sldId id="390" r:id="rId17"/>
    <p:sldId id="421" r:id="rId18"/>
    <p:sldId id="422" r:id="rId19"/>
    <p:sldId id="426" r:id="rId20"/>
    <p:sldId id="431" r:id="rId21"/>
    <p:sldId id="434" r:id="rId22"/>
    <p:sldId id="435" r:id="rId23"/>
    <p:sldId id="427" r:id="rId24"/>
    <p:sldId id="425" r:id="rId25"/>
    <p:sldId id="428" r:id="rId26"/>
    <p:sldId id="424" r:id="rId27"/>
    <p:sldId id="436" r:id="rId28"/>
    <p:sldId id="438" r:id="rId29"/>
    <p:sldId id="407" r:id="rId30"/>
    <p:sldId id="39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a"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0A8"/>
    <a:srgbClr val="757575"/>
    <a:srgbClr val="404040"/>
    <a:srgbClr val="254061"/>
    <a:srgbClr val="BFE2EB"/>
    <a:srgbClr val="03388E"/>
    <a:srgbClr val="67B9CF"/>
    <a:srgbClr val="215968"/>
    <a:srgbClr val="002060"/>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2709" autoAdjust="0"/>
  </p:normalViewPr>
  <p:slideViewPr>
    <p:cSldViewPr>
      <p:cViewPr varScale="1">
        <p:scale>
          <a:sx n="70" d="100"/>
          <a:sy n="70" d="100"/>
        </p:scale>
        <p:origin x="108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5" d="100"/>
          <a:sy n="85" d="100"/>
        </p:scale>
        <p:origin x="-38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7FAAD8-FADB-4D7B-98FB-CCDFB8FB94A2}" type="datetimeFigureOut">
              <a:rPr lang="en-GB" smtClean="0"/>
              <a:pPr/>
              <a:t>12/10/2016</a:t>
            </a:fld>
            <a:endParaRPr lang="en-GB"/>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97A891-7FC4-46CD-A149-7ACE4BB77479}" type="slidenum">
              <a:rPr lang="en-GB" smtClean="0"/>
              <a:pPr/>
              <a:t>‹#›</a:t>
            </a:fld>
            <a:endParaRPr lang="en-GB"/>
          </a:p>
        </p:txBody>
      </p:sp>
    </p:spTree>
    <p:extLst>
      <p:ext uri="{BB962C8B-B14F-4D97-AF65-F5344CB8AC3E}">
        <p14:creationId xmlns:p14="http://schemas.microsoft.com/office/powerpoint/2010/main" val="42106459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9058B-9A96-4F07-BAC5-7B54E6A488EF}" type="datetimeFigureOut">
              <a:rPr lang="fr-FR" smtClean="0"/>
              <a:pPr/>
              <a:t>12/10/2016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272EC-FFF8-4FA7-84A3-99789BE51C09}" type="slidenum">
              <a:rPr lang="fr-FR" smtClean="0"/>
              <a:pPr/>
              <a:t>‹#›</a:t>
            </a:fld>
            <a:endParaRPr lang="fr-FR"/>
          </a:p>
        </p:txBody>
      </p:sp>
    </p:spTree>
    <p:extLst>
      <p:ext uri="{BB962C8B-B14F-4D97-AF65-F5344CB8AC3E}">
        <p14:creationId xmlns:p14="http://schemas.microsoft.com/office/powerpoint/2010/main" val="24113983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364130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899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128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1166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3056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2B93671-CD25-44A2-BF6B-4718937BB5B2}" type="slidenum">
              <a:rPr lang="en-GB" smtClean="0"/>
              <a:t>26</a:t>
            </a:fld>
            <a:endParaRPr lang="en-GB"/>
          </a:p>
        </p:txBody>
      </p:sp>
    </p:spTree>
    <p:extLst>
      <p:ext uri="{BB962C8B-B14F-4D97-AF65-F5344CB8AC3E}">
        <p14:creationId xmlns:p14="http://schemas.microsoft.com/office/powerpoint/2010/main" val="38179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708920"/>
            <a:ext cx="9144000" cy="1470025"/>
          </a:xfrm>
          <a:prstGeom prst="rect">
            <a:avLst/>
          </a:prstGeom>
        </p:spPr>
        <p:txBody>
          <a:bodyPr>
            <a:normAutofit/>
          </a:bodyPr>
          <a:lstStyle>
            <a:lvl1pPr algn="ctr">
              <a:defRPr sz="3600" b="1">
                <a:solidFill>
                  <a:srgbClr val="215968"/>
                </a:solidFill>
              </a:defRPr>
            </a:lvl1pPr>
          </a:lstStyle>
          <a:p>
            <a:r>
              <a:rPr lang="fr-FR" dirty="0" smtClean="0"/>
              <a:t>Cliquez pour modifier le style du titre</a:t>
            </a:r>
            <a:endParaRPr lang="fr-FR" dirty="0"/>
          </a:p>
        </p:txBody>
      </p:sp>
      <p:sp>
        <p:nvSpPr>
          <p:cNvPr id="3" name="Sous-titre 2"/>
          <p:cNvSpPr>
            <a:spLocks noGrp="1"/>
          </p:cNvSpPr>
          <p:nvPr>
            <p:ph type="subTitle" idx="1" hasCustomPrompt="1"/>
          </p:nvPr>
        </p:nvSpPr>
        <p:spPr>
          <a:xfrm>
            <a:off x="0" y="4149080"/>
            <a:ext cx="9144000" cy="792088"/>
          </a:xfrm>
          <a:prstGeom prst="rect">
            <a:avLst/>
          </a:prstGeom>
        </p:spPr>
        <p:txBody>
          <a:bodyPr>
            <a:normAutofit/>
          </a:bodyPr>
          <a:lstStyle>
            <a:lvl1pPr marL="0" indent="0" algn="ctr">
              <a:buNone/>
              <a:defRPr sz="2400" b="1">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du texte</a:t>
            </a:r>
          </a:p>
          <a:p>
            <a:endParaRPr lang="fr-FR" dirty="0"/>
          </a:p>
        </p:txBody>
      </p:sp>
      <p:pic>
        <p:nvPicPr>
          <p:cNvPr id="7" name="Image 3" descr="logo-actris.gif"/>
          <p:cNvPicPr>
            <a:picLocks noChangeAspect="1"/>
          </p:cNvPicPr>
          <p:nvPr userDrawn="1"/>
        </p:nvPicPr>
        <p:blipFill>
          <a:blip r:embed="rId2" cstate="print"/>
          <a:srcRect/>
          <a:stretch>
            <a:fillRect/>
          </a:stretch>
        </p:blipFill>
        <p:spPr bwMode="auto">
          <a:xfrm>
            <a:off x="3059832" y="404664"/>
            <a:ext cx="3030537" cy="1571625"/>
          </a:xfrm>
          <a:prstGeom prst="rect">
            <a:avLst/>
          </a:prstGeom>
          <a:noFill/>
          <a:ln w="9525">
            <a:noFill/>
            <a:miter lim="800000"/>
            <a:headEnd/>
            <a:tailEnd/>
          </a:ln>
        </p:spPr>
      </p:pic>
      <p:sp>
        <p:nvSpPr>
          <p:cNvPr id="11" name="Text Box 3"/>
          <p:cNvSpPr txBox="1">
            <a:spLocks noChangeArrowheads="1"/>
          </p:cNvSpPr>
          <p:nvPr userDrawn="1"/>
        </p:nvSpPr>
        <p:spPr bwMode="auto">
          <a:xfrm>
            <a:off x="755576" y="5509681"/>
            <a:ext cx="5564214" cy="1015663"/>
          </a:xfrm>
          <a:prstGeom prst="rect">
            <a:avLst/>
          </a:prstGeom>
          <a:noFill/>
          <a:ln w="9525">
            <a:noFill/>
            <a:miter lim="800000"/>
            <a:headEnd/>
            <a:tailEnd/>
          </a:ln>
          <a:effectLst/>
        </p:spPr>
        <p:txBody>
          <a:bodyPr wrap="square">
            <a:spAutoFit/>
          </a:bodyPr>
          <a:lstStyle/>
          <a:p>
            <a:pPr eaLnBrk="0" hangingPunct="0">
              <a:lnSpc>
                <a:spcPct val="125000"/>
              </a:lnSpc>
              <a:defRPr/>
            </a:pPr>
            <a:r>
              <a:rPr lang="en-GB" sz="1600" b="1" i="1" dirty="0" smtClean="0">
                <a:solidFill>
                  <a:schemeClr val="accent5">
                    <a:lumMod val="50000"/>
                  </a:schemeClr>
                </a:solidFill>
              </a:rPr>
              <a:t>2</a:t>
            </a:r>
            <a:r>
              <a:rPr lang="en-GB" sz="1600" b="1" i="1" baseline="30000" dirty="0" smtClean="0">
                <a:solidFill>
                  <a:schemeClr val="accent5">
                    <a:lumMod val="50000"/>
                  </a:schemeClr>
                </a:solidFill>
              </a:rPr>
              <a:t>nd</a:t>
            </a:r>
            <a:r>
              <a:rPr lang="en-GB" sz="1600" b="1" i="1" dirty="0" smtClean="0">
                <a:solidFill>
                  <a:schemeClr val="accent5">
                    <a:lumMod val="50000"/>
                  </a:schemeClr>
                </a:solidFill>
              </a:rPr>
              <a:t> ACTRIS-2 General Meeting</a:t>
            </a:r>
            <a:endParaRPr lang="en-GB" sz="1600" b="1" i="1" dirty="0">
              <a:solidFill>
                <a:schemeClr val="accent5">
                  <a:lumMod val="50000"/>
                </a:schemeClr>
              </a:solidFill>
            </a:endParaRPr>
          </a:p>
          <a:p>
            <a:pPr eaLnBrk="0" hangingPunct="0">
              <a:lnSpc>
                <a:spcPct val="125000"/>
              </a:lnSpc>
              <a:defRPr/>
            </a:pPr>
            <a:r>
              <a:rPr lang="en-GB" sz="1600" b="1" i="1" dirty="0" smtClean="0">
                <a:solidFill>
                  <a:srgbClr val="215968"/>
                </a:solidFill>
              </a:rPr>
              <a:t>ESA/ESFRIN</a:t>
            </a:r>
            <a:r>
              <a:rPr lang="en-GB" sz="1600" b="1" i="1" baseline="0" dirty="0" smtClean="0">
                <a:solidFill>
                  <a:srgbClr val="215968"/>
                </a:solidFill>
              </a:rPr>
              <a:t> </a:t>
            </a:r>
            <a:r>
              <a:rPr lang="en-GB" sz="1600" b="1" i="1" baseline="0" dirty="0" err="1" smtClean="0">
                <a:solidFill>
                  <a:srgbClr val="215968"/>
                </a:solidFill>
              </a:rPr>
              <a:t>Frascati</a:t>
            </a:r>
            <a:r>
              <a:rPr lang="en-GB" sz="1600" b="1" i="1" dirty="0" smtClean="0">
                <a:solidFill>
                  <a:srgbClr val="215968"/>
                </a:solidFill>
              </a:rPr>
              <a:t>, Italy</a:t>
            </a:r>
          </a:p>
          <a:p>
            <a:pPr eaLnBrk="0" hangingPunct="0">
              <a:lnSpc>
                <a:spcPct val="125000"/>
              </a:lnSpc>
              <a:defRPr/>
            </a:pPr>
            <a:r>
              <a:rPr lang="en-GB" sz="1600" b="1" i="1" dirty="0" smtClean="0">
                <a:solidFill>
                  <a:srgbClr val="215968"/>
                </a:solidFill>
              </a:rPr>
              <a:t>29 February – 4 March 2016</a:t>
            </a:r>
            <a:endParaRPr lang="en-GB" sz="1600" b="1" i="1" dirty="0">
              <a:solidFill>
                <a:srgbClr val="215968"/>
              </a:solidFill>
            </a:endParaRPr>
          </a:p>
        </p:txBody>
      </p:sp>
      <p:pic>
        <p:nvPicPr>
          <p:cNvPr id="13" name="Image 12" descr="flag_yellow_high.jpg"/>
          <p:cNvPicPr/>
          <p:nvPr userDrawn="1"/>
        </p:nvPicPr>
        <p:blipFill>
          <a:blip r:embed="rId3" cstate="print"/>
          <a:stretch>
            <a:fillRect/>
          </a:stretch>
        </p:blipFill>
        <p:spPr>
          <a:xfrm>
            <a:off x="7596336" y="5661248"/>
            <a:ext cx="1085850" cy="723900"/>
          </a:xfrm>
          <a:prstGeom prst="rect">
            <a:avLst/>
          </a:prstGeom>
        </p:spPr>
      </p:pic>
      <p:pic>
        <p:nvPicPr>
          <p:cNvPr id="9" name="Image 8" descr="bar.jpg"/>
          <p:cNvPicPr>
            <a:picLocks/>
          </p:cNvPicPr>
          <p:nvPr userDrawn="1"/>
        </p:nvPicPr>
        <p:blipFill>
          <a:blip r:embed="rId4" cstate="print"/>
          <a:stretch>
            <a:fillRect/>
          </a:stretch>
        </p:blipFill>
        <p:spPr>
          <a:xfrm>
            <a:off x="0" y="2226482"/>
            <a:ext cx="9144000" cy="4824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0DB0AC3-D4E5-493E-B5EE-32F23BA366E0}"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0DB0AC3-D4E5-493E-B5EE-32F23BA366E0}"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562074"/>
          </a:xfrm>
          <a:prstGeom prst="rect">
            <a:avLst/>
          </a:prstGeom>
        </p:spPr>
        <p:txBody>
          <a:bodyPr vert="horz"/>
          <a:lstStyle>
            <a:lvl1pPr>
              <a:defRPr sz="2000" b="1"/>
            </a:lvl1pPr>
          </a:lstStyle>
          <a:p>
            <a:r>
              <a:rPr lang="de-DE" dirty="0" smtClean="0"/>
              <a:t>INSTRUCTIONS</a:t>
            </a:r>
            <a:endParaRPr lang="fr-FR" dirty="0"/>
          </a:p>
        </p:txBody>
      </p:sp>
    </p:spTree>
    <p:extLst>
      <p:ext uri="{BB962C8B-B14F-4D97-AF65-F5344CB8AC3E}">
        <p14:creationId xmlns:p14="http://schemas.microsoft.com/office/powerpoint/2010/main" val="316789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de-DE"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3944307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de-DE"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124950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300682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de-DE"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146435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de-DE"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1998232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de-DE"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3767449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356784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bar.jpg"/>
          <p:cNvPicPr>
            <a:picLocks/>
          </p:cNvPicPr>
          <p:nvPr userDrawn="1"/>
        </p:nvPicPr>
        <p:blipFill>
          <a:blip r:embed="rId2" cstate="print"/>
          <a:stretch>
            <a:fillRect/>
          </a:stretch>
        </p:blipFill>
        <p:spPr>
          <a:xfrm>
            <a:off x="0" y="548680"/>
            <a:ext cx="9144000" cy="288000"/>
          </a:xfrm>
          <a:prstGeom prst="rect">
            <a:avLst/>
          </a:prstGeom>
        </p:spPr>
      </p:pic>
      <p:sp>
        <p:nvSpPr>
          <p:cNvPr id="2" name="Titre 1"/>
          <p:cNvSpPr>
            <a:spLocks noGrp="1"/>
          </p:cNvSpPr>
          <p:nvPr>
            <p:ph type="title"/>
          </p:nvPr>
        </p:nvSpPr>
        <p:spPr>
          <a:xfrm>
            <a:off x="0" y="0"/>
            <a:ext cx="9144000" cy="620688"/>
          </a:xfrm>
          <a:prstGeom prst="rect">
            <a:avLst/>
          </a:prstGeom>
        </p:spPr>
        <p:txBody>
          <a:bodyPr>
            <a:normAutofit/>
          </a:bodyPr>
          <a:lstStyle>
            <a:lvl1pPr algn="ctr">
              <a:defRPr sz="2600" b="1">
                <a:solidFill>
                  <a:srgbClr val="215968"/>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467544" y="980728"/>
            <a:ext cx="8229600" cy="4525963"/>
          </a:xfrm>
          <a:prstGeom prst="rect">
            <a:avLst/>
          </a:prstGeom>
        </p:spPr>
        <p:txBody>
          <a:bodyPr/>
          <a:lstStyle>
            <a:lvl1pPr marL="177800" indent="-177800">
              <a:spcBef>
                <a:spcPts val="600"/>
              </a:spcBef>
              <a:defRPr sz="2000">
                <a:solidFill>
                  <a:schemeClr val="accent1">
                    <a:lumMod val="50000"/>
                  </a:schemeClr>
                </a:solidFill>
              </a:defRPr>
            </a:lvl1pPr>
            <a:lvl2pPr marL="627063" indent="-169863">
              <a:spcBef>
                <a:spcPts val="600"/>
              </a:spcBef>
              <a:buClr>
                <a:schemeClr val="accent1">
                  <a:lumMod val="50000"/>
                </a:schemeClr>
              </a:buClr>
              <a:buFont typeface="Arial" pitchFamily="34" charset="0"/>
              <a:buChar char="-"/>
              <a:defRPr sz="2000">
                <a:solidFill>
                  <a:schemeClr val="accent1">
                    <a:lumMod val="50000"/>
                  </a:schemeClr>
                </a:solidFill>
              </a:defRPr>
            </a:lvl2pPr>
            <a:lvl3pPr>
              <a:spcBef>
                <a:spcPts val="600"/>
              </a:spcBef>
              <a:buClr>
                <a:schemeClr val="tx2">
                  <a:lumMod val="50000"/>
                </a:schemeClr>
              </a:buClr>
              <a:buSzPct val="80000"/>
              <a:buFont typeface="Wingdings" pitchFamily="2" charset="2"/>
              <a:buChar char="§"/>
              <a:defRPr sz="1800">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pic>
        <p:nvPicPr>
          <p:cNvPr id="7" name="Image 6" descr="logo-actris.gif"/>
          <p:cNvPicPr>
            <a:picLocks noChangeAspect="1"/>
          </p:cNvPicPr>
          <p:nvPr userDrawn="1"/>
        </p:nvPicPr>
        <p:blipFill>
          <a:blip r:embed="rId3" cstate="print"/>
          <a:srcRect/>
          <a:stretch>
            <a:fillRect/>
          </a:stretch>
        </p:blipFill>
        <p:spPr bwMode="auto">
          <a:xfrm>
            <a:off x="142844" y="6072206"/>
            <a:ext cx="1285854" cy="666839"/>
          </a:xfrm>
          <a:prstGeom prst="rect">
            <a:avLst/>
          </a:prstGeom>
          <a:noFill/>
          <a:ln w="9525">
            <a:noFill/>
            <a:miter lim="800000"/>
            <a:headEnd/>
            <a:tailEnd/>
          </a:ln>
        </p:spPr>
      </p:pic>
      <p:sp>
        <p:nvSpPr>
          <p:cNvPr id="9" name="Text Box 3"/>
          <p:cNvSpPr txBox="1">
            <a:spLocks noChangeArrowheads="1"/>
          </p:cNvSpPr>
          <p:nvPr userDrawn="1"/>
        </p:nvSpPr>
        <p:spPr bwMode="auto">
          <a:xfrm>
            <a:off x="-20389" y="6600545"/>
            <a:ext cx="9144000" cy="276999"/>
          </a:xfrm>
          <a:prstGeom prst="rect">
            <a:avLst/>
          </a:prstGeom>
          <a:noFill/>
          <a:ln w="9525">
            <a:noFill/>
            <a:miter lim="800000"/>
            <a:headEnd/>
            <a:tailEnd/>
          </a:ln>
          <a:effectLst/>
        </p:spPr>
        <p:txBody>
          <a:bodyPr wrap="square">
            <a:spAutoFit/>
          </a:bodyPr>
          <a:lstStyle/>
          <a:p>
            <a:pPr algn="ctr"/>
            <a:r>
              <a:rPr lang="en-GB" sz="1200" b="1" kern="1200" dirty="0" smtClean="0">
                <a:solidFill>
                  <a:srgbClr val="67B9CF"/>
                </a:solidFill>
                <a:effectLst/>
                <a:latin typeface="+mn-lt"/>
                <a:ea typeface="+mn-ea"/>
                <a:cs typeface="+mn-cs"/>
              </a:rPr>
              <a:t>2</a:t>
            </a:r>
            <a:r>
              <a:rPr lang="en-GB" sz="1200" b="1" kern="1200" baseline="30000" dirty="0" smtClean="0">
                <a:solidFill>
                  <a:srgbClr val="67B9CF"/>
                </a:solidFill>
                <a:effectLst/>
                <a:latin typeface="+mn-lt"/>
                <a:ea typeface="+mn-ea"/>
                <a:cs typeface="+mn-cs"/>
              </a:rPr>
              <a:t>nd</a:t>
            </a:r>
            <a:r>
              <a:rPr lang="en-GB" sz="1200" b="1" kern="1200" dirty="0" smtClean="0">
                <a:solidFill>
                  <a:srgbClr val="67B9CF"/>
                </a:solidFill>
                <a:effectLst/>
                <a:latin typeface="+mn-lt"/>
                <a:ea typeface="+mn-ea"/>
                <a:cs typeface="+mn-cs"/>
              </a:rPr>
              <a:t> ACTRIS WP3 Workshop</a:t>
            </a:r>
            <a:r>
              <a:rPr lang="nb-NO" sz="1200" b="0" kern="1200" baseline="0" dirty="0" smtClean="0">
                <a:solidFill>
                  <a:srgbClr val="67B9CF"/>
                </a:solidFill>
                <a:effectLst/>
                <a:latin typeface="+mn-lt"/>
                <a:ea typeface="+mn-ea"/>
                <a:cs typeface="+mn-cs"/>
              </a:rPr>
              <a:t> </a:t>
            </a:r>
            <a:r>
              <a:rPr lang="en-GB" sz="1200" b="1" kern="1200" dirty="0" smtClean="0">
                <a:solidFill>
                  <a:srgbClr val="67B9CF"/>
                </a:solidFill>
                <a:effectLst/>
                <a:latin typeface="+mn-lt"/>
                <a:ea typeface="+mn-ea"/>
                <a:cs typeface="+mn-cs"/>
              </a:rPr>
              <a:t>Bologna, Italy</a:t>
            </a:r>
            <a:r>
              <a:rPr lang="en-GB" sz="1200" b="1" kern="1200" baseline="0" dirty="0" smtClean="0">
                <a:solidFill>
                  <a:srgbClr val="67B9CF"/>
                </a:solidFill>
                <a:effectLst/>
                <a:latin typeface="+mn-lt"/>
                <a:ea typeface="+mn-ea"/>
                <a:cs typeface="+mn-cs"/>
              </a:rPr>
              <a:t> </a:t>
            </a:r>
            <a:r>
              <a:rPr lang="en-GB" sz="1200" b="1" kern="1200" dirty="0" smtClean="0">
                <a:solidFill>
                  <a:srgbClr val="67B9CF"/>
                </a:solidFill>
                <a:effectLst/>
                <a:latin typeface="+mn-lt"/>
                <a:ea typeface="+mn-ea"/>
                <a:cs typeface="+mn-cs"/>
              </a:rPr>
              <a:t>11-13 October 2016</a:t>
            </a:r>
            <a:endParaRPr lang="nb-NO" sz="1200" kern="1200" dirty="0" smtClean="0">
              <a:solidFill>
                <a:srgbClr val="67B9CF"/>
              </a:solidFill>
              <a:effectLst/>
              <a:latin typeface="+mn-lt"/>
              <a:ea typeface="+mn-ea"/>
              <a:cs typeface="+mn-cs"/>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0917" y="6202495"/>
            <a:ext cx="461563" cy="553876"/>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3311442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27406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de-DE"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2736379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de-DE"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de-DE" smtClean="0"/>
              <a:t>Cliquez pour modifier les styles du texte du masque</a:t>
            </a:r>
          </a:p>
          <a:p>
            <a:pPr lvl="1"/>
            <a:r>
              <a:rPr lang="de-DE" smtClean="0"/>
              <a:t>Deuxième niveau</a:t>
            </a:r>
          </a:p>
          <a:p>
            <a:pPr lvl="2"/>
            <a:r>
              <a:rPr lang="de-DE" smtClean="0"/>
              <a:t>Troisième niveau</a:t>
            </a:r>
          </a:p>
          <a:p>
            <a:pPr lvl="3"/>
            <a:r>
              <a:rPr lang="de-DE" smtClean="0"/>
              <a:t>Quatrième niveau</a:t>
            </a:r>
          </a:p>
          <a:p>
            <a:pPr lvl="4"/>
            <a:r>
              <a:rPr lang="de-DE"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B002A75-5B50-A746-A890-B3D03EC33F32}" type="datetimeFigureOut">
              <a:rPr lang="fr-FR" smtClean="0"/>
              <a:pPr/>
              <a:t>12/10/2016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09CC8BA-FC20-C942-B6A8-76EFD284DA58}" type="slidenum">
              <a:rPr lang="fr-FR" smtClean="0"/>
              <a:pPr/>
              <a:t>‹#›</a:t>
            </a:fld>
            <a:endParaRPr lang="fr-FR"/>
          </a:p>
        </p:txBody>
      </p:sp>
    </p:spTree>
    <p:extLst>
      <p:ext uri="{BB962C8B-B14F-4D97-AF65-F5344CB8AC3E}">
        <p14:creationId xmlns:p14="http://schemas.microsoft.com/office/powerpoint/2010/main" val="339803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0DB0AC3-D4E5-493E-B5EE-32F23BA366E0}"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0DB0AC3-D4E5-493E-B5EE-32F23BA366E0}"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40DB0AC3-D4E5-493E-B5EE-32F23BA366E0}"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0DB0AC3-D4E5-493E-B5EE-32F23BA366E0}"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0DB0AC3-D4E5-493E-B5EE-32F23BA366E0}"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0DB0AC3-D4E5-493E-B5EE-32F23BA366E0}"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88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ctris.github.io/actris-statistic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actris.nilu.n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ctris.github.io/actris-statistic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actris.github.io/actris-statistic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actris.nilu.n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actris.nilu.n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ctris.nilu.n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93" y="2780928"/>
            <a:ext cx="9144000" cy="2952328"/>
          </a:xfrm>
        </p:spPr>
        <p:txBody>
          <a:bodyPr>
            <a:normAutofit/>
          </a:bodyPr>
          <a:lstStyle/>
          <a:p>
            <a:r>
              <a:rPr lang="en-GB" sz="4000" dirty="0" smtClean="0"/>
              <a:t>Recent </a:t>
            </a:r>
            <a:r>
              <a:rPr lang="en-GB" sz="4000" dirty="0" smtClean="0"/>
              <a:t>updates from ACTRIS Data Centre </a:t>
            </a:r>
            <a:r>
              <a:rPr lang="en-GB" dirty="0" smtClean="0"/>
              <a:t/>
            </a:r>
            <a:br>
              <a:rPr lang="en-GB" dirty="0" smtClean="0"/>
            </a:br>
            <a:r>
              <a:rPr lang="en-GB" sz="2400" i="1" dirty="0" smtClean="0">
                <a:solidFill>
                  <a:srgbClr val="404040"/>
                </a:solidFill>
              </a:rPr>
              <a:t>Cathrine Lund Myhre, Markus Fiebig, Ann Mari </a:t>
            </a:r>
            <a:r>
              <a:rPr lang="en-GB" sz="2400" i="1" dirty="0" err="1" smtClean="0">
                <a:solidFill>
                  <a:srgbClr val="404040"/>
                </a:solidFill>
              </a:rPr>
              <a:t>Fjaeraa</a:t>
            </a:r>
            <a:r>
              <a:rPr lang="en-GB" sz="2400" i="1" dirty="0" smtClean="0">
                <a:solidFill>
                  <a:srgbClr val="404040"/>
                </a:solidFill>
              </a:rPr>
              <a:t>, </a:t>
            </a:r>
            <a:br>
              <a:rPr lang="en-GB" sz="2400" i="1" dirty="0" smtClean="0">
                <a:solidFill>
                  <a:srgbClr val="404040"/>
                </a:solidFill>
              </a:rPr>
            </a:br>
            <a:r>
              <a:rPr lang="en-GB" sz="2400" i="1" dirty="0" smtClean="0">
                <a:solidFill>
                  <a:srgbClr val="404040"/>
                </a:solidFill>
              </a:rPr>
              <a:t>Paul Eckhardt</a:t>
            </a:r>
            <a:r>
              <a:rPr lang="en-GB" sz="2400" i="1" dirty="0" smtClean="0">
                <a:solidFill>
                  <a:srgbClr val="404040"/>
                </a:solidFill>
              </a:rPr>
              <a:t>, </a:t>
            </a:r>
            <a:r>
              <a:rPr lang="en-GB" sz="2400" i="1" dirty="0" smtClean="0">
                <a:solidFill>
                  <a:srgbClr val="404040"/>
                </a:solidFill>
              </a:rPr>
              <a:t>Richard </a:t>
            </a:r>
            <a:r>
              <a:rPr lang="en-GB" sz="2400" i="1" dirty="0" smtClean="0">
                <a:solidFill>
                  <a:srgbClr val="404040"/>
                </a:solidFill>
              </a:rPr>
              <a:t>Olav Rud, Robert Logna</a:t>
            </a:r>
            <a:r>
              <a:rPr lang="en-GB" sz="2700" i="1" dirty="0" smtClean="0">
                <a:solidFill>
                  <a:srgbClr val="404040"/>
                </a:solidFill>
              </a:rPr>
              <a:t/>
            </a:r>
            <a:br>
              <a:rPr lang="en-GB" sz="2700" i="1" dirty="0" smtClean="0">
                <a:solidFill>
                  <a:srgbClr val="404040"/>
                </a:solidFill>
              </a:rPr>
            </a:br>
            <a:r>
              <a:rPr lang="en-GB" sz="2700" i="1" dirty="0" smtClean="0">
                <a:solidFill>
                  <a:srgbClr val="404040"/>
                </a:solidFill>
              </a:rPr>
              <a:t/>
            </a:r>
            <a:br>
              <a:rPr lang="en-GB" sz="2700" i="1" dirty="0" smtClean="0">
                <a:solidFill>
                  <a:srgbClr val="404040"/>
                </a:solidFill>
              </a:rPr>
            </a:br>
            <a:r>
              <a:rPr lang="en-GB" sz="3100" i="1" dirty="0" smtClean="0">
                <a:solidFill>
                  <a:srgbClr val="404040"/>
                </a:solidFill>
              </a:rPr>
              <a:t>NILU – Norwegian institute for air research</a:t>
            </a:r>
            <a:r>
              <a:rPr lang="en-GB" sz="3100" i="1" dirty="0">
                <a:solidFill>
                  <a:srgbClr val="404040"/>
                </a:solidFill>
              </a:rPr>
              <a:t/>
            </a:r>
            <a:br>
              <a:rPr lang="en-GB" sz="3100" i="1" dirty="0">
                <a:solidFill>
                  <a:srgbClr val="404040"/>
                </a:solidFill>
              </a:rPr>
            </a:br>
            <a:endParaRPr lang="en-GB" sz="3300" dirty="0">
              <a:solidFill>
                <a:srgbClr val="757575"/>
              </a:solidFill>
            </a:endParaRPr>
          </a:p>
        </p:txBody>
      </p:sp>
      <p:sp>
        <p:nvSpPr>
          <p:cNvPr id="5" name="Rectangle 4"/>
          <p:cNvSpPr/>
          <p:nvPr/>
        </p:nvSpPr>
        <p:spPr>
          <a:xfrm>
            <a:off x="0" y="5517232"/>
            <a:ext cx="9144000"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rgbClr val="757575"/>
                </a:solidFill>
              </a:rPr>
              <a:t>WP3 workshop in Bologna</a:t>
            </a:r>
            <a:r>
              <a:rPr lang="en-GB" sz="2200" dirty="0">
                <a:solidFill>
                  <a:srgbClr val="757575"/>
                </a:solidFill>
              </a:rPr>
              <a:t>, Italy 11-13 October 2016 </a:t>
            </a:r>
            <a:endParaRPr lang="en-GB"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180" y="5337212"/>
            <a:ext cx="532453" cy="6389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467544" y="980728"/>
            <a:ext cx="6379499" cy="452596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3657293" y="1484784"/>
            <a:ext cx="4985569" cy="4614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067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89"/>
            <a:ext cx="9144000" cy="620688"/>
          </a:xfrm>
        </p:spPr>
        <p:txBody>
          <a:bodyPr>
            <a:noAutofit/>
          </a:bodyPr>
          <a:lstStyle/>
          <a:p>
            <a:r>
              <a:rPr lang="en-GB" sz="2000" dirty="0"/>
              <a:t>Where can I find our ACTRIS recommendations for the XX type of measurements?</a:t>
            </a:r>
          </a:p>
        </p:txBody>
      </p:sp>
      <p:pic>
        <p:nvPicPr>
          <p:cNvPr id="5" name="Picture 4"/>
          <p:cNvPicPr>
            <a:picLocks noChangeAspect="1"/>
          </p:cNvPicPr>
          <p:nvPr/>
        </p:nvPicPr>
        <p:blipFill>
          <a:blip r:embed="rId2"/>
          <a:stretch>
            <a:fillRect/>
          </a:stretch>
        </p:blipFill>
        <p:spPr>
          <a:xfrm>
            <a:off x="107504" y="1196752"/>
            <a:ext cx="4824536" cy="3452927"/>
          </a:xfrm>
          <a:prstGeom prst="rect">
            <a:avLst/>
          </a:prstGeom>
          <a:ln>
            <a:noFill/>
          </a:ln>
          <a:effectLst>
            <a:outerShdw blurRad="292100" dist="139700" dir="2700000" algn="tl" rotWithShape="0">
              <a:srgbClr val="333333">
                <a:alpha val="65000"/>
              </a:srgbClr>
            </a:outerShdw>
          </a:effectLst>
        </p:spPr>
      </p:pic>
      <p:sp>
        <p:nvSpPr>
          <p:cNvPr id="4" name="Line Callout 1 (Border and Accent Bar) 3"/>
          <p:cNvSpPr/>
          <p:nvPr/>
        </p:nvSpPr>
        <p:spPr>
          <a:xfrm>
            <a:off x="5652120" y="1340768"/>
            <a:ext cx="3312368" cy="4536504"/>
          </a:xfrm>
          <a:prstGeom prst="accentBorderCallout1">
            <a:avLst>
              <a:gd name="adj1" fmla="val 18750"/>
              <a:gd name="adj2" fmla="val -8333"/>
              <a:gd name="adj3" fmla="val 19438"/>
              <a:gd name="adj4" fmla="val -139989"/>
            </a:avLst>
          </a:prstGeom>
          <a:solidFill>
            <a:schemeClr val="bg1">
              <a:lumMod val="95000"/>
            </a:schemeClr>
          </a:solidFill>
          <a:ln>
            <a:solidFill>
              <a:srgbClr val="369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buClrTx/>
              <a:buNone/>
            </a:pPr>
            <a:r>
              <a:rPr lang="en-GB" b="1" dirty="0" smtClean="0">
                <a:solidFill>
                  <a:srgbClr val="002060"/>
                </a:solidFill>
              </a:rPr>
              <a:t>Entry </a:t>
            </a:r>
            <a:r>
              <a:rPr lang="en-GB" b="1" dirty="0">
                <a:solidFill>
                  <a:srgbClr val="002060"/>
                </a:solidFill>
              </a:rPr>
              <a:t>to overviews with:</a:t>
            </a:r>
          </a:p>
          <a:p>
            <a:pPr marL="177800" lvl="1" indent="-177800">
              <a:buClrTx/>
              <a:buFont typeface="Arial" pitchFamily="34" charset="0"/>
              <a:buChar char="•"/>
            </a:pPr>
            <a:r>
              <a:rPr lang="en-GB" dirty="0">
                <a:solidFill>
                  <a:srgbClr val="002060"/>
                </a:solidFill>
              </a:rPr>
              <a:t>Recommended methodologies for the determination of aerosol physical, chemical and optical properties from ground-based sites in ACTRIS </a:t>
            </a:r>
            <a:endParaRPr lang="en-GB" dirty="0" smtClean="0">
              <a:solidFill>
                <a:srgbClr val="002060"/>
              </a:solidFill>
            </a:endParaRPr>
          </a:p>
          <a:p>
            <a:pPr marL="0" lvl="1">
              <a:buClrTx/>
            </a:pPr>
            <a:endParaRPr lang="en-GB" dirty="0">
              <a:solidFill>
                <a:srgbClr val="002060"/>
              </a:solidFill>
            </a:endParaRPr>
          </a:p>
          <a:p>
            <a:pPr marL="177800" lvl="1" indent="-177800">
              <a:buClrTx/>
              <a:buFont typeface="Arial" pitchFamily="34" charset="0"/>
              <a:buChar char="•"/>
            </a:pPr>
            <a:r>
              <a:rPr lang="en-GB" dirty="0">
                <a:solidFill>
                  <a:srgbClr val="002060"/>
                </a:solidFill>
              </a:rPr>
              <a:t>Recommended methodologies for measurements of trace gases from ground-based sites in ACTRIS </a:t>
            </a:r>
          </a:p>
          <a:p>
            <a:pPr marL="177800" lvl="1" indent="-177800">
              <a:buClrTx/>
              <a:buFont typeface="Arial" pitchFamily="34" charset="0"/>
              <a:buChar char="•"/>
            </a:pPr>
            <a:endParaRPr lang="en-GB" dirty="0">
              <a:solidFill>
                <a:srgbClr val="002060"/>
              </a:solidFill>
            </a:endParaRPr>
          </a:p>
          <a:p>
            <a:pPr marL="0" lvl="1"/>
            <a:r>
              <a:rPr lang="en-GB" b="1" i="1" dirty="0">
                <a:solidFill>
                  <a:srgbClr val="C00000"/>
                </a:solidFill>
              </a:rPr>
              <a:t>In </a:t>
            </a:r>
            <a:r>
              <a:rPr lang="en-GB" b="1" i="1" dirty="0" smtClean="0">
                <a:solidFill>
                  <a:srgbClr val="C00000"/>
                </a:solidFill>
              </a:rPr>
              <a:t>progress, ready by end of 2016?</a:t>
            </a:r>
            <a:endParaRPr lang="en-GB" b="1" i="1" dirty="0">
              <a:solidFill>
                <a:srgbClr val="C00000"/>
              </a:solidFill>
            </a:endParaRPr>
          </a:p>
          <a:p>
            <a:endParaRPr lang="en-GB" dirty="0">
              <a:solidFill>
                <a:srgbClr val="002060"/>
              </a:solidFill>
            </a:endParaRPr>
          </a:p>
        </p:txBody>
      </p:sp>
    </p:spTree>
    <p:extLst>
      <p:ext uri="{BB962C8B-B14F-4D97-AF65-F5344CB8AC3E}">
        <p14:creationId xmlns:p14="http://schemas.microsoft.com/office/powerpoint/2010/main" val="402383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e-mail from Paolo to Jean Philippe and others…</a:t>
            </a:r>
            <a:endParaRPr lang="en-GB" dirty="0"/>
          </a:p>
        </p:txBody>
      </p:sp>
      <p:pic>
        <p:nvPicPr>
          <p:cNvPr id="4" name="Picture 3"/>
          <p:cNvPicPr>
            <a:picLocks noChangeAspect="1"/>
          </p:cNvPicPr>
          <p:nvPr/>
        </p:nvPicPr>
        <p:blipFill>
          <a:blip r:embed="rId2"/>
          <a:stretch>
            <a:fillRect/>
          </a:stretch>
        </p:blipFill>
        <p:spPr>
          <a:xfrm>
            <a:off x="755576" y="1484784"/>
            <a:ext cx="7583304" cy="4104456"/>
          </a:xfrm>
          <a:prstGeom prst="rect">
            <a:avLst/>
          </a:prstGeom>
        </p:spPr>
      </p:pic>
    </p:spTree>
    <p:extLst>
      <p:ext uri="{BB962C8B-B14F-4D97-AF65-F5344CB8AC3E}">
        <p14:creationId xmlns:p14="http://schemas.microsoft.com/office/powerpoint/2010/main" val="375937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anyone visit the portal?</a:t>
            </a:r>
            <a:endParaRPr lang="en-GB" dirty="0"/>
          </a:p>
        </p:txBody>
      </p:sp>
      <p:sp>
        <p:nvSpPr>
          <p:cNvPr id="3" name="Content Placeholder 2"/>
          <p:cNvSpPr>
            <a:spLocks noGrp="1"/>
          </p:cNvSpPr>
          <p:nvPr>
            <p:ph idx="1"/>
          </p:nvPr>
        </p:nvSpPr>
        <p:spPr>
          <a:xfrm>
            <a:off x="395536" y="4524426"/>
            <a:ext cx="8301608" cy="695649"/>
          </a:xfrm>
        </p:spPr>
        <p:txBody>
          <a:bodyPr/>
          <a:lstStyle/>
          <a:p>
            <a:r>
              <a:rPr lang="en-GB" sz="1800" dirty="0" smtClean="0"/>
              <a:t>In total more than 7000 visit since May 2015 from more than </a:t>
            </a:r>
            <a:r>
              <a:rPr lang="en-GB" sz="1800" dirty="0"/>
              <a:t>50 countries</a:t>
            </a:r>
            <a:endParaRPr lang="en-GB" sz="1800" dirty="0" smtClean="0"/>
          </a:p>
          <a:p>
            <a:r>
              <a:rPr lang="en-GB" sz="1800" dirty="0" smtClean="0"/>
              <a:t>On </a:t>
            </a:r>
            <a:r>
              <a:rPr lang="en-GB" sz="1800" dirty="0"/>
              <a:t>average </a:t>
            </a:r>
            <a:r>
              <a:rPr lang="en-GB" sz="1800" dirty="0" smtClean="0"/>
              <a:t>ca 260 </a:t>
            </a:r>
            <a:r>
              <a:rPr lang="en-GB" sz="1800" dirty="0"/>
              <a:t>different users accessing the ACTRIS data portal each </a:t>
            </a:r>
            <a:r>
              <a:rPr lang="en-GB" sz="1800" dirty="0" smtClean="0"/>
              <a:t>month</a:t>
            </a:r>
          </a:p>
          <a:p>
            <a:r>
              <a:rPr lang="en-GB" sz="1800" dirty="0" smtClean="0"/>
              <a:t>UK </a:t>
            </a:r>
            <a:r>
              <a:rPr lang="en-GB" sz="1800" dirty="0"/>
              <a:t>has used the portal extensively, </a:t>
            </a:r>
            <a:r>
              <a:rPr lang="en-GB" sz="1800" dirty="0" smtClean="0"/>
              <a:t>more and the fractionated use is shown in Figure </a:t>
            </a:r>
          </a:p>
          <a:p>
            <a:r>
              <a:rPr lang="en-GB" sz="1800" dirty="0" smtClean="0"/>
              <a:t>A </a:t>
            </a:r>
            <a:r>
              <a:rPr lang="en-GB" sz="1800" dirty="0"/>
              <a:t>dynamic version of the map with more information is available from here: </a:t>
            </a:r>
            <a:r>
              <a:rPr lang="en-GB" sz="1800" u="sng" dirty="0">
                <a:hlinkClick r:id="rId2"/>
              </a:rPr>
              <a:t>https://actris.github.io/actris-statistics/</a:t>
            </a:r>
            <a:r>
              <a:rPr lang="en-GB" sz="1800" dirty="0"/>
              <a:t> </a:t>
            </a:r>
            <a:endParaRPr lang="nb-NO" sz="1800" dirty="0"/>
          </a:p>
          <a:p>
            <a:endParaRPr lang="en-GB" sz="18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51520" y="925150"/>
            <a:ext cx="4392488" cy="358397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644008" y="922610"/>
            <a:ext cx="4499992" cy="3586510"/>
          </a:xfrm>
          <a:prstGeom prst="rect">
            <a:avLst/>
          </a:prstGeom>
          <a:ln>
            <a:solidFill>
              <a:srgbClr val="D9D9D9"/>
            </a:solidFill>
          </a:ln>
        </p:spPr>
      </p:pic>
    </p:spTree>
    <p:extLst>
      <p:ext uri="{BB962C8B-B14F-4D97-AF65-F5344CB8AC3E}">
        <p14:creationId xmlns:p14="http://schemas.microsoft.com/office/powerpoint/2010/main" val="3970380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of ACTRIS DC, data provision and use</a:t>
            </a:r>
            <a:endParaRPr lang="en-GB" dirty="0"/>
          </a:p>
        </p:txBody>
      </p:sp>
      <p:sp>
        <p:nvSpPr>
          <p:cNvPr id="3" name="Content Placeholder 2"/>
          <p:cNvSpPr>
            <a:spLocks noGrp="1"/>
          </p:cNvSpPr>
          <p:nvPr>
            <p:ph idx="1"/>
          </p:nvPr>
        </p:nvSpPr>
        <p:spPr>
          <a:xfrm>
            <a:off x="457200" y="620688"/>
            <a:ext cx="8229600" cy="5616624"/>
          </a:xfrm>
        </p:spPr>
        <p:txBody>
          <a:bodyPr/>
          <a:lstStyle/>
          <a:p>
            <a:pPr marL="0" lvl="0" indent="0">
              <a:spcBef>
                <a:spcPts val="0"/>
              </a:spcBef>
              <a:buNone/>
            </a:pPr>
            <a:r>
              <a:rPr lang="en-GB" sz="2400" b="1" dirty="0"/>
              <a:t>D10.2    First  summary of the ACTRIS data offered by the ACTRIS Data </a:t>
            </a:r>
            <a:r>
              <a:rPr lang="en-GB" sz="2400" b="1" dirty="0" smtClean="0"/>
              <a:t>Centre </a:t>
            </a:r>
            <a:r>
              <a:rPr lang="en-GB" sz="1800" b="1" i="1" dirty="0" smtClean="0">
                <a:solidFill>
                  <a:schemeClr val="bg1">
                    <a:lumMod val="50000"/>
                  </a:schemeClr>
                </a:solidFill>
              </a:rPr>
              <a:t>– delayed to M19</a:t>
            </a:r>
            <a:endParaRPr lang="en-GB" sz="1800" b="1" i="1" dirty="0">
              <a:solidFill>
                <a:schemeClr val="bg1">
                  <a:lumMod val="50000"/>
                </a:schemeClr>
              </a:solidFill>
            </a:endParaRPr>
          </a:p>
          <a:p>
            <a:pPr>
              <a:spcBef>
                <a:spcPts val="0"/>
              </a:spcBef>
            </a:pPr>
            <a:r>
              <a:rPr lang="en-GB" sz="1600" dirty="0" smtClean="0"/>
              <a:t>ACTRIS </a:t>
            </a:r>
            <a:r>
              <a:rPr lang="en-GB" sz="1600" dirty="0"/>
              <a:t>aerosol near surface data archived in the topic data base EBAS hosted by NILU (</a:t>
            </a:r>
            <a:r>
              <a:rPr lang="en-GB" sz="1600" dirty="0" smtClean="0"/>
              <a:t>Norway)</a:t>
            </a:r>
          </a:p>
          <a:p>
            <a:pPr>
              <a:spcBef>
                <a:spcPts val="0"/>
              </a:spcBef>
            </a:pPr>
            <a:r>
              <a:rPr lang="en-GB" sz="1600" dirty="0" smtClean="0"/>
              <a:t>ACTRIS </a:t>
            </a:r>
            <a:r>
              <a:rPr lang="en-GB" sz="1600" dirty="0"/>
              <a:t>trace gas near surface data archived in the topic data base EBAS hosted by NILU (Norway</a:t>
            </a:r>
            <a:r>
              <a:rPr lang="en-GB" sz="1600" dirty="0" smtClean="0"/>
              <a:t>)</a:t>
            </a:r>
          </a:p>
          <a:p>
            <a:pPr>
              <a:spcBef>
                <a:spcPts val="0"/>
              </a:spcBef>
            </a:pPr>
            <a:r>
              <a:rPr lang="en-GB" sz="1600" dirty="0" smtClean="0"/>
              <a:t>ACTRIS </a:t>
            </a:r>
            <a:r>
              <a:rPr lang="en-GB" sz="1600" dirty="0"/>
              <a:t>aerosol profile data archived in the topic data base EARLINET DB hosted by </a:t>
            </a:r>
            <a:r>
              <a:rPr lang="en-GB" sz="1600" dirty="0" smtClean="0"/>
              <a:t>IMAA (Italy)</a:t>
            </a:r>
          </a:p>
          <a:p>
            <a:pPr>
              <a:spcBef>
                <a:spcPts val="0"/>
              </a:spcBef>
            </a:pPr>
            <a:r>
              <a:rPr lang="en-GB" sz="1600" dirty="0" smtClean="0"/>
              <a:t>ACTRIS </a:t>
            </a:r>
            <a:r>
              <a:rPr lang="en-GB" sz="1600" dirty="0"/>
              <a:t>cloud profile data archived in the topic data base </a:t>
            </a:r>
            <a:r>
              <a:rPr lang="en-GB" sz="1600" dirty="0" err="1"/>
              <a:t>Cloudnet</a:t>
            </a:r>
            <a:r>
              <a:rPr lang="en-GB" sz="1600" dirty="0"/>
              <a:t> DB hosted by UREAD (United Kingdom</a:t>
            </a:r>
            <a:r>
              <a:rPr lang="en-GB" sz="1600" dirty="0" smtClean="0"/>
              <a:t>)</a:t>
            </a:r>
          </a:p>
          <a:p>
            <a:pPr>
              <a:spcBef>
                <a:spcPts val="0"/>
              </a:spcBef>
            </a:pPr>
            <a:r>
              <a:rPr lang="en-GB" sz="1600" dirty="0" smtClean="0"/>
              <a:t>Provision of ACTRIS NRT data</a:t>
            </a:r>
          </a:p>
          <a:p>
            <a:pPr>
              <a:spcBef>
                <a:spcPts val="0"/>
              </a:spcBef>
            </a:pPr>
            <a:r>
              <a:rPr lang="en-GB" sz="1600" dirty="0" smtClean="0"/>
              <a:t>Provision of secondary ACTRIS data and products offered through the ACTRS </a:t>
            </a:r>
            <a:r>
              <a:rPr lang="en-GB" sz="1600" dirty="0"/>
              <a:t>data portal: </a:t>
            </a:r>
            <a:r>
              <a:rPr lang="en-GB" sz="1600" dirty="0">
                <a:hlinkClick r:id="rId3"/>
              </a:rPr>
              <a:t>http://</a:t>
            </a:r>
            <a:r>
              <a:rPr lang="en-GB" sz="1600" dirty="0" smtClean="0">
                <a:hlinkClick r:id="rId3"/>
              </a:rPr>
              <a:t>actris.nilu.no</a:t>
            </a:r>
            <a:r>
              <a:rPr lang="en-GB" sz="1600" dirty="0" smtClean="0"/>
              <a:t> </a:t>
            </a:r>
          </a:p>
          <a:p>
            <a:pPr>
              <a:spcBef>
                <a:spcPts val="0"/>
              </a:spcBef>
            </a:pPr>
            <a:endParaRPr lang="en-GB" sz="1600" dirty="0"/>
          </a:p>
          <a:p>
            <a:pPr marL="0" lvl="0" indent="0">
              <a:spcBef>
                <a:spcPts val="0"/>
              </a:spcBef>
              <a:buNone/>
            </a:pPr>
            <a:r>
              <a:rPr lang="en-GB" sz="2400" b="1" dirty="0" smtClean="0"/>
              <a:t>D10.3</a:t>
            </a:r>
            <a:r>
              <a:rPr lang="en-GB" sz="2400" b="1" dirty="0"/>
              <a:t>    First  summary of the monitoring of access to ACTRIS data and user </a:t>
            </a:r>
            <a:r>
              <a:rPr lang="en-GB" sz="2400" b="1" dirty="0" smtClean="0"/>
              <a:t>statistics </a:t>
            </a:r>
            <a:r>
              <a:rPr lang="en-GB" sz="1800" b="1" i="1" dirty="0">
                <a:solidFill>
                  <a:schemeClr val="bg1">
                    <a:lumMod val="50000"/>
                  </a:schemeClr>
                </a:solidFill>
              </a:rPr>
              <a:t>– delayed to M19</a:t>
            </a:r>
            <a:endParaRPr lang="en-GB" sz="1800" b="1" dirty="0" smtClean="0"/>
          </a:p>
          <a:p>
            <a:pPr>
              <a:spcBef>
                <a:spcPts val="0"/>
              </a:spcBef>
            </a:pPr>
            <a:r>
              <a:rPr lang="en-GB" sz="1600" dirty="0" smtClean="0"/>
              <a:t>Monitoring of access to ACTRIS </a:t>
            </a:r>
            <a:r>
              <a:rPr lang="en-GB" sz="1600" dirty="0"/>
              <a:t>aerosol near surface data </a:t>
            </a:r>
            <a:endParaRPr lang="en-GB" sz="1600" dirty="0" smtClean="0"/>
          </a:p>
          <a:p>
            <a:pPr>
              <a:spcBef>
                <a:spcPts val="0"/>
              </a:spcBef>
            </a:pPr>
            <a:r>
              <a:rPr lang="en-GB" sz="1600" dirty="0" smtClean="0"/>
              <a:t>Monitoring </a:t>
            </a:r>
            <a:r>
              <a:rPr lang="en-GB" sz="1600" dirty="0"/>
              <a:t>of access to ACTRIS</a:t>
            </a:r>
            <a:r>
              <a:rPr lang="en-GB" sz="1600" dirty="0" smtClean="0"/>
              <a:t> </a:t>
            </a:r>
            <a:r>
              <a:rPr lang="en-GB" sz="1600" dirty="0"/>
              <a:t>trace gas near surface </a:t>
            </a:r>
            <a:r>
              <a:rPr lang="en-GB" sz="1600" dirty="0" smtClean="0"/>
              <a:t>data</a:t>
            </a:r>
            <a:endParaRPr lang="en-GB" sz="1600" dirty="0"/>
          </a:p>
          <a:p>
            <a:pPr>
              <a:spcBef>
                <a:spcPts val="0"/>
              </a:spcBef>
            </a:pPr>
            <a:r>
              <a:rPr lang="en-GB" sz="1600" dirty="0"/>
              <a:t>Monitoring of access to ACTRIS</a:t>
            </a:r>
            <a:r>
              <a:rPr lang="en-GB" sz="1600" dirty="0" smtClean="0"/>
              <a:t> </a:t>
            </a:r>
            <a:r>
              <a:rPr lang="en-GB" sz="1600" dirty="0"/>
              <a:t>aerosol profile data </a:t>
            </a:r>
            <a:endParaRPr lang="en-GB" sz="1600" dirty="0" smtClean="0"/>
          </a:p>
          <a:p>
            <a:pPr>
              <a:spcBef>
                <a:spcPts val="0"/>
              </a:spcBef>
            </a:pPr>
            <a:r>
              <a:rPr lang="en-GB" sz="1600" dirty="0"/>
              <a:t>Monitoring of access to ACTRIS </a:t>
            </a:r>
            <a:r>
              <a:rPr lang="en-GB" sz="1600" dirty="0" smtClean="0"/>
              <a:t>cloud </a:t>
            </a:r>
            <a:r>
              <a:rPr lang="en-GB" sz="1600" dirty="0"/>
              <a:t>profile </a:t>
            </a:r>
            <a:r>
              <a:rPr lang="en-GB" sz="1600" dirty="0" smtClean="0"/>
              <a:t>data</a:t>
            </a:r>
            <a:endParaRPr lang="en-GB" sz="1600" dirty="0"/>
          </a:p>
          <a:p>
            <a:pPr>
              <a:spcBef>
                <a:spcPts val="0"/>
              </a:spcBef>
            </a:pPr>
            <a:r>
              <a:rPr lang="en-GB" sz="1600" dirty="0"/>
              <a:t>Monitoring of access to </a:t>
            </a:r>
            <a:r>
              <a:rPr lang="en-GB" sz="1600" dirty="0" smtClean="0"/>
              <a:t>ACTRIS Data Portal and </a:t>
            </a:r>
            <a:r>
              <a:rPr lang="en-GB" sz="1600" dirty="0"/>
              <a:t>products offered through the </a:t>
            </a:r>
            <a:r>
              <a:rPr lang="en-GB" sz="1600" dirty="0" smtClean="0"/>
              <a:t>ACTRIS </a:t>
            </a:r>
            <a:r>
              <a:rPr lang="en-GB" sz="1600" dirty="0"/>
              <a:t>data portal: </a:t>
            </a:r>
            <a:r>
              <a:rPr lang="en-GB" sz="1600" dirty="0">
                <a:hlinkClick r:id="rId3"/>
              </a:rPr>
              <a:t>http://</a:t>
            </a:r>
            <a:r>
              <a:rPr lang="en-GB" sz="1600" dirty="0" smtClean="0">
                <a:hlinkClick r:id="rId3"/>
              </a:rPr>
              <a:t>actris.nilu.no</a:t>
            </a:r>
            <a:endParaRPr lang="en-GB" sz="1600" dirty="0"/>
          </a:p>
        </p:txBody>
      </p:sp>
    </p:spTree>
    <p:extLst>
      <p:ext uri="{BB962C8B-B14F-4D97-AF65-F5344CB8AC3E}">
        <p14:creationId xmlns:p14="http://schemas.microsoft.com/office/powerpoint/2010/main" val="3772209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Metrics for ACTRIS Data </a:t>
            </a:r>
            <a:r>
              <a:rPr lang="en-GB" dirty="0" smtClean="0"/>
              <a:t>Centre</a:t>
            </a:r>
            <a:endParaRPr lang="en-GB" dirty="0"/>
          </a:p>
        </p:txBody>
      </p:sp>
      <p:sp>
        <p:nvSpPr>
          <p:cNvPr id="3" name="Content Placeholder 2"/>
          <p:cNvSpPr>
            <a:spLocks noGrp="1"/>
          </p:cNvSpPr>
          <p:nvPr>
            <p:ph idx="1"/>
          </p:nvPr>
        </p:nvSpPr>
        <p:spPr>
          <a:xfrm>
            <a:off x="284034" y="908721"/>
            <a:ext cx="8392422" cy="864096"/>
          </a:xfrm>
        </p:spPr>
        <p:txBody>
          <a:bodyPr/>
          <a:lstStyle/>
          <a:p>
            <a:r>
              <a:rPr lang="en-GB" sz="2400" dirty="0"/>
              <a:t>We </a:t>
            </a:r>
            <a:r>
              <a:rPr lang="en-GB" sz="2400" dirty="0" smtClean="0"/>
              <a:t>have set up common metrics</a:t>
            </a:r>
            <a:r>
              <a:rPr lang="en-GB" sz="2400" dirty="0"/>
              <a:t> </a:t>
            </a:r>
            <a:r>
              <a:rPr lang="en-GB" sz="2400" dirty="0" smtClean="0"/>
              <a:t>across ACTRIS to be able to provide harmonised statistics</a:t>
            </a:r>
            <a:endParaRPr lang="en-GB" sz="2400" dirty="0"/>
          </a:p>
        </p:txBody>
      </p:sp>
      <p:pic>
        <p:nvPicPr>
          <p:cNvPr id="4" name="Picture 3"/>
          <p:cNvPicPr>
            <a:picLocks noChangeAspect="1"/>
          </p:cNvPicPr>
          <p:nvPr/>
        </p:nvPicPr>
        <p:blipFill>
          <a:blip r:embed="rId2"/>
          <a:stretch>
            <a:fillRect/>
          </a:stretch>
        </p:blipFill>
        <p:spPr>
          <a:xfrm>
            <a:off x="5004048" y="2060848"/>
            <a:ext cx="3866291" cy="324036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 name="Rectangle 4"/>
          <p:cNvSpPr/>
          <p:nvPr/>
        </p:nvSpPr>
        <p:spPr>
          <a:xfrm>
            <a:off x="251477" y="2060848"/>
            <a:ext cx="4464496" cy="3693319"/>
          </a:xfrm>
          <a:prstGeom prst="rect">
            <a:avLst/>
          </a:prstGeom>
        </p:spPr>
        <p:txBody>
          <a:bodyPr wrap="square">
            <a:spAutoFit/>
          </a:bodyPr>
          <a:lstStyle/>
          <a:p>
            <a:r>
              <a:rPr lang="en-GB" b="1" dirty="0"/>
              <a:t>Monitoring of ACTRIS Data provision</a:t>
            </a:r>
            <a:endParaRPr lang="nb-NO" b="1" dirty="0"/>
          </a:p>
          <a:p>
            <a:r>
              <a:rPr lang="en-GB" dirty="0"/>
              <a:t>What are the data provided by ACTRIS last year? How many sites are contributing with continues long-term measurement? How is this developing over time? How many sites and datasets are included in the NRT data provision?</a:t>
            </a:r>
          </a:p>
          <a:p>
            <a:endParaRPr lang="nb-NO" dirty="0"/>
          </a:p>
          <a:p>
            <a:r>
              <a:rPr lang="en-GB" b="1" dirty="0"/>
              <a:t>Monitoring of access to ACTRIS data</a:t>
            </a:r>
            <a:endParaRPr lang="nb-NO" b="1" dirty="0"/>
          </a:p>
          <a:p>
            <a:r>
              <a:rPr lang="en-GB" dirty="0"/>
              <a:t>What are the monthly download, plotting and inspection of data in the ACTRIS data centre? How is the geographical distribution of users? And where are data used most intensively?</a:t>
            </a:r>
            <a:endParaRPr lang="nb-NO" dirty="0"/>
          </a:p>
        </p:txBody>
      </p:sp>
    </p:spTree>
    <p:extLst>
      <p:ext uri="{BB962C8B-B14F-4D97-AF65-F5344CB8AC3E}">
        <p14:creationId xmlns:p14="http://schemas.microsoft.com/office/powerpoint/2010/main" val="269858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ACTRIS data </a:t>
            </a:r>
            <a:r>
              <a:rPr lang="en-GB" dirty="0" smtClean="0"/>
              <a:t>set</a:t>
            </a:r>
            <a:endParaRPr lang="en-GB" dirty="0"/>
          </a:p>
        </p:txBody>
      </p:sp>
      <p:sp>
        <p:nvSpPr>
          <p:cNvPr id="3" name="Content Placeholder 2"/>
          <p:cNvSpPr>
            <a:spLocks noGrp="1"/>
          </p:cNvSpPr>
          <p:nvPr>
            <p:ph idx="1"/>
          </p:nvPr>
        </p:nvSpPr>
        <p:spPr>
          <a:xfrm>
            <a:off x="457200" y="808678"/>
            <a:ext cx="8229600" cy="5256584"/>
          </a:xfrm>
        </p:spPr>
        <p:txBody>
          <a:bodyPr>
            <a:normAutofit/>
          </a:bodyPr>
          <a:lstStyle/>
          <a:p>
            <a:pPr marL="0" indent="0">
              <a:buNone/>
            </a:pPr>
            <a:r>
              <a:rPr lang="en-GB" b="1" dirty="0" smtClean="0"/>
              <a:t>Harmonised definition across all ACTRIS topic data bases is established</a:t>
            </a:r>
          </a:p>
          <a:p>
            <a:pPr marL="0" indent="0">
              <a:buNone/>
            </a:pPr>
            <a:r>
              <a:rPr lang="en-GB" b="1" dirty="0" smtClean="0"/>
              <a:t>One </a:t>
            </a:r>
            <a:r>
              <a:rPr lang="en-GB" b="1" dirty="0"/>
              <a:t>ACTRIS data set: </a:t>
            </a:r>
            <a:r>
              <a:rPr lang="en-GB" dirty="0"/>
              <a:t>is one variable per year of measurement data with time resolution as defined in appendix 1 in the ACTRIS data management plan. The instrument has to comply with the recommendations and provide data for at least 75% if the total time defined there, over 1 year. </a:t>
            </a:r>
            <a:endParaRPr lang="nb-NO" dirty="0"/>
          </a:p>
          <a:p>
            <a:pPr marL="0" indent="0">
              <a:buNone/>
            </a:pPr>
            <a:endParaRPr lang="en-GB" b="1" dirty="0" smtClean="0"/>
          </a:p>
          <a:p>
            <a:pPr marL="0" indent="0">
              <a:buNone/>
            </a:pPr>
            <a:r>
              <a:rPr lang="en-GB" b="1" dirty="0" smtClean="0"/>
              <a:t>Access </a:t>
            </a:r>
            <a:r>
              <a:rPr lang="en-GB" b="1" dirty="0"/>
              <a:t>and use of 1 data set: </a:t>
            </a:r>
            <a:r>
              <a:rPr lang="en-GB" dirty="0"/>
              <a:t>The access of one data set: follow the definition of the data set above. Access of full year of data is 1. If a user only plot or download part of the year, this </a:t>
            </a:r>
            <a:r>
              <a:rPr lang="en-GB" dirty="0" smtClean="0"/>
              <a:t>is reflected. </a:t>
            </a:r>
            <a:endParaRPr lang="nb-NO" dirty="0"/>
          </a:p>
          <a:p>
            <a:endParaRPr lang="nb-NO" b="1" dirty="0"/>
          </a:p>
        </p:txBody>
      </p:sp>
      <p:pic>
        <p:nvPicPr>
          <p:cNvPr id="4" name="Picture 3"/>
          <p:cNvPicPr>
            <a:picLocks noChangeAspect="1"/>
          </p:cNvPicPr>
          <p:nvPr/>
        </p:nvPicPr>
        <p:blipFill>
          <a:blip r:embed="rId2"/>
          <a:stretch>
            <a:fillRect/>
          </a:stretch>
        </p:blipFill>
        <p:spPr>
          <a:xfrm>
            <a:off x="2267744" y="3916782"/>
            <a:ext cx="1790613" cy="242034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3491880" y="4077072"/>
            <a:ext cx="1800200" cy="2420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9379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statistics of ACTRIS near surface data</a:t>
            </a:r>
            <a:endParaRPr lang="en-GB" dirty="0"/>
          </a:p>
        </p:txBody>
      </p:sp>
      <p:sp>
        <p:nvSpPr>
          <p:cNvPr id="3" name="Content Placeholder 2"/>
          <p:cNvSpPr>
            <a:spLocks noGrp="1"/>
          </p:cNvSpPr>
          <p:nvPr>
            <p:ph idx="1"/>
          </p:nvPr>
        </p:nvSpPr>
        <p:spPr>
          <a:xfrm>
            <a:off x="278083" y="836712"/>
            <a:ext cx="8229600" cy="4525963"/>
          </a:xfrm>
        </p:spPr>
        <p:txBody>
          <a:bodyPr/>
          <a:lstStyle/>
          <a:p>
            <a:pPr marL="0" indent="0">
              <a:buNone/>
            </a:pPr>
            <a:r>
              <a:rPr lang="en-GB" dirty="0" smtClean="0"/>
              <a:t>Data from all years, back in time to CREATE -&gt; EUSAAR -&gt; ACTRIS-FP7-&gt; ACTRIS-2, only included sites with European leading partner</a:t>
            </a:r>
          </a:p>
          <a:p>
            <a:pPr lvl="1"/>
            <a:r>
              <a:rPr lang="en-GB" dirty="0" smtClean="0"/>
              <a:t>Access and use of </a:t>
            </a:r>
            <a:r>
              <a:rPr lang="en-GB" dirty="0" smtClean="0"/>
              <a:t>long time series back </a:t>
            </a:r>
            <a:r>
              <a:rPr lang="en-GB" dirty="0" smtClean="0"/>
              <a:t>in time, </a:t>
            </a:r>
            <a:r>
              <a:rPr lang="en-GB" i="1" dirty="0" smtClean="0">
                <a:solidFill>
                  <a:srgbClr val="C00000"/>
                </a:solidFill>
              </a:rPr>
              <a:t>hence comparing trace gases and aerosols is misleading</a:t>
            </a:r>
            <a:r>
              <a:rPr lang="en-GB" dirty="0" smtClean="0"/>
              <a:t>, but still I will do this now also so we can follow this development at a later stage.</a:t>
            </a:r>
            <a:endParaRPr lang="en-GB" dirty="0"/>
          </a:p>
        </p:txBody>
      </p:sp>
      <p:sp>
        <p:nvSpPr>
          <p:cNvPr id="11" name="Content Placeholder 2"/>
          <p:cNvSpPr txBox="1">
            <a:spLocks/>
          </p:cNvSpPr>
          <p:nvPr/>
        </p:nvSpPr>
        <p:spPr>
          <a:xfrm>
            <a:off x="5187016" y="2774049"/>
            <a:ext cx="4065504" cy="3247239"/>
          </a:xfrm>
          <a:prstGeom prst="rect">
            <a:avLst/>
          </a:prstGeom>
        </p:spPr>
        <p:txBody>
          <a:bodyPr/>
          <a:lstStyle>
            <a:lvl1pPr marL="177800" indent="-177800" algn="l" defTabSz="914400" rtl="0" eaLnBrk="1" latinLnBrk="0" hangingPunct="1">
              <a:spcBef>
                <a:spcPts val="600"/>
              </a:spcBef>
              <a:buFont typeface="Arial" pitchFamily="34" charset="0"/>
              <a:buChar char="•"/>
              <a:defRPr sz="2000" kern="1200">
                <a:solidFill>
                  <a:schemeClr val="accent1">
                    <a:lumMod val="50000"/>
                  </a:schemeClr>
                </a:solidFill>
                <a:latin typeface="+mn-lt"/>
                <a:ea typeface="+mn-ea"/>
                <a:cs typeface="+mn-cs"/>
              </a:defRPr>
            </a:lvl1pPr>
            <a:lvl2pPr marL="627063" indent="-169863" algn="l" defTabSz="914400" rtl="0" eaLnBrk="1" latinLnBrk="0" hangingPunct="1">
              <a:spcBef>
                <a:spcPts val="600"/>
              </a:spcBef>
              <a:buClr>
                <a:schemeClr val="accent1">
                  <a:lumMod val="50000"/>
                </a:schemeClr>
              </a:buClr>
              <a:buFont typeface="Arial" pitchFamily="34" charset="0"/>
              <a:buChar char="-"/>
              <a:defRPr sz="2000" kern="1200">
                <a:solidFill>
                  <a:schemeClr val="accent1">
                    <a:lumMod val="50000"/>
                  </a:schemeClr>
                </a:solidFill>
                <a:latin typeface="+mn-lt"/>
                <a:ea typeface="+mn-ea"/>
                <a:cs typeface="+mn-cs"/>
              </a:defRPr>
            </a:lvl2pPr>
            <a:lvl3pPr marL="1143000" indent="-228600" algn="l" defTabSz="914400" rtl="0" eaLnBrk="1" latinLnBrk="0" hangingPunct="1">
              <a:spcBef>
                <a:spcPts val="600"/>
              </a:spcBef>
              <a:buClr>
                <a:schemeClr val="tx2">
                  <a:lumMod val="50000"/>
                </a:schemeClr>
              </a:buClr>
              <a:buSzPct val="80000"/>
              <a:buFont typeface="Wingdings"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Since January 2015, ACTRIS-2 start:</a:t>
            </a:r>
          </a:p>
          <a:p>
            <a:pPr marL="342900" lvl="1" indent="-342900">
              <a:buClrTx/>
            </a:pPr>
            <a:r>
              <a:rPr lang="en-GB" dirty="0"/>
              <a:t>near surface </a:t>
            </a:r>
            <a:r>
              <a:rPr lang="en-GB" dirty="0" smtClean="0"/>
              <a:t>data are downloaded </a:t>
            </a:r>
            <a:r>
              <a:rPr lang="en-GB" dirty="0"/>
              <a:t>1325 </a:t>
            </a:r>
            <a:r>
              <a:rPr lang="en-GB" dirty="0" smtClean="0"/>
              <a:t>times by </a:t>
            </a:r>
            <a:r>
              <a:rPr lang="en-GB" dirty="0" smtClean="0"/>
              <a:t>ca 450 different users, from </a:t>
            </a:r>
            <a:r>
              <a:rPr lang="en-GB" dirty="0"/>
              <a:t>42 Countries </a:t>
            </a:r>
            <a:endParaRPr lang="en-GB" dirty="0" smtClean="0"/>
          </a:p>
          <a:p>
            <a:pPr lvl="1">
              <a:buFontTx/>
              <a:buChar char="-"/>
            </a:pPr>
            <a:r>
              <a:rPr lang="en-GB" dirty="0" smtClean="0"/>
              <a:t>85% aerosol data</a:t>
            </a:r>
          </a:p>
          <a:p>
            <a:pPr lvl="1">
              <a:buFontTx/>
              <a:buChar char="-"/>
            </a:pPr>
            <a:r>
              <a:rPr lang="en-GB" dirty="0" smtClean="0"/>
              <a:t>15 % trace gases </a:t>
            </a:r>
          </a:p>
          <a:p>
            <a:pPr marL="0" indent="0">
              <a:buNone/>
            </a:pPr>
            <a:endParaRPr lang="en-GB" dirty="0" smtClean="0"/>
          </a:p>
          <a:p>
            <a:pPr>
              <a:buFontTx/>
              <a:buChar char="-"/>
            </a:pPr>
            <a:endParaRPr lang="en-GB" dirty="0"/>
          </a:p>
        </p:txBody>
      </p:sp>
      <p:pic>
        <p:nvPicPr>
          <p:cNvPr id="4" name="Picture 3"/>
          <p:cNvPicPr>
            <a:picLocks noChangeAspect="1"/>
          </p:cNvPicPr>
          <p:nvPr/>
        </p:nvPicPr>
        <p:blipFill>
          <a:blip r:embed="rId3"/>
          <a:stretch>
            <a:fillRect/>
          </a:stretch>
        </p:blipFill>
        <p:spPr>
          <a:xfrm>
            <a:off x="439751" y="2788640"/>
            <a:ext cx="4526765" cy="3456383"/>
          </a:xfrm>
          <a:prstGeom prst="rect">
            <a:avLst/>
          </a:prstGeom>
        </p:spPr>
      </p:pic>
    </p:spTree>
    <p:extLst>
      <p:ext uri="{BB962C8B-B14F-4D97-AF65-F5344CB8AC3E}">
        <p14:creationId xmlns:p14="http://schemas.microsoft.com/office/powerpoint/2010/main" val="18288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All ACTRIS near surface data</a:t>
            </a:r>
            <a:endParaRPr lang="en-GB" dirty="0"/>
          </a:p>
        </p:txBody>
      </p:sp>
      <p:sp>
        <p:nvSpPr>
          <p:cNvPr id="3" name="Content Placeholder 2"/>
          <p:cNvSpPr>
            <a:spLocks noGrp="1"/>
          </p:cNvSpPr>
          <p:nvPr>
            <p:ph idx="1"/>
          </p:nvPr>
        </p:nvSpPr>
        <p:spPr>
          <a:xfrm>
            <a:off x="1650504" y="5229200"/>
            <a:ext cx="5842992" cy="454691"/>
          </a:xfrm>
        </p:spPr>
        <p:txBody>
          <a:bodyPr/>
          <a:lstStyle/>
          <a:p>
            <a:r>
              <a:rPr lang="en-GB" dirty="0" smtClean="0"/>
              <a:t>Total years of data downloaded: 1943</a:t>
            </a:r>
          </a:p>
          <a:p>
            <a:r>
              <a:rPr lang="en-GB" dirty="0" smtClean="0"/>
              <a:t>Total years of data plotted: 3144</a:t>
            </a:r>
          </a:p>
          <a:p>
            <a:endParaRPr lang="en-GB" dirty="0"/>
          </a:p>
        </p:txBody>
      </p:sp>
      <p:pic>
        <p:nvPicPr>
          <p:cNvPr id="5" name="Picture 4"/>
          <p:cNvPicPr>
            <a:picLocks noChangeAspect="1"/>
          </p:cNvPicPr>
          <p:nvPr/>
        </p:nvPicPr>
        <p:blipFill>
          <a:blip r:embed="rId2"/>
          <a:stretch>
            <a:fillRect/>
          </a:stretch>
        </p:blipFill>
        <p:spPr>
          <a:xfrm>
            <a:off x="1547664" y="1033324"/>
            <a:ext cx="6048672" cy="3855248"/>
          </a:xfrm>
          <a:prstGeom prst="rect">
            <a:avLst/>
          </a:prstGeom>
        </p:spPr>
      </p:pic>
    </p:spTree>
    <p:extLst>
      <p:ext uri="{BB962C8B-B14F-4D97-AF65-F5344CB8AC3E}">
        <p14:creationId xmlns:p14="http://schemas.microsoft.com/office/powerpoint/2010/main" val="1228235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All ACTRIS near surface data</a:t>
            </a:r>
            <a:endParaRPr lang="en-GB" dirty="0"/>
          </a:p>
        </p:txBody>
      </p:sp>
      <p:sp>
        <p:nvSpPr>
          <p:cNvPr id="3" name="Content Placeholder 2"/>
          <p:cNvSpPr>
            <a:spLocks noGrp="1"/>
          </p:cNvSpPr>
          <p:nvPr>
            <p:ph idx="1"/>
          </p:nvPr>
        </p:nvSpPr>
        <p:spPr>
          <a:xfrm>
            <a:off x="1539925" y="5445224"/>
            <a:ext cx="6064150" cy="493515"/>
          </a:xfrm>
        </p:spPr>
        <p:txBody>
          <a:bodyPr/>
          <a:lstStyle/>
          <a:p>
            <a:r>
              <a:rPr lang="en-GB" dirty="0" smtClean="0"/>
              <a:t>Total # of separate downloads: 1325</a:t>
            </a:r>
          </a:p>
          <a:p>
            <a:r>
              <a:rPr lang="en-GB" dirty="0" smtClean="0"/>
              <a:t>Total </a:t>
            </a:r>
            <a:r>
              <a:rPr lang="en-GB" dirty="0"/>
              <a:t># of </a:t>
            </a:r>
            <a:r>
              <a:rPr lang="en-GB" dirty="0" smtClean="0"/>
              <a:t>separate plotting: 848</a:t>
            </a:r>
          </a:p>
          <a:p>
            <a:endParaRPr lang="en-GB" dirty="0"/>
          </a:p>
        </p:txBody>
      </p:sp>
      <p:pic>
        <p:nvPicPr>
          <p:cNvPr id="6" name="Picture 5"/>
          <p:cNvPicPr>
            <a:picLocks noChangeAspect="1"/>
          </p:cNvPicPr>
          <p:nvPr/>
        </p:nvPicPr>
        <p:blipFill>
          <a:blip r:embed="rId2"/>
          <a:stretch>
            <a:fillRect/>
          </a:stretch>
        </p:blipFill>
        <p:spPr>
          <a:xfrm>
            <a:off x="1224000" y="937933"/>
            <a:ext cx="6696000" cy="4253357"/>
          </a:xfrm>
          <a:prstGeom prst="rect">
            <a:avLst/>
          </a:prstGeom>
        </p:spPr>
      </p:pic>
    </p:spTree>
    <p:extLst>
      <p:ext uri="{BB962C8B-B14F-4D97-AF65-F5344CB8AC3E}">
        <p14:creationId xmlns:p14="http://schemas.microsoft.com/office/powerpoint/2010/main" val="3246925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3" y="764704"/>
            <a:ext cx="8229600" cy="5184576"/>
          </a:xfrm>
        </p:spPr>
        <p:txBody>
          <a:bodyPr/>
          <a:lstStyle/>
          <a:p>
            <a:pPr marL="893763" indent="-357188"/>
            <a:endParaRPr lang="en-GB" sz="2400" dirty="0" smtClean="0"/>
          </a:p>
          <a:p>
            <a:pPr marL="893763" indent="-357188"/>
            <a:r>
              <a:rPr lang="en-GB" sz="2400" dirty="0"/>
              <a:t>ACTRIS DC workshop in Utrecht 12-13 September</a:t>
            </a:r>
          </a:p>
          <a:p>
            <a:pPr marL="1343026" lvl="1" indent="-357188"/>
            <a:r>
              <a:rPr lang="en-GB" sz="1800" dirty="0"/>
              <a:t>Strategy for collection, archiving and access to campaign data and data from JRA, including model data and results</a:t>
            </a:r>
          </a:p>
          <a:p>
            <a:pPr marL="879475" indent="-342900"/>
            <a:r>
              <a:rPr lang="en-GB" sz="2400" dirty="0" smtClean="0"/>
              <a:t>Updates </a:t>
            </a:r>
            <a:r>
              <a:rPr lang="en-GB" sz="2400" dirty="0" smtClean="0"/>
              <a:t>&amp; news on the ACTRIS Data </a:t>
            </a:r>
            <a:r>
              <a:rPr lang="en-GB" sz="2400" dirty="0" smtClean="0"/>
              <a:t>Portal</a:t>
            </a:r>
          </a:p>
          <a:p>
            <a:pPr marL="893763" indent="-357188"/>
            <a:r>
              <a:rPr lang="en-GB" sz="2400" dirty="0" smtClean="0"/>
              <a:t>Where </a:t>
            </a:r>
            <a:r>
              <a:rPr lang="en-GB" sz="2400" dirty="0"/>
              <a:t>can I find our </a:t>
            </a:r>
            <a:r>
              <a:rPr lang="en-GB" sz="2400" dirty="0" smtClean="0"/>
              <a:t>ACTRIS </a:t>
            </a:r>
            <a:r>
              <a:rPr lang="en-GB" sz="2400" dirty="0"/>
              <a:t>recommendations for the </a:t>
            </a:r>
            <a:r>
              <a:rPr lang="en-GB" sz="2400" dirty="0" smtClean="0"/>
              <a:t>XX type of measurements? </a:t>
            </a:r>
          </a:p>
          <a:p>
            <a:pPr marL="893763" indent="-357188"/>
            <a:r>
              <a:rPr lang="en-GB" sz="2400" dirty="0" smtClean="0"/>
              <a:t>Deliverables in progress on ACTRIS </a:t>
            </a:r>
            <a:r>
              <a:rPr lang="en-GB" sz="2400" dirty="0"/>
              <a:t>data provision and access</a:t>
            </a:r>
          </a:p>
          <a:p>
            <a:pPr marL="893763" indent="-357188"/>
            <a:r>
              <a:rPr lang="en-GB" sz="2400" dirty="0" smtClean="0"/>
              <a:t>What </a:t>
            </a:r>
            <a:r>
              <a:rPr lang="en-GB" sz="2400" dirty="0"/>
              <a:t>is </a:t>
            </a:r>
            <a:r>
              <a:rPr lang="en-GB" sz="2400" dirty="0" smtClean="0"/>
              <a:t>1 ACTRIS </a:t>
            </a:r>
            <a:r>
              <a:rPr lang="en-GB" sz="2400" dirty="0"/>
              <a:t>data set?</a:t>
            </a:r>
          </a:p>
          <a:p>
            <a:pPr marL="893763" indent="-357188"/>
            <a:r>
              <a:rPr lang="en-GB" sz="2400" dirty="0" smtClean="0"/>
              <a:t>Statistics </a:t>
            </a:r>
            <a:r>
              <a:rPr lang="en-GB" sz="2400" dirty="0"/>
              <a:t>and </a:t>
            </a:r>
            <a:r>
              <a:rPr lang="en-GB" sz="2400" dirty="0" smtClean="0"/>
              <a:t>information on </a:t>
            </a:r>
            <a:r>
              <a:rPr lang="en-GB" sz="2400" dirty="0" smtClean="0"/>
              <a:t>use of ACTRIS data in EBAS</a:t>
            </a:r>
            <a:endParaRPr lang="en-GB" sz="2400" dirty="0" smtClean="0"/>
          </a:p>
          <a:p>
            <a:pPr marL="893763" indent="-357188"/>
            <a:r>
              <a:rPr lang="en-GB" sz="2400" dirty="0" smtClean="0"/>
              <a:t>DOI strategy within </a:t>
            </a:r>
            <a:r>
              <a:rPr lang="en-GB" sz="2400" dirty="0" smtClean="0"/>
              <a:t>ACTRIS</a:t>
            </a:r>
          </a:p>
          <a:p>
            <a:pPr marL="893763" indent="-357188"/>
            <a:endParaRPr lang="en-GB" sz="24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0917" y="6117427"/>
            <a:ext cx="532453" cy="638944"/>
          </a:xfrm>
          <a:prstGeom prst="rect">
            <a:avLst/>
          </a:prstGeom>
        </p:spPr>
      </p:pic>
    </p:spTree>
    <p:extLst>
      <p:ext uri="{BB962C8B-B14F-4D97-AF65-F5344CB8AC3E}">
        <p14:creationId xmlns:p14="http://schemas.microsoft.com/office/powerpoint/2010/main" val="3837670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ACTRIS aerosol near surface data</a:t>
            </a:r>
            <a:endParaRPr lang="en-GB" dirty="0"/>
          </a:p>
        </p:txBody>
      </p:sp>
      <p:sp>
        <p:nvSpPr>
          <p:cNvPr id="3" name="Content Placeholder 2"/>
          <p:cNvSpPr>
            <a:spLocks noGrp="1"/>
          </p:cNvSpPr>
          <p:nvPr>
            <p:ph idx="1"/>
          </p:nvPr>
        </p:nvSpPr>
        <p:spPr>
          <a:xfrm>
            <a:off x="1399848" y="5618910"/>
            <a:ext cx="8229600" cy="454691"/>
          </a:xfrm>
        </p:spPr>
        <p:txBody>
          <a:bodyPr/>
          <a:lstStyle/>
          <a:p>
            <a:r>
              <a:rPr lang="en-GB" dirty="0" smtClean="0"/>
              <a:t>Total years of data downloaded: 1591</a:t>
            </a:r>
          </a:p>
          <a:p>
            <a:r>
              <a:rPr lang="en-GB" dirty="0" smtClean="0"/>
              <a:t>Total years of data plotted: 2252</a:t>
            </a:r>
          </a:p>
          <a:p>
            <a:endParaRPr lang="en-GB" dirty="0"/>
          </a:p>
        </p:txBody>
      </p:sp>
      <p:pic>
        <p:nvPicPr>
          <p:cNvPr id="7" name="Picture 6"/>
          <p:cNvPicPr>
            <a:picLocks noChangeAspect="1"/>
          </p:cNvPicPr>
          <p:nvPr/>
        </p:nvPicPr>
        <p:blipFill>
          <a:blip r:embed="rId2"/>
          <a:stretch>
            <a:fillRect/>
          </a:stretch>
        </p:blipFill>
        <p:spPr>
          <a:xfrm>
            <a:off x="1403648" y="965911"/>
            <a:ext cx="6698202" cy="4320000"/>
          </a:xfrm>
          <a:prstGeom prst="rect">
            <a:avLst/>
          </a:prstGeom>
        </p:spPr>
      </p:pic>
    </p:spTree>
    <p:extLst>
      <p:ext uri="{BB962C8B-B14F-4D97-AF65-F5344CB8AC3E}">
        <p14:creationId xmlns:p14="http://schemas.microsoft.com/office/powerpoint/2010/main" val="299040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ACTRIS </a:t>
            </a:r>
            <a:r>
              <a:rPr lang="en-GB" dirty="0" smtClean="0"/>
              <a:t>trace gas near </a:t>
            </a:r>
            <a:r>
              <a:rPr lang="en-GB" dirty="0" smtClean="0"/>
              <a:t>surface data</a:t>
            </a:r>
            <a:endParaRPr lang="en-GB" dirty="0"/>
          </a:p>
        </p:txBody>
      </p:sp>
      <p:sp>
        <p:nvSpPr>
          <p:cNvPr id="3" name="Content Placeholder 2"/>
          <p:cNvSpPr>
            <a:spLocks noGrp="1"/>
          </p:cNvSpPr>
          <p:nvPr>
            <p:ph idx="1"/>
          </p:nvPr>
        </p:nvSpPr>
        <p:spPr>
          <a:xfrm>
            <a:off x="1979711" y="5602168"/>
            <a:ext cx="8229600" cy="454691"/>
          </a:xfrm>
        </p:spPr>
        <p:txBody>
          <a:bodyPr/>
          <a:lstStyle/>
          <a:p>
            <a:r>
              <a:rPr lang="en-GB" dirty="0" smtClean="0"/>
              <a:t>Total years of data downloaded: 329</a:t>
            </a:r>
          </a:p>
          <a:p>
            <a:r>
              <a:rPr lang="en-GB" dirty="0" smtClean="0"/>
              <a:t>Total years of data plotted: 891</a:t>
            </a:r>
          </a:p>
          <a:p>
            <a:endParaRPr lang="en-GB" dirty="0"/>
          </a:p>
        </p:txBody>
      </p:sp>
      <p:pic>
        <p:nvPicPr>
          <p:cNvPr id="4" name="Picture 3"/>
          <p:cNvPicPr>
            <a:picLocks noChangeAspect="1"/>
          </p:cNvPicPr>
          <p:nvPr/>
        </p:nvPicPr>
        <p:blipFill>
          <a:blip r:embed="rId2"/>
          <a:stretch>
            <a:fillRect/>
          </a:stretch>
        </p:blipFill>
        <p:spPr>
          <a:xfrm>
            <a:off x="1401481" y="915184"/>
            <a:ext cx="6699600" cy="4640869"/>
          </a:xfrm>
          <a:prstGeom prst="rect">
            <a:avLst/>
          </a:prstGeom>
        </p:spPr>
      </p:pic>
    </p:spTree>
    <p:extLst>
      <p:ext uri="{BB962C8B-B14F-4D97-AF65-F5344CB8AC3E}">
        <p14:creationId xmlns:p14="http://schemas.microsoft.com/office/powerpoint/2010/main" val="237338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to particle scattering coefficient</a:t>
            </a:r>
            <a:endParaRPr lang="en-GB" dirty="0"/>
          </a:p>
        </p:txBody>
      </p:sp>
      <p:pic>
        <p:nvPicPr>
          <p:cNvPr id="4" name="Picture 3"/>
          <p:cNvPicPr>
            <a:picLocks noChangeAspect="1"/>
          </p:cNvPicPr>
          <p:nvPr/>
        </p:nvPicPr>
        <p:blipFill>
          <a:blip r:embed="rId2"/>
          <a:stretch>
            <a:fillRect/>
          </a:stretch>
        </p:blipFill>
        <p:spPr>
          <a:xfrm>
            <a:off x="107504" y="1124744"/>
            <a:ext cx="4666202" cy="2761038"/>
          </a:xfrm>
          <a:prstGeom prst="rect">
            <a:avLst/>
          </a:prstGeom>
        </p:spPr>
      </p:pic>
      <p:pic>
        <p:nvPicPr>
          <p:cNvPr id="5" name="Picture 4"/>
          <p:cNvPicPr>
            <a:picLocks noChangeAspect="1"/>
          </p:cNvPicPr>
          <p:nvPr/>
        </p:nvPicPr>
        <p:blipFill>
          <a:blip r:embed="rId3"/>
          <a:stretch>
            <a:fillRect/>
          </a:stretch>
        </p:blipFill>
        <p:spPr>
          <a:xfrm>
            <a:off x="3779912" y="2904451"/>
            <a:ext cx="4397831" cy="2602240"/>
          </a:xfrm>
          <a:prstGeom prst="rect">
            <a:avLst/>
          </a:prstGeom>
        </p:spPr>
      </p:pic>
      <p:sp>
        <p:nvSpPr>
          <p:cNvPr id="6" name="Content Placeholder 5"/>
          <p:cNvSpPr>
            <a:spLocks noGrp="1"/>
          </p:cNvSpPr>
          <p:nvPr>
            <p:ph idx="1"/>
          </p:nvPr>
        </p:nvSpPr>
        <p:spPr/>
        <p:txBody>
          <a:bodyPr/>
          <a:lstStyle/>
          <a:p>
            <a:endParaRPr lang="en-GB" dirty="0"/>
          </a:p>
        </p:txBody>
      </p:sp>
    </p:spTree>
    <p:extLst>
      <p:ext uri="{BB962C8B-B14F-4D97-AF65-F5344CB8AC3E}">
        <p14:creationId xmlns:p14="http://schemas.microsoft.com/office/powerpoint/2010/main" val="69518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a:t>
            </a:r>
            <a:r>
              <a:rPr lang="en-GB" dirty="0"/>
              <a:t> Since January 2015, ACTRIS-2 </a:t>
            </a:r>
            <a:r>
              <a:rPr lang="en-GB" dirty="0" smtClean="0"/>
              <a:t>start</a:t>
            </a:r>
            <a:br>
              <a:rPr lang="en-GB" dirty="0" smtClean="0"/>
            </a:br>
            <a:r>
              <a:rPr lang="en-GB" dirty="0"/>
              <a:t/>
            </a:r>
            <a:br>
              <a:rPr lang="en-GB" dirty="0"/>
            </a:br>
            <a:r>
              <a:rPr lang="en-GB" dirty="0" smtClean="0"/>
              <a:t>All near surface data</a:t>
            </a:r>
            <a:r>
              <a:rPr lang="en-GB" dirty="0"/>
              <a:t/>
            </a:r>
            <a:br>
              <a:rPr lang="en-GB" dirty="0"/>
            </a:br>
            <a:endParaRPr lang="en-GB" dirty="0"/>
          </a:p>
        </p:txBody>
      </p:sp>
      <p:sp>
        <p:nvSpPr>
          <p:cNvPr id="3" name="Content Placeholder 2"/>
          <p:cNvSpPr>
            <a:spLocks noGrp="1"/>
          </p:cNvSpPr>
          <p:nvPr>
            <p:ph idx="1"/>
          </p:nvPr>
        </p:nvSpPr>
        <p:spPr>
          <a:xfrm>
            <a:off x="323528" y="4581130"/>
            <a:ext cx="8229600" cy="1645643"/>
          </a:xfrm>
        </p:spPr>
        <p:txBody>
          <a:bodyPr/>
          <a:lstStyle/>
          <a:p>
            <a:pPr marL="0" indent="0">
              <a:buNone/>
            </a:pPr>
            <a:endParaRPr lang="en-GB" dirty="0"/>
          </a:p>
          <a:p>
            <a:endParaRPr lang="en-GB" dirty="0"/>
          </a:p>
        </p:txBody>
      </p:sp>
      <p:sp>
        <p:nvSpPr>
          <p:cNvPr id="6" name="Content Placeholder 2"/>
          <p:cNvSpPr txBox="1">
            <a:spLocks/>
          </p:cNvSpPr>
          <p:nvPr/>
        </p:nvSpPr>
        <p:spPr>
          <a:xfrm>
            <a:off x="791072" y="5013176"/>
            <a:ext cx="8352928" cy="1512168"/>
          </a:xfrm>
          <a:prstGeom prst="rect">
            <a:avLst/>
          </a:prstGeom>
        </p:spPr>
        <p:txBody>
          <a:bodyPr/>
          <a:lstStyle>
            <a:lvl1pPr marL="177800" indent="-177800" algn="l" defTabSz="914400" rtl="0" eaLnBrk="1" latinLnBrk="0" hangingPunct="1">
              <a:spcBef>
                <a:spcPts val="600"/>
              </a:spcBef>
              <a:buFont typeface="Arial" pitchFamily="34" charset="0"/>
              <a:buChar char="•"/>
              <a:defRPr sz="2000" kern="1200">
                <a:solidFill>
                  <a:schemeClr val="accent1">
                    <a:lumMod val="50000"/>
                  </a:schemeClr>
                </a:solidFill>
                <a:latin typeface="+mn-lt"/>
                <a:ea typeface="+mn-ea"/>
                <a:cs typeface="+mn-cs"/>
              </a:defRPr>
            </a:lvl1pPr>
            <a:lvl2pPr marL="627063" indent="-169863" algn="l" defTabSz="914400" rtl="0" eaLnBrk="1" latinLnBrk="0" hangingPunct="1">
              <a:spcBef>
                <a:spcPts val="600"/>
              </a:spcBef>
              <a:buClr>
                <a:schemeClr val="accent1">
                  <a:lumMod val="50000"/>
                </a:schemeClr>
              </a:buClr>
              <a:buFont typeface="Arial" pitchFamily="34" charset="0"/>
              <a:buChar char="-"/>
              <a:defRPr sz="2000" kern="1200">
                <a:solidFill>
                  <a:schemeClr val="accent1">
                    <a:lumMod val="50000"/>
                  </a:schemeClr>
                </a:solidFill>
                <a:latin typeface="+mn-lt"/>
                <a:ea typeface="+mn-ea"/>
                <a:cs typeface="+mn-cs"/>
              </a:defRPr>
            </a:lvl2pPr>
            <a:lvl3pPr marL="1143000" indent="-228600" algn="l" defTabSz="914400" rtl="0" eaLnBrk="1" latinLnBrk="0" hangingPunct="1">
              <a:spcBef>
                <a:spcPts val="600"/>
              </a:spcBef>
              <a:buClr>
                <a:schemeClr val="tx2">
                  <a:lumMod val="50000"/>
                </a:schemeClr>
              </a:buClr>
              <a:buSzPct val="80000"/>
              <a:buFont typeface="Wingdings"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ClrTx/>
              <a:buNone/>
            </a:pPr>
            <a:r>
              <a:rPr lang="en-GB" dirty="0"/>
              <a:t>N</a:t>
            </a:r>
            <a:r>
              <a:rPr lang="en-GB" dirty="0" smtClean="0"/>
              <a:t>ear </a:t>
            </a:r>
            <a:r>
              <a:rPr lang="en-GB" dirty="0"/>
              <a:t>surface </a:t>
            </a:r>
            <a:r>
              <a:rPr lang="en-GB" dirty="0" smtClean="0"/>
              <a:t>data are downloaded </a:t>
            </a:r>
            <a:r>
              <a:rPr lang="en-GB" dirty="0"/>
              <a:t>1325 </a:t>
            </a:r>
            <a:r>
              <a:rPr lang="en-GB" dirty="0" smtClean="0"/>
              <a:t>by ca 450 different users, from </a:t>
            </a:r>
            <a:r>
              <a:rPr lang="en-GB" dirty="0"/>
              <a:t>42 Countries </a:t>
            </a:r>
            <a:endParaRPr lang="en-GB" dirty="0" smtClean="0"/>
          </a:p>
          <a:p>
            <a:pPr lvl="1">
              <a:buFontTx/>
              <a:buChar char="-"/>
            </a:pPr>
            <a:r>
              <a:rPr lang="en-GB" dirty="0" smtClean="0"/>
              <a:t>85% aerosol data</a:t>
            </a:r>
          </a:p>
          <a:p>
            <a:pPr lvl="1">
              <a:buFontTx/>
              <a:buChar char="-"/>
            </a:pPr>
            <a:r>
              <a:rPr lang="en-GB" dirty="0" smtClean="0"/>
              <a:t>15 % trace gases </a:t>
            </a:r>
          </a:p>
          <a:p>
            <a:pPr marL="0" indent="0">
              <a:buNone/>
            </a:pPr>
            <a:endParaRPr lang="en-GB" dirty="0" smtClean="0"/>
          </a:p>
          <a:p>
            <a:pPr>
              <a:buFontTx/>
              <a:buChar char="-"/>
            </a:pPr>
            <a:endParaRPr lang="en-GB" dirty="0" smtClean="0"/>
          </a:p>
          <a:p>
            <a:pPr>
              <a:buFontTx/>
              <a:buChar char="-"/>
            </a:pPr>
            <a:endParaRPr lang="en-GB" dirty="0"/>
          </a:p>
        </p:txBody>
      </p:sp>
      <p:pic>
        <p:nvPicPr>
          <p:cNvPr id="4" name="Picture 3"/>
          <p:cNvPicPr>
            <a:picLocks noChangeAspect="1"/>
          </p:cNvPicPr>
          <p:nvPr/>
        </p:nvPicPr>
        <p:blipFill>
          <a:blip r:embed="rId2"/>
          <a:stretch>
            <a:fillRect/>
          </a:stretch>
        </p:blipFill>
        <p:spPr>
          <a:xfrm>
            <a:off x="1691680" y="1112534"/>
            <a:ext cx="5760640" cy="368461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022505" y="4821366"/>
            <a:ext cx="3098990" cy="307777"/>
          </a:xfrm>
          <a:prstGeom prst="rect">
            <a:avLst/>
          </a:prstGeom>
        </p:spPr>
        <p:txBody>
          <a:bodyPr wrap="none">
            <a:spAutoFit/>
          </a:bodyPr>
          <a:lstStyle/>
          <a:p>
            <a:r>
              <a:rPr lang="en-GB" sz="1400" dirty="0">
                <a:hlinkClick r:id="rId3"/>
              </a:rPr>
              <a:t>https://actris.github.io/actris-statistics</a:t>
            </a:r>
            <a:r>
              <a:rPr lang="en-GB" sz="1400" dirty="0" smtClean="0">
                <a:hlinkClick r:id="rId3"/>
              </a:rPr>
              <a:t>/</a:t>
            </a:r>
            <a:r>
              <a:rPr lang="en-GB" sz="1400" dirty="0" smtClean="0"/>
              <a:t> </a:t>
            </a:r>
            <a:endParaRPr lang="en-GB" sz="1400" dirty="0"/>
          </a:p>
        </p:txBody>
      </p:sp>
    </p:spTree>
    <p:extLst>
      <p:ext uri="{BB962C8B-B14F-4D97-AF65-F5344CB8AC3E}">
        <p14:creationId xmlns:p14="http://schemas.microsoft.com/office/powerpoint/2010/main" val="1799972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Summary; Since January 2015, ACTRIS-2 </a:t>
            </a:r>
            <a:r>
              <a:rPr lang="en-GB" dirty="0" smtClean="0"/>
              <a:t>start</a:t>
            </a:r>
            <a:br>
              <a:rPr lang="en-GB" dirty="0" smtClean="0"/>
            </a:br>
            <a:r>
              <a:rPr lang="en-GB" dirty="0" smtClean="0"/>
              <a:t/>
            </a:r>
            <a:br>
              <a:rPr lang="en-GB" dirty="0" smtClean="0"/>
            </a:br>
            <a:r>
              <a:rPr lang="en-GB" dirty="0" smtClean="0"/>
              <a:t>Aerosol profiles</a:t>
            </a:r>
            <a:r>
              <a:rPr lang="en-GB" dirty="0"/>
              <a:t/>
            </a:r>
            <a:br>
              <a:rPr lang="en-GB" dirty="0"/>
            </a:br>
            <a:endParaRPr lang="en-GB" dirty="0"/>
          </a:p>
        </p:txBody>
      </p:sp>
      <p:sp>
        <p:nvSpPr>
          <p:cNvPr id="3" name="Content Placeholder 2"/>
          <p:cNvSpPr>
            <a:spLocks noGrp="1"/>
          </p:cNvSpPr>
          <p:nvPr>
            <p:ph idx="1"/>
          </p:nvPr>
        </p:nvSpPr>
        <p:spPr>
          <a:xfrm>
            <a:off x="492616" y="4509120"/>
            <a:ext cx="8229600" cy="1008112"/>
          </a:xfrm>
        </p:spPr>
        <p:txBody>
          <a:bodyPr/>
          <a:lstStyle/>
          <a:p>
            <a:endParaRPr lang="en-GB" dirty="0" smtClean="0"/>
          </a:p>
          <a:p>
            <a:r>
              <a:rPr lang="en-GB" dirty="0"/>
              <a:t>T</a:t>
            </a:r>
            <a:r>
              <a:rPr lang="en-GB" dirty="0" smtClean="0"/>
              <a:t>here </a:t>
            </a:r>
            <a:r>
              <a:rPr lang="en-GB" dirty="0"/>
              <a:t>are 72 users from 24 countries downloading 6285 yearly data sets.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304886"/>
            <a:ext cx="4248473" cy="2871759"/>
          </a:xfrm>
          <a:prstGeom prst="rect">
            <a:avLst/>
          </a:prstGeom>
          <a:noFill/>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607416" y="1302668"/>
            <a:ext cx="4125144" cy="287397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220072" y="4355231"/>
            <a:ext cx="3098990" cy="307777"/>
          </a:xfrm>
          <a:prstGeom prst="rect">
            <a:avLst/>
          </a:prstGeom>
        </p:spPr>
        <p:txBody>
          <a:bodyPr wrap="none">
            <a:spAutoFit/>
          </a:bodyPr>
          <a:lstStyle/>
          <a:p>
            <a:r>
              <a:rPr lang="en-GB" sz="1400" dirty="0">
                <a:hlinkClick r:id="rId4"/>
              </a:rPr>
              <a:t>https://actris.github.io/actris-statistics</a:t>
            </a:r>
            <a:r>
              <a:rPr lang="en-GB" sz="1400" dirty="0" smtClean="0">
                <a:hlinkClick r:id="rId4"/>
              </a:rPr>
              <a:t>/</a:t>
            </a:r>
            <a:r>
              <a:rPr lang="en-GB" sz="1400" dirty="0" smtClean="0"/>
              <a:t> </a:t>
            </a:r>
            <a:endParaRPr lang="en-GB" sz="1400" dirty="0"/>
          </a:p>
        </p:txBody>
      </p:sp>
    </p:spTree>
    <p:extLst>
      <p:ext uri="{BB962C8B-B14F-4D97-AF65-F5344CB8AC3E}">
        <p14:creationId xmlns:p14="http://schemas.microsoft.com/office/powerpoint/2010/main" val="2651583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68760"/>
            <a:ext cx="9144000" cy="620688"/>
          </a:xfrm>
        </p:spPr>
        <p:txBody>
          <a:bodyPr>
            <a:normAutofit fontScale="90000"/>
          </a:bodyPr>
          <a:lstStyle/>
          <a:p>
            <a:r>
              <a:rPr lang="en-GB" sz="3300" dirty="0"/>
              <a:t>Who are the users, and how are the data used</a:t>
            </a:r>
            <a:r>
              <a:rPr lang="en-GB" sz="3300" dirty="0"/>
              <a:t>? </a:t>
            </a:r>
            <a:r>
              <a:rPr lang="en-GB" sz="3300" dirty="0" smtClean="0"/>
              <a:t/>
            </a:r>
            <a:br>
              <a:rPr lang="en-GB" sz="3300"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How </a:t>
            </a:r>
            <a:r>
              <a:rPr lang="en-GB" dirty="0"/>
              <a:t>can we know more about the users, and ensure proper involvement, co-authorship and acknowledgment</a:t>
            </a:r>
            <a:r>
              <a:rPr lang="en-GB" dirty="0" smtClean="0"/>
              <a:t>?</a:t>
            </a:r>
            <a:br>
              <a:rPr lang="en-GB" dirty="0" smtClean="0"/>
            </a:br>
            <a:r>
              <a:rPr lang="en-GB" dirty="0"/>
              <a:t/>
            </a:r>
            <a:br>
              <a:rPr lang="en-GB" dirty="0"/>
            </a:br>
            <a:r>
              <a:rPr lang="en-GB" dirty="0"/>
              <a:t>The strategy is to implement DOI (Digital identifier for objects</a:t>
            </a:r>
            <a:r>
              <a:rPr lang="en-GB" dirty="0" smtClean="0"/>
              <a:t>) </a:t>
            </a:r>
            <a:br>
              <a:rPr lang="en-GB" dirty="0" smtClean="0"/>
            </a:br>
            <a:r>
              <a:rPr lang="en-GB" dirty="0" smtClean="0"/>
              <a:t>across the research infrastructure</a:t>
            </a:r>
            <a:r>
              <a:rPr lang="en-GB" dirty="0"/>
              <a:t/>
            </a:r>
            <a:br>
              <a:rPr lang="en-GB" dirty="0"/>
            </a:br>
            <a:r>
              <a:rPr lang="en-GB" dirty="0"/>
              <a:t> </a:t>
            </a:r>
            <a:br>
              <a:rPr lang="en-GB" dirty="0"/>
            </a:br>
            <a:r>
              <a:rPr lang="en-GB" dirty="0" smtClean="0"/>
              <a:t/>
            </a:r>
            <a:br>
              <a:rPr lang="en-GB" dirty="0" smtClean="0"/>
            </a:br>
            <a:endParaRPr lang="en-GB" dirty="0"/>
          </a:p>
        </p:txBody>
      </p:sp>
    </p:spTree>
    <p:extLst>
      <p:ext uri="{BB962C8B-B14F-4D97-AF65-F5344CB8AC3E}">
        <p14:creationId xmlns:p14="http://schemas.microsoft.com/office/powerpoint/2010/main" val="148027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effectLst>
                  <a:outerShdw blurRad="38100" dist="38100" dir="2700000" algn="tl">
                    <a:srgbClr val="000000">
                      <a:alpha val="43137"/>
                    </a:srgbClr>
                  </a:outerShdw>
                </a:effectLst>
              </a:rPr>
              <a:t>The main strategy of DOIs within ACTRIS </a:t>
            </a:r>
            <a:r>
              <a:rPr lang="en-GB" sz="2800" dirty="0">
                <a:effectLst>
                  <a:outerShdw blurRad="38100" dist="38100" dir="2700000" algn="tl">
                    <a:srgbClr val="000000">
                      <a:alpha val="43137"/>
                    </a:srgbClr>
                  </a:outerShdw>
                </a:effectLst>
              </a:rPr>
              <a:t>Data </a:t>
            </a:r>
            <a:r>
              <a:rPr lang="en-GB" sz="2800" dirty="0" smtClean="0">
                <a:effectLst>
                  <a:outerShdw blurRad="38100" dist="38100" dir="2700000" algn="tl">
                    <a:srgbClr val="000000">
                      <a:alpha val="43137"/>
                    </a:srgbClr>
                  </a:outerShdw>
                </a:effectLst>
              </a:rPr>
              <a:t>Centre </a:t>
            </a:r>
            <a:endParaRPr lang="en-GB" sz="2800" dirty="0">
              <a:effectLst>
                <a:outerShdw blurRad="38100" dist="38100" dir="2700000" algn="tl">
                  <a:srgbClr val="000000">
                    <a:alpha val="43137"/>
                  </a:srgbClr>
                </a:outerShdw>
              </a:effectLst>
            </a:endParaRPr>
          </a:p>
        </p:txBody>
      </p:sp>
      <p:sp>
        <p:nvSpPr>
          <p:cNvPr id="23" name="Rectangle 22"/>
          <p:cNvSpPr/>
          <p:nvPr/>
        </p:nvSpPr>
        <p:spPr>
          <a:xfrm>
            <a:off x="457199" y="739192"/>
            <a:ext cx="8204663" cy="1178507"/>
          </a:xfrm>
          <a:prstGeom prst="rect">
            <a:avLst/>
          </a:prstGeom>
          <a:solidFill>
            <a:srgbClr val="0F94A5">
              <a:alpha val="15000"/>
            </a:srgbClr>
          </a:solidFill>
          <a:ln w="25400">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b="1" dirty="0" smtClean="0">
                <a:solidFill>
                  <a:srgbClr val="215968"/>
                </a:solidFill>
              </a:rPr>
              <a:t>The ACTRIS data portal is connecting topical data bases</a:t>
            </a:r>
          </a:p>
          <a:p>
            <a:pPr algn="ctr"/>
            <a:endParaRPr lang="en-GB" dirty="0" smtClean="0">
              <a:solidFill>
                <a:srgbClr val="0F94A5"/>
              </a:solidFill>
            </a:endParaRPr>
          </a:p>
        </p:txBody>
      </p:sp>
      <p:cxnSp>
        <p:nvCxnSpPr>
          <p:cNvPr id="50" name="Straight Arrow Connector 49"/>
          <p:cNvCxnSpPr/>
          <p:nvPr/>
        </p:nvCxnSpPr>
        <p:spPr>
          <a:xfrm>
            <a:off x="3635896" y="1917699"/>
            <a:ext cx="7033" cy="1507389"/>
          </a:xfrm>
          <a:prstGeom prst="straightConnector1">
            <a:avLst/>
          </a:prstGeom>
          <a:ln w="25400">
            <a:solidFill>
              <a:schemeClr val="accent2"/>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877456" y="1917699"/>
            <a:ext cx="7262" cy="1531874"/>
          </a:xfrm>
          <a:prstGeom prst="straightConnector1">
            <a:avLst/>
          </a:prstGeom>
          <a:ln w="25400">
            <a:solidFill>
              <a:schemeClr val="accent2"/>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57199" y="3425088"/>
            <a:ext cx="1786178" cy="2884232"/>
            <a:chOff x="457199" y="3062773"/>
            <a:chExt cx="1786178" cy="2884232"/>
          </a:xfrm>
        </p:grpSpPr>
        <p:sp>
          <p:nvSpPr>
            <p:cNvPr id="24" name="Rectangle 23"/>
            <p:cNvSpPr/>
            <p:nvPr/>
          </p:nvSpPr>
          <p:spPr>
            <a:xfrm>
              <a:off x="457199" y="3062773"/>
              <a:ext cx="1786178" cy="2884232"/>
            </a:xfrm>
            <a:prstGeom prst="rect">
              <a:avLst/>
            </a:prstGeom>
            <a:solidFill>
              <a:srgbClr val="0F94A5">
                <a:alpha val="15000"/>
              </a:srgbClr>
            </a:solidFill>
            <a:ln w="25400">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851419" y="3067752"/>
              <a:ext cx="991657" cy="524007"/>
            </a:xfrm>
            <a:prstGeom prst="rect">
              <a:avLst/>
            </a:prstGeom>
            <a:noFill/>
          </p:spPr>
          <p:txBody>
            <a:bodyPr wrap="square" rtlCol="0">
              <a:spAutoFit/>
            </a:bodyPr>
            <a:lstStyle/>
            <a:p>
              <a:pPr algn="ctr"/>
              <a:r>
                <a:rPr lang="en-GB" sz="1400" dirty="0" smtClean="0">
                  <a:solidFill>
                    <a:srgbClr val="0F94A5"/>
                  </a:solidFill>
                </a:rPr>
                <a:t>Cloud data</a:t>
              </a:r>
              <a:br>
                <a:rPr lang="en-GB" sz="1400" dirty="0" smtClean="0">
                  <a:solidFill>
                    <a:srgbClr val="0F94A5"/>
                  </a:solidFill>
                </a:rPr>
              </a:br>
              <a:r>
                <a:rPr lang="en-GB" sz="1400" dirty="0" smtClean="0">
                  <a:solidFill>
                    <a:srgbClr val="0F94A5"/>
                  </a:solidFill>
                </a:rPr>
                <a:t>CLOUDNET</a:t>
              </a:r>
              <a:endParaRPr lang="en-GB" sz="1400" dirty="0">
                <a:solidFill>
                  <a:srgbClr val="0F94A5"/>
                </a:solidFill>
              </a:endParaRPr>
            </a:p>
          </p:txBody>
        </p:sp>
        <p:pic>
          <p:nvPicPr>
            <p:cNvPr id="22" name="Picture 21"/>
            <p:cNvPicPr>
              <a:picLocks noChangeAspect="1"/>
            </p:cNvPicPr>
            <p:nvPr/>
          </p:nvPicPr>
          <p:blipFill rotWithShape="1">
            <a:blip r:embed="rId3"/>
            <a:srcRect l="28909" r="28800"/>
            <a:stretch/>
          </p:blipFill>
          <p:spPr>
            <a:xfrm>
              <a:off x="534838" y="3599957"/>
              <a:ext cx="1626774" cy="1083335"/>
            </a:xfrm>
            <a:prstGeom prst="rect">
              <a:avLst/>
            </a:prstGeom>
            <a:ln w="1270">
              <a:solidFill>
                <a:schemeClr val="tx1"/>
              </a:solidFill>
            </a:ln>
          </p:spPr>
        </p:pic>
      </p:grpSp>
      <p:cxnSp>
        <p:nvCxnSpPr>
          <p:cNvPr id="26" name="Straight Arrow Connector 25"/>
          <p:cNvCxnSpPr>
            <a:endCxn id="24" idx="0"/>
          </p:cNvCxnSpPr>
          <p:nvPr/>
        </p:nvCxnSpPr>
        <p:spPr>
          <a:xfrm>
            <a:off x="1345406" y="1917699"/>
            <a:ext cx="4882" cy="1507389"/>
          </a:xfrm>
          <a:prstGeom prst="straightConnector1">
            <a:avLst/>
          </a:prstGeom>
          <a:ln w="25400">
            <a:solidFill>
              <a:srgbClr val="215968"/>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199" y="3134493"/>
            <a:ext cx="471604" cy="307777"/>
          </a:xfrm>
          <a:prstGeom prst="rect">
            <a:avLst/>
          </a:prstGeom>
          <a:noFill/>
        </p:spPr>
        <p:txBody>
          <a:bodyPr wrap="none" rtlCol="0">
            <a:spAutoFit/>
          </a:bodyPr>
          <a:lstStyle/>
          <a:p>
            <a:r>
              <a:rPr lang="en-GB" sz="1400" b="1" dirty="0" smtClean="0">
                <a:solidFill>
                  <a:srgbClr val="215968"/>
                </a:solidFill>
              </a:rPr>
              <a:t>FMI</a:t>
            </a:r>
            <a:endParaRPr lang="en-GB" sz="1400" b="1" dirty="0">
              <a:solidFill>
                <a:srgbClr val="215968"/>
              </a:solidFill>
            </a:endParaRPr>
          </a:p>
        </p:txBody>
      </p:sp>
      <p:grpSp>
        <p:nvGrpSpPr>
          <p:cNvPr id="27" name="Group 26"/>
          <p:cNvGrpSpPr/>
          <p:nvPr/>
        </p:nvGrpSpPr>
        <p:grpSpPr>
          <a:xfrm>
            <a:off x="2601675" y="3430854"/>
            <a:ext cx="1780679" cy="2878466"/>
            <a:chOff x="2601675" y="3068539"/>
            <a:chExt cx="1780679" cy="2878466"/>
          </a:xfrm>
        </p:grpSpPr>
        <p:sp>
          <p:nvSpPr>
            <p:cNvPr id="34" name="Rectangle 33"/>
            <p:cNvSpPr/>
            <p:nvPr/>
          </p:nvSpPr>
          <p:spPr>
            <a:xfrm>
              <a:off x="2601675" y="3073296"/>
              <a:ext cx="1780679" cy="2873709"/>
            </a:xfrm>
            <a:prstGeom prst="rect">
              <a:avLst/>
            </a:prstGeom>
            <a:solidFill>
              <a:srgbClr val="0F94A5">
                <a:alpha val="15000"/>
              </a:srgbClr>
            </a:solidFill>
            <a:ln w="25400">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6" name="Picture 14" descr="http://spie.org/Images/Graphics/Newsroom/Imported/1265/1265_fi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145" y="3603292"/>
              <a:ext cx="1436807" cy="1080000"/>
            </a:xfrm>
            <a:prstGeom prst="rect">
              <a:avLst/>
            </a:prstGeom>
            <a:noFill/>
            <a:ln w="127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32957" y="3068539"/>
              <a:ext cx="1326645" cy="523220"/>
            </a:xfrm>
            <a:prstGeom prst="rect">
              <a:avLst/>
            </a:prstGeom>
            <a:noFill/>
          </p:spPr>
          <p:txBody>
            <a:bodyPr wrap="none" rtlCol="0">
              <a:spAutoFit/>
            </a:bodyPr>
            <a:lstStyle/>
            <a:p>
              <a:pPr algn="ctr"/>
              <a:r>
                <a:rPr lang="en-GB" sz="1400" dirty="0" smtClean="0">
                  <a:solidFill>
                    <a:srgbClr val="0F94A5"/>
                  </a:solidFill>
                </a:rPr>
                <a:t>Aerosol profiles</a:t>
              </a:r>
              <a:br>
                <a:rPr lang="en-GB" sz="1400" dirty="0" smtClean="0">
                  <a:solidFill>
                    <a:srgbClr val="0F94A5"/>
                  </a:solidFill>
                </a:rPr>
              </a:br>
              <a:r>
                <a:rPr lang="en-GB" sz="1400" dirty="0" smtClean="0">
                  <a:solidFill>
                    <a:srgbClr val="0F94A5"/>
                  </a:solidFill>
                </a:rPr>
                <a:t>EARLINET</a:t>
              </a:r>
              <a:endParaRPr lang="en-GB" sz="1400" dirty="0">
                <a:solidFill>
                  <a:srgbClr val="0F94A5"/>
                </a:solidFill>
              </a:endParaRPr>
            </a:p>
          </p:txBody>
        </p:sp>
      </p:grpSp>
      <p:cxnSp>
        <p:nvCxnSpPr>
          <p:cNvPr id="46" name="Straight Arrow Connector 45"/>
          <p:cNvCxnSpPr/>
          <p:nvPr/>
        </p:nvCxnSpPr>
        <p:spPr>
          <a:xfrm>
            <a:off x="3491880" y="1917699"/>
            <a:ext cx="2267" cy="1509166"/>
          </a:xfrm>
          <a:prstGeom prst="straightConnector1">
            <a:avLst/>
          </a:prstGeom>
          <a:ln w="25400">
            <a:solidFill>
              <a:srgbClr val="215968"/>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01674" y="3120635"/>
            <a:ext cx="498855" cy="307777"/>
          </a:xfrm>
          <a:prstGeom prst="rect">
            <a:avLst/>
          </a:prstGeom>
          <a:noFill/>
        </p:spPr>
        <p:txBody>
          <a:bodyPr wrap="none" rtlCol="0">
            <a:spAutoFit/>
          </a:bodyPr>
          <a:lstStyle/>
          <a:p>
            <a:r>
              <a:rPr lang="en-GB" sz="1400" b="1" dirty="0" smtClean="0">
                <a:solidFill>
                  <a:srgbClr val="215968"/>
                </a:solidFill>
              </a:rPr>
              <a:t>CNR</a:t>
            </a:r>
            <a:endParaRPr lang="en-GB" sz="1400" b="1" dirty="0">
              <a:solidFill>
                <a:srgbClr val="215968"/>
              </a:solidFill>
            </a:endParaRPr>
          </a:p>
        </p:txBody>
      </p:sp>
      <p:sp>
        <p:nvSpPr>
          <p:cNvPr id="35" name="Rectangle 34"/>
          <p:cNvSpPr/>
          <p:nvPr/>
        </p:nvSpPr>
        <p:spPr>
          <a:xfrm>
            <a:off x="4755218" y="3452126"/>
            <a:ext cx="1780679" cy="2869720"/>
          </a:xfrm>
          <a:prstGeom prst="rect">
            <a:avLst/>
          </a:prstGeom>
          <a:solidFill>
            <a:srgbClr val="0F94A5">
              <a:alpha val="15000"/>
            </a:srgbClr>
          </a:solidFill>
          <a:ln w="25400">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p:nvPr/>
        </p:nvCxnSpPr>
        <p:spPr>
          <a:xfrm flipH="1">
            <a:off x="5786578" y="1917699"/>
            <a:ext cx="617" cy="1545352"/>
          </a:xfrm>
          <a:prstGeom prst="straightConnector1">
            <a:avLst/>
          </a:prstGeom>
          <a:ln w="25400">
            <a:solidFill>
              <a:srgbClr val="215968"/>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601783" y="3147019"/>
            <a:ext cx="2077026" cy="1933562"/>
            <a:chOff x="4601783" y="2772178"/>
            <a:chExt cx="2077026" cy="1933562"/>
          </a:xfrm>
        </p:grpSpPr>
        <p:grpSp>
          <p:nvGrpSpPr>
            <p:cNvPr id="29" name="Group 28"/>
            <p:cNvGrpSpPr/>
            <p:nvPr/>
          </p:nvGrpSpPr>
          <p:grpSpPr>
            <a:xfrm>
              <a:off x="4601783" y="3056228"/>
              <a:ext cx="2077026" cy="1649512"/>
              <a:chOff x="4601783" y="3056228"/>
              <a:chExt cx="2077026" cy="1649512"/>
            </a:xfrm>
          </p:grpSpPr>
          <p:sp>
            <p:nvSpPr>
              <p:cNvPr id="12" name="TextBox 11"/>
              <p:cNvSpPr txBox="1"/>
              <p:nvPr/>
            </p:nvSpPr>
            <p:spPr>
              <a:xfrm>
                <a:off x="4601783" y="3056228"/>
                <a:ext cx="2077026" cy="523220"/>
              </a:xfrm>
              <a:prstGeom prst="rect">
                <a:avLst/>
              </a:prstGeom>
              <a:noFill/>
            </p:spPr>
            <p:txBody>
              <a:bodyPr wrap="square" rtlCol="0">
                <a:spAutoFit/>
              </a:bodyPr>
              <a:lstStyle/>
              <a:p>
                <a:pPr algn="ctr"/>
                <a:r>
                  <a:rPr lang="en-GB" sz="1400" dirty="0" smtClean="0">
                    <a:solidFill>
                      <a:srgbClr val="0F94A5"/>
                    </a:solidFill>
                  </a:rPr>
                  <a:t>Aerosol </a:t>
                </a:r>
                <a:r>
                  <a:rPr lang="en-GB" sz="1400" dirty="0">
                    <a:solidFill>
                      <a:srgbClr val="0F94A5"/>
                    </a:solidFill>
                  </a:rPr>
                  <a:t>and trace gas near surface </a:t>
                </a:r>
                <a:r>
                  <a:rPr lang="en-GB" sz="1400" dirty="0" smtClean="0">
                    <a:solidFill>
                      <a:srgbClr val="0F94A5"/>
                    </a:solidFill>
                  </a:rPr>
                  <a:t>data EBAS</a:t>
                </a:r>
                <a:endParaRPr lang="en-GB" sz="1400" dirty="0">
                  <a:solidFill>
                    <a:srgbClr val="0F94A5"/>
                  </a:solidFill>
                </a:endParaRPr>
              </a:p>
            </p:txBody>
          </p:sp>
          <p:pic>
            <p:nvPicPr>
              <p:cNvPr id="21" name="Picture 20"/>
              <p:cNvPicPr>
                <a:picLocks noChangeAspect="1"/>
              </p:cNvPicPr>
              <p:nvPr/>
            </p:nvPicPr>
            <p:blipFill rotWithShape="1">
              <a:blip r:embed="rId5"/>
              <a:srcRect r="47918"/>
              <a:stretch/>
            </p:blipFill>
            <p:spPr>
              <a:xfrm>
                <a:off x="4802173" y="3580844"/>
                <a:ext cx="1692794" cy="1124896"/>
              </a:xfrm>
              <a:prstGeom prst="rect">
                <a:avLst/>
              </a:prstGeom>
              <a:ln w="1270">
                <a:solidFill>
                  <a:schemeClr val="tx1"/>
                </a:solidFill>
              </a:ln>
            </p:spPr>
          </p:pic>
        </p:grpSp>
        <p:sp>
          <p:nvSpPr>
            <p:cNvPr id="41" name="TextBox 40"/>
            <p:cNvSpPr txBox="1"/>
            <p:nvPr/>
          </p:nvSpPr>
          <p:spPr>
            <a:xfrm>
              <a:off x="4752471" y="2772178"/>
              <a:ext cx="539378" cy="307777"/>
            </a:xfrm>
            <a:prstGeom prst="rect">
              <a:avLst/>
            </a:prstGeom>
            <a:noFill/>
          </p:spPr>
          <p:txBody>
            <a:bodyPr wrap="none" rtlCol="0">
              <a:spAutoFit/>
            </a:bodyPr>
            <a:lstStyle/>
            <a:p>
              <a:r>
                <a:rPr lang="en-GB" sz="1400" b="1" dirty="0" smtClean="0">
                  <a:solidFill>
                    <a:srgbClr val="215968"/>
                  </a:solidFill>
                </a:rPr>
                <a:t>NILU</a:t>
              </a:r>
              <a:endParaRPr lang="en-GB" sz="1400" b="1" dirty="0">
                <a:solidFill>
                  <a:srgbClr val="215968"/>
                </a:solidFill>
              </a:endParaRPr>
            </a:p>
          </p:txBody>
        </p:sp>
      </p:grpSp>
      <p:sp>
        <p:nvSpPr>
          <p:cNvPr id="3079" name="Rectangle 3078"/>
          <p:cNvSpPr/>
          <p:nvPr/>
        </p:nvSpPr>
        <p:spPr>
          <a:xfrm>
            <a:off x="457199" y="1340768"/>
            <a:ext cx="8435281" cy="646331"/>
          </a:xfrm>
          <a:prstGeom prst="rect">
            <a:avLst/>
          </a:prstGeom>
        </p:spPr>
        <p:txBody>
          <a:bodyPr wrap="square">
            <a:spAutoFit/>
          </a:bodyPr>
          <a:lstStyle/>
          <a:p>
            <a:pPr algn="ctr"/>
            <a:r>
              <a:rPr lang="en-GB" dirty="0" smtClean="0">
                <a:solidFill>
                  <a:srgbClr val="215968"/>
                </a:solidFill>
              </a:rPr>
              <a:t>DOI for secondary, higher level data request and service from the data centre, through the data portal. </a:t>
            </a:r>
            <a:endParaRPr lang="en-GB" dirty="0">
              <a:solidFill>
                <a:srgbClr val="215968"/>
              </a:solidFill>
            </a:endParaRPr>
          </a:p>
        </p:txBody>
      </p:sp>
      <p:grpSp>
        <p:nvGrpSpPr>
          <p:cNvPr id="58" name="Group 26"/>
          <p:cNvGrpSpPr/>
          <p:nvPr/>
        </p:nvGrpSpPr>
        <p:grpSpPr>
          <a:xfrm>
            <a:off x="6792397" y="3424715"/>
            <a:ext cx="1851789" cy="2884605"/>
            <a:chOff x="2506477" y="3068539"/>
            <a:chExt cx="2035463" cy="2884605"/>
          </a:xfrm>
        </p:grpSpPr>
        <p:sp>
          <p:nvSpPr>
            <p:cNvPr id="60" name="Rectangle 59"/>
            <p:cNvSpPr>
              <a:spLocks/>
            </p:cNvSpPr>
            <p:nvPr/>
          </p:nvSpPr>
          <p:spPr>
            <a:xfrm>
              <a:off x="2535720" y="3073295"/>
              <a:ext cx="1958752" cy="2879849"/>
            </a:xfrm>
            <a:prstGeom prst="rect">
              <a:avLst/>
            </a:prstGeom>
            <a:solidFill>
              <a:schemeClr val="accent4">
                <a:lumMod val="75000"/>
                <a:alpha val="15000"/>
              </a:schemeClr>
            </a:solidFill>
            <a:ln w="25400">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10"/>
            <p:cNvSpPr txBox="1"/>
            <p:nvPr/>
          </p:nvSpPr>
          <p:spPr>
            <a:xfrm>
              <a:off x="2506477" y="3068539"/>
              <a:ext cx="2035463" cy="461665"/>
            </a:xfrm>
            <a:prstGeom prst="rect">
              <a:avLst/>
            </a:prstGeom>
            <a:noFill/>
          </p:spPr>
          <p:txBody>
            <a:bodyPr wrap="none" rtlCol="0">
              <a:spAutoFit/>
            </a:bodyPr>
            <a:lstStyle/>
            <a:p>
              <a:pPr algn="ctr"/>
              <a:r>
                <a:rPr lang="en-GB" sz="1200" dirty="0" smtClean="0">
                  <a:solidFill>
                    <a:schemeClr val="accent4">
                      <a:lumMod val="50000"/>
                    </a:schemeClr>
                  </a:solidFill>
                </a:rPr>
                <a:t>AERONET-Europe and</a:t>
              </a:r>
            </a:p>
            <a:p>
              <a:pPr algn="ctr"/>
              <a:r>
                <a:rPr lang="en-GB" sz="1200" dirty="0" err="1">
                  <a:solidFill>
                    <a:schemeClr val="accent4">
                      <a:lumMod val="50000"/>
                    </a:schemeClr>
                  </a:solidFill>
                </a:rPr>
                <a:t>l</a:t>
              </a:r>
              <a:r>
                <a:rPr lang="en-GB" sz="1200" dirty="0" err="1" smtClean="0">
                  <a:solidFill>
                    <a:schemeClr val="accent4">
                      <a:lumMod val="50000"/>
                    </a:schemeClr>
                  </a:solidFill>
                </a:rPr>
                <a:t>idar</a:t>
              </a:r>
              <a:r>
                <a:rPr lang="en-GB" sz="1200" dirty="0" smtClean="0">
                  <a:solidFill>
                    <a:schemeClr val="accent4">
                      <a:lumMod val="50000"/>
                    </a:schemeClr>
                  </a:solidFill>
                </a:rPr>
                <a:t>-photometer products</a:t>
              </a:r>
            </a:p>
          </p:txBody>
        </p:sp>
      </p:grpSp>
      <p:cxnSp>
        <p:nvCxnSpPr>
          <p:cNvPr id="59" name="Straight Arrow Connector 45"/>
          <p:cNvCxnSpPr/>
          <p:nvPr/>
        </p:nvCxnSpPr>
        <p:spPr>
          <a:xfrm>
            <a:off x="7732391" y="1911560"/>
            <a:ext cx="2062" cy="1509166"/>
          </a:xfrm>
          <a:prstGeom prst="straightConnector1">
            <a:avLst/>
          </a:prstGeom>
          <a:ln>
            <a:headEnd type="triangle" w="lg" len="med"/>
            <a:tailEnd type="triangle" w="lg" len="med"/>
          </a:ln>
        </p:spPr>
        <p:style>
          <a:lnRef idx="3">
            <a:schemeClr val="accent4"/>
          </a:lnRef>
          <a:fillRef idx="0">
            <a:schemeClr val="accent4"/>
          </a:fillRef>
          <a:effectRef idx="2">
            <a:schemeClr val="accent4"/>
          </a:effectRef>
          <a:fontRef idx="minor">
            <a:schemeClr val="tx1"/>
          </a:fontRef>
        </p:style>
      </p:cxnSp>
      <p:sp>
        <p:nvSpPr>
          <p:cNvPr id="55" name="TextBox 39"/>
          <p:cNvSpPr txBox="1"/>
          <p:nvPr/>
        </p:nvSpPr>
        <p:spPr>
          <a:xfrm>
            <a:off x="6879004" y="3131430"/>
            <a:ext cx="582136" cy="307777"/>
          </a:xfrm>
          <a:prstGeom prst="rect">
            <a:avLst/>
          </a:prstGeom>
          <a:noFill/>
        </p:spPr>
        <p:txBody>
          <a:bodyPr wrap="none" rtlCol="0">
            <a:spAutoFit/>
          </a:bodyPr>
          <a:lstStyle/>
          <a:p>
            <a:r>
              <a:rPr lang="en-GB" sz="1400" b="1" dirty="0" smtClean="0">
                <a:solidFill>
                  <a:srgbClr val="215968"/>
                </a:solidFill>
              </a:rPr>
              <a:t>CNRS</a:t>
            </a:r>
            <a:endParaRPr lang="en-GB" sz="1400" b="1" dirty="0">
              <a:solidFill>
                <a:srgbClr val="215968"/>
              </a:solidFill>
            </a:endParaRPr>
          </a:p>
        </p:txBody>
      </p:sp>
      <p:grpSp>
        <p:nvGrpSpPr>
          <p:cNvPr id="62" name="Grouper 62"/>
          <p:cNvGrpSpPr/>
          <p:nvPr/>
        </p:nvGrpSpPr>
        <p:grpSpPr>
          <a:xfrm>
            <a:off x="6922601" y="3940635"/>
            <a:ext cx="1574799" cy="1126607"/>
            <a:chOff x="762000" y="520700"/>
            <a:chExt cx="2952000" cy="2248440"/>
          </a:xfrm>
        </p:grpSpPr>
        <p:pic>
          <p:nvPicPr>
            <p:cNvPr id="63" name="Image 63"/>
            <p:cNvPicPr>
              <a:picLocks noChangeAspect="1"/>
            </p:cNvPicPr>
            <p:nvPr/>
          </p:nvPicPr>
          <p:blipFill>
            <a:blip r:embed="rId6"/>
            <a:stretch>
              <a:fillRect/>
            </a:stretch>
          </p:blipFill>
          <p:spPr>
            <a:xfrm>
              <a:off x="762000" y="520700"/>
              <a:ext cx="2930416" cy="2232000"/>
            </a:xfrm>
            <a:prstGeom prst="rect">
              <a:avLst/>
            </a:prstGeom>
            <a:ln w="6350" cmpd="sng">
              <a:solidFill>
                <a:srgbClr val="000000"/>
              </a:solidFill>
            </a:ln>
          </p:spPr>
        </p:pic>
        <p:pic>
          <p:nvPicPr>
            <p:cNvPr id="64" name="Image 64"/>
            <p:cNvPicPr>
              <a:picLocks noChangeAspect="1"/>
            </p:cNvPicPr>
            <p:nvPr/>
          </p:nvPicPr>
          <p:blipFill>
            <a:blip r:embed="rId7"/>
            <a:stretch>
              <a:fillRect/>
            </a:stretch>
          </p:blipFill>
          <p:spPr>
            <a:xfrm>
              <a:off x="762000" y="520700"/>
              <a:ext cx="2952000" cy="2248440"/>
            </a:xfrm>
            <a:prstGeom prst="rect">
              <a:avLst/>
            </a:prstGeom>
            <a:ln w="6350" cmpd="sng">
              <a:solidFill>
                <a:srgbClr val="000000"/>
              </a:solidFill>
            </a:ln>
          </p:spPr>
        </p:pic>
      </p:grpSp>
      <p:sp>
        <p:nvSpPr>
          <p:cNvPr id="4" name="TextBox 3"/>
          <p:cNvSpPr txBox="1"/>
          <p:nvPr/>
        </p:nvSpPr>
        <p:spPr>
          <a:xfrm>
            <a:off x="588575" y="5208159"/>
            <a:ext cx="1573037" cy="830997"/>
          </a:xfrm>
          <a:prstGeom prst="rect">
            <a:avLst/>
          </a:prstGeom>
          <a:noFill/>
        </p:spPr>
        <p:txBody>
          <a:bodyPr wrap="square" rtlCol="0">
            <a:spAutoFit/>
          </a:bodyPr>
          <a:lstStyle/>
          <a:p>
            <a:r>
              <a:rPr lang="en-GB" sz="1600" dirty="0" smtClean="0"/>
              <a:t>Interact with WP2, lead Ewan </a:t>
            </a:r>
            <a:r>
              <a:rPr lang="en-GB" sz="1600" dirty="0" smtClean="0"/>
              <a:t>O’Connor </a:t>
            </a:r>
            <a:endParaRPr lang="en-GB" sz="1600" dirty="0"/>
          </a:p>
        </p:txBody>
      </p:sp>
      <p:sp>
        <p:nvSpPr>
          <p:cNvPr id="6" name="TextBox 5"/>
          <p:cNvSpPr txBox="1"/>
          <p:nvPr/>
        </p:nvSpPr>
        <p:spPr>
          <a:xfrm>
            <a:off x="2661482" y="5039494"/>
            <a:ext cx="1712840" cy="1323439"/>
          </a:xfrm>
          <a:prstGeom prst="rect">
            <a:avLst/>
          </a:prstGeom>
          <a:noFill/>
        </p:spPr>
        <p:txBody>
          <a:bodyPr wrap="square" rtlCol="0">
            <a:spAutoFit/>
          </a:bodyPr>
          <a:lstStyle/>
          <a:p>
            <a:r>
              <a:rPr lang="en-GB" sz="1600" dirty="0" smtClean="0"/>
              <a:t>In place, defined within EARLINET, might change based on </a:t>
            </a:r>
            <a:r>
              <a:rPr lang="en-GB" sz="1600" dirty="0" smtClean="0"/>
              <a:t>their </a:t>
            </a:r>
            <a:r>
              <a:rPr lang="en-GB" sz="1600" dirty="0" smtClean="0"/>
              <a:t>experiences.</a:t>
            </a:r>
            <a:endParaRPr lang="en-GB" sz="1600" dirty="0"/>
          </a:p>
        </p:txBody>
      </p:sp>
      <p:sp>
        <p:nvSpPr>
          <p:cNvPr id="68" name="TextBox 67"/>
          <p:cNvSpPr txBox="1"/>
          <p:nvPr/>
        </p:nvSpPr>
        <p:spPr>
          <a:xfrm>
            <a:off x="4763250" y="5039494"/>
            <a:ext cx="1799251" cy="1323439"/>
          </a:xfrm>
          <a:prstGeom prst="rect">
            <a:avLst/>
          </a:prstGeom>
          <a:noFill/>
        </p:spPr>
        <p:txBody>
          <a:bodyPr wrap="square" rtlCol="0">
            <a:spAutoFit/>
          </a:bodyPr>
          <a:lstStyle/>
          <a:p>
            <a:r>
              <a:rPr lang="en-GB" sz="1600" dirty="0" smtClean="0"/>
              <a:t>In progress within EBAS, Markus Fiebig leads this, interact with ENVRI</a:t>
            </a:r>
            <a:r>
              <a:rPr lang="en-GB" sz="1600" baseline="30000" dirty="0" smtClean="0"/>
              <a:t>PLUS</a:t>
            </a:r>
            <a:endParaRPr lang="en-GB" sz="1600" baseline="30000" dirty="0"/>
          </a:p>
        </p:txBody>
      </p:sp>
      <p:sp>
        <p:nvSpPr>
          <p:cNvPr id="69" name="TextBox 68"/>
          <p:cNvSpPr txBox="1"/>
          <p:nvPr/>
        </p:nvSpPr>
        <p:spPr>
          <a:xfrm>
            <a:off x="6816849" y="5067242"/>
            <a:ext cx="1895588" cy="1323439"/>
          </a:xfrm>
          <a:prstGeom prst="rect">
            <a:avLst/>
          </a:prstGeom>
          <a:noFill/>
        </p:spPr>
        <p:txBody>
          <a:bodyPr wrap="square" rtlCol="0">
            <a:spAutoFit/>
          </a:bodyPr>
          <a:lstStyle/>
          <a:p>
            <a:r>
              <a:rPr lang="en-GB" sz="1600" dirty="0"/>
              <a:t>T</a:t>
            </a:r>
            <a:r>
              <a:rPr lang="en-GB" sz="1600" dirty="0" smtClean="0"/>
              <a:t>o be defined with in AERIS, for their </a:t>
            </a:r>
            <a:r>
              <a:rPr lang="en-GB" sz="1600" dirty="0" smtClean="0"/>
              <a:t>products, or </a:t>
            </a:r>
            <a:r>
              <a:rPr lang="en-GB" sz="1600" dirty="0" smtClean="0"/>
              <a:t>within portal for combined </a:t>
            </a:r>
            <a:r>
              <a:rPr lang="en-GB" sz="1600" dirty="0" smtClean="0"/>
              <a:t>products</a:t>
            </a:r>
            <a:endParaRPr lang="en-GB" sz="1600" dirty="0"/>
          </a:p>
        </p:txBody>
      </p:sp>
    </p:spTree>
    <p:extLst>
      <p:ext uri="{BB962C8B-B14F-4D97-AF65-F5344CB8AC3E}">
        <p14:creationId xmlns:p14="http://schemas.microsoft.com/office/powerpoint/2010/main" val="31906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fade">
                                      <p:cBhvr>
                                        <p:cTn id="34" dur="500"/>
                                        <p:tgtEl>
                                          <p:spTgt spid="307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p:bldP spid="40" grpId="0"/>
      <p:bldP spid="3079" grpId="0"/>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txBox="1">
            <a:spLocks/>
          </p:cNvSpPr>
          <p:nvPr/>
        </p:nvSpPr>
        <p:spPr>
          <a:xfrm>
            <a:off x="457200" y="571480"/>
            <a:ext cx="8258204" cy="4929222"/>
          </a:xfrm>
          <a:prstGeom prst="rect">
            <a:avLst/>
          </a:prstGeom>
        </p:spPr>
        <p:txBody>
          <a:bodyPr vert="horz" lIns="91440" tIns="45720" rIns="91440" bIns="45720" rtlCol="0">
            <a:normAutofit fontScale="55000" lnSpcReduction="20000"/>
          </a:bodyPr>
          <a:lstStyle/>
          <a:p>
            <a:pPr marL="0" marR="0" lvl="3" indent="-1778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0" i="0" u="none" strike="noStrike" kern="1200" cap="none" spc="0" normalizeH="0" baseline="0" noProof="0" dirty="0" smtClean="0">
                <a:ln>
                  <a:noFill/>
                </a:ln>
                <a:solidFill>
                  <a:srgbClr val="002060"/>
                </a:solidFill>
                <a:effectLst/>
                <a:uLnTx/>
                <a:uFillTx/>
                <a:latin typeface="+mn-lt"/>
                <a:ea typeface="+mn-ea"/>
                <a:cs typeface="+mn-cs"/>
              </a:rPr>
              <a:t>What EARLINET</a:t>
            </a:r>
            <a:r>
              <a:rPr kumimoji="0" lang="en-GB" sz="3600" b="0" i="0" u="none" strike="noStrike" kern="1200" cap="none" spc="0" normalizeH="0" noProof="0" dirty="0" smtClean="0">
                <a:ln>
                  <a:noFill/>
                </a:ln>
                <a:solidFill>
                  <a:srgbClr val="002060"/>
                </a:solidFill>
                <a:effectLst/>
                <a:uLnTx/>
                <a:uFillTx/>
                <a:latin typeface="+mn-lt"/>
                <a:ea typeface="+mn-ea"/>
                <a:cs typeface="+mn-cs"/>
              </a:rPr>
              <a:t> published?</a:t>
            </a:r>
          </a:p>
          <a:p>
            <a:pPr marL="0" marR="0" lvl="3" indent="-1778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3600" baseline="0" dirty="0" smtClean="0">
              <a:solidFill>
                <a:srgbClr val="002060"/>
              </a:solidFill>
            </a:endParaRPr>
          </a:p>
          <a:p>
            <a:pPr marL="0" marR="0" lvl="3" indent="-1778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0" i="0" u="none" strike="noStrike" kern="1200" cap="none" spc="0" normalizeH="0" noProof="0" dirty="0" smtClean="0">
                <a:ln>
                  <a:noFill/>
                </a:ln>
                <a:solidFill>
                  <a:srgbClr val="002060"/>
                </a:solidFill>
                <a:effectLst/>
                <a:uLnTx/>
                <a:uFillTx/>
                <a:latin typeface="+mn-lt"/>
                <a:ea typeface="+mn-ea"/>
                <a:cs typeface="+mn-cs"/>
              </a:rPr>
              <a:t>4 big dataset with ALL the stations data collected for “experiment” (categories accordingly to EARLINET nomenclature)</a:t>
            </a:r>
          </a:p>
          <a:p>
            <a:pPr marL="0" marR="0" lvl="3" indent="-1778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3600" baseline="0" dirty="0" smtClean="0">
              <a:solidFill>
                <a:srgbClr val="002060"/>
              </a:solidFill>
            </a:endParaRPr>
          </a:p>
          <a:p>
            <a:pPr marL="0" marR="0" lvl="3" indent="-1778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0" i="0" u="none" strike="noStrike" kern="1200" cap="none" spc="0" normalizeH="0" noProof="0" dirty="0" smtClean="0">
                <a:ln>
                  <a:noFill/>
                </a:ln>
                <a:solidFill>
                  <a:srgbClr val="002060"/>
                </a:solidFill>
                <a:effectLst/>
                <a:uLnTx/>
                <a:uFillTx/>
                <a:latin typeface="+mn-lt"/>
                <a:ea typeface="+mn-ea"/>
                <a:cs typeface="+mn-cs"/>
              </a:rPr>
              <a:t>Authors?</a:t>
            </a:r>
          </a:p>
          <a:p>
            <a:pPr marL="0" marR="0" lvl="3" indent="-1778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3600" baseline="0" dirty="0" smtClean="0">
              <a:solidFill>
                <a:srgbClr val="002060"/>
              </a:solidFill>
            </a:endParaRPr>
          </a:p>
          <a:p>
            <a:pPr marL="0" lvl="3" indent="-177800">
              <a:spcBef>
                <a:spcPct val="20000"/>
              </a:spcBef>
              <a:defRPr/>
            </a:pPr>
            <a:r>
              <a:rPr lang="en-GB" sz="3600" dirty="0" smtClean="0">
                <a:solidFill>
                  <a:srgbClr val="002060"/>
                </a:solidFill>
              </a:rPr>
              <a:t>The EARLINET publishing group 2000-2010, </a:t>
            </a:r>
          </a:p>
          <a:p>
            <a:pPr marL="0" lvl="3" indent="-177800">
              <a:spcBef>
                <a:spcPct val="20000"/>
              </a:spcBef>
              <a:defRPr/>
            </a:pPr>
            <a:r>
              <a:rPr lang="en-GB" sz="2200" dirty="0" smtClean="0">
                <a:solidFill>
                  <a:srgbClr val="002060"/>
                </a:solidFill>
              </a:rPr>
              <a:t>Mariana Adam, Lucas </a:t>
            </a:r>
            <a:r>
              <a:rPr lang="en-GB" sz="2200" dirty="0" err="1" smtClean="0">
                <a:solidFill>
                  <a:srgbClr val="002060"/>
                </a:solidFill>
              </a:rPr>
              <a:t>Alados-Arboledas</a:t>
            </a:r>
            <a:r>
              <a:rPr lang="en-GB" sz="2200" dirty="0" smtClean="0">
                <a:solidFill>
                  <a:srgbClr val="002060"/>
                </a:solidFill>
              </a:rPr>
              <a:t>, Dietrich </a:t>
            </a:r>
            <a:r>
              <a:rPr lang="en-GB" sz="2200" dirty="0" err="1" smtClean="0">
                <a:solidFill>
                  <a:srgbClr val="002060"/>
                </a:solidFill>
              </a:rPr>
              <a:t>Althausen</a:t>
            </a:r>
            <a:r>
              <a:rPr lang="en-GB" sz="2200" dirty="0" smtClean="0">
                <a:solidFill>
                  <a:srgbClr val="002060"/>
                </a:solidFill>
              </a:rPr>
              <a:t>, V. </a:t>
            </a:r>
            <a:r>
              <a:rPr lang="en-GB" sz="2200" dirty="0" err="1" smtClean="0">
                <a:solidFill>
                  <a:srgbClr val="002060"/>
                </a:solidFill>
              </a:rPr>
              <a:t>Amiridis</a:t>
            </a:r>
            <a:r>
              <a:rPr lang="en-GB" sz="2200" dirty="0" smtClean="0">
                <a:solidFill>
                  <a:srgbClr val="002060"/>
                </a:solidFill>
              </a:rPr>
              <a:t>, Aldo </a:t>
            </a:r>
            <a:r>
              <a:rPr lang="en-GB" sz="2200" dirty="0" err="1" smtClean="0">
                <a:solidFill>
                  <a:srgbClr val="002060"/>
                </a:solidFill>
              </a:rPr>
              <a:t>Amodeo</a:t>
            </a:r>
            <a:r>
              <a:rPr lang="en-GB" sz="2200" dirty="0" smtClean="0">
                <a:solidFill>
                  <a:srgbClr val="002060"/>
                </a:solidFill>
              </a:rPr>
              <a:t>, Albert Ansmann, </a:t>
            </a:r>
            <a:r>
              <a:rPr lang="en-GB" sz="2200" dirty="0" err="1" smtClean="0">
                <a:solidFill>
                  <a:srgbClr val="002060"/>
                </a:solidFill>
              </a:rPr>
              <a:t>Arnoud</a:t>
            </a:r>
            <a:r>
              <a:rPr lang="en-GB" sz="2200" dirty="0" smtClean="0">
                <a:solidFill>
                  <a:srgbClr val="002060"/>
                </a:solidFill>
              </a:rPr>
              <a:t> Apituley, Yuri </a:t>
            </a:r>
            <a:r>
              <a:rPr lang="en-GB" sz="2200" dirty="0" err="1" smtClean="0">
                <a:solidFill>
                  <a:srgbClr val="002060"/>
                </a:solidFill>
              </a:rPr>
              <a:t>Arshinov</a:t>
            </a:r>
            <a:r>
              <a:rPr lang="en-GB" sz="2200" dirty="0" smtClean="0">
                <a:solidFill>
                  <a:srgbClr val="002060"/>
                </a:solidFill>
              </a:rPr>
              <a:t>, </a:t>
            </a:r>
            <a:r>
              <a:rPr lang="en-GB" sz="2200" dirty="0" err="1" smtClean="0">
                <a:solidFill>
                  <a:srgbClr val="002060"/>
                </a:solidFill>
              </a:rPr>
              <a:t>Dimitris</a:t>
            </a:r>
            <a:r>
              <a:rPr lang="en-GB" sz="2200" dirty="0" smtClean="0">
                <a:solidFill>
                  <a:srgbClr val="002060"/>
                </a:solidFill>
              </a:rPr>
              <a:t> </a:t>
            </a:r>
            <a:r>
              <a:rPr lang="en-GB" sz="2200" dirty="0" err="1" smtClean="0">
                <a:solidFill>
                  <a:srgbClr val="002060"/>
                </a:solidFill>
              </a:rPr>
              <a:t>Balis</a:t>
            </a:r>
            <a:r>
              <a:rPr lang="en-GB" sz="2200" dirty="0" smtClean="0">
                <a:solidFill>
                  <a:srgbClr val="002060"/>
                </a:solidFill>
              </a:rPr>
              <a:t>, </a:t>
            </a:r>
            <a:r>
              <a:rPr lang="en-GB" sz="2200" dirty="0" err="1" smtClean="0">
                <a:solidFill>
                  <a:srgbClr val="002060"/>
                </a:solidFill>
              </a:rPr>
              <a:t>Livio</a:t>
            </a:r>
            <a:r>
              <a:rPr lang="en-GB" sz="2200" dirty="0" smtClean="0">
                <a:solidFill>
                  <a:srgbClr val="002060"/>
                </a:solidFill>
              </a:rPr>
              <a:t> </a:t>
            </a:r>
            <a:r>
              <a:rPr lang="en-GB" sz="2200" dirty="0" err="1" smtClean="0">
                <a:solidFill>
                  <a:srgbClr val="002060"/>
                </a:solidFill>
              </a:rPr>
              <a:t>Belegante</a:t>
            </a:r>
            <a:r>
              <a:rPr lang="en-GB" sz="2200" dirty="0" smtClean="0">
                <a:solidFill>
                  <a:srgbClr val="002060"/>
                </a:solidFill>
              </a:rPr>
              <a:t>, Sergey </a:t>
            </a:r>
            <a:r>
              <a:rPr lang="en-GB" sz="2200" dirty="0" err="1" smtClean="0">
                <a:solidFill>
                  <a:srgbClr val="002060"/>
                </a:solidFill>
              </a:rPr>
              <a:t>Bobrovnikov</a:t>
            </a:r>
            <a:r>
              <a:rPr lang="en-GB" sz="2200" dirty="0" smtClean="0">
                <a:solidFill>
                  <a:srgbClr val="002060"/>
                </a:solidFill>
              </a:rPr>
              <a:t>, </a:t>
            </a:r>
            <a:r>
              <a:rPr lang="en-GB" sz="2200" dirty="0" err="1" smtClean="0">
                <a:solidFill>
                  <a:srgbClr val="002060"/>
                </a:solidFill>
              </a:rPr>
              <a:t>Antonella</a:t>
            </a:r>
            <a:r>
              <a:rPr lang="en-GB" sz="2200" dirty="0" smtClean="0">
                <a:solidFill>
                  <a:srgbClr val="002060"/>
                </a:solidFill>
              </a:rPr>
              <a:t> </a:t>
            </a:r>
            <a:r>
              <a:rPr lang="en-GB" sz="2200" dirty="0" err="1" smtClean="0">
                <a:solidFill>
                  <a:srgbClr val="002060"/>
                </a:solidFill>
              </a:rPr>
              <a:t>Boselli</a:t>
            </a:r>
            <a:r>
              <a:rPr lang="en-GB" sz="2200" dirty="0" smtClean="0">
                <a:solidFill>
                  <a:srgbClr val="002060"/>
                </a:solidFill>
              </a:rPr>
              <a:t>, Juan Antonio Bravo-</a:t>
            </a:r>
            <a:r>
              <a:rPr lang="en-GB" sz="2200" dirty="0" err="1" smtClean="0">
                <a:solidFill>
                  <a:srgbClr val="002060"/>
                </a:solidFill>
              </a:rPr>
              <a:t>Aranda</a:t>
            </a:r>
            <a:r>
              <a:rPr lang="en-GB" sz="2200" dirty="0" smtClean="0">
                <a:solidFill>
                  <a:srgbClr val="002060"/>
                </a:solidFill>
              </a:rPr>
              <a:t>, Jens </a:t>
            </a:r>
            <a:r>
              <a:rPr lang="en-GB" sz="2200" dirty="0" err="1" smtClean="0">
                <a:solidFill>
                  <a:srgbClr val="002060"/>
                </a:solidFill>
              </a:rPr>
              <a:t>Bösenberg</a:t>
            </a:r>
            <a:r>
              <a:rPr lang="en-GB" sz="2200" dirty="0" smtClean="0">
                <a:solidFill>
                  <a:srgbClr val="002060"/>
                </a:solidFill>
              </a:rPr>
              <a:t>, Emil </a:t>
            </a:r>
            <a:r>
              <a:rPr lang="en-GB" sz="2200" dirty="0" err="1" smtClean="0">
                <a:solidFill>
                  <a:srgbClr val="002060"/>
                </a:solidFill>
              </a:rPr>
              <a:t>Carstea</a:t>
            </a:r>
            <a:r>
              <a:rPr lang="en-GB" sz="2200" dirty="0" smtClean="0">
                <a:solidFill>
                  <a:srgbClr val="002060"/>
                </a:solidFill>
              </a:rPr>
              <a:t>, Anatoly </a:t>
            </a:r>
            <a:r>
              <a:rPr lang="en-GB" sz="2200" dirty="0" err="1" smtClean="0">
                <a:solidFill>
                  <a:srgbClr val="002060"/>
                </a:solidFill>
              </a:rPr>
              <a:t>Chaikovsky</a:t>
            </a:r>
            <a:r>
              <a:rPr lang="en-GB" sz="2200" dirty="0" smtClean="0">
                <a:solidFill>
                  <a:srgbClr val="002060"/>
                </a:solidFill>
              </a:rPr>
              <a:t>, Adolfo </a:t>
            </a:r>
            <a:r>
              <a:rPr lang="en-GB" sz="2200" dirty="0" err="1" smtClean="0">
                <a:solidFill>
                  <a:srgbClr val="002060"/>
                </a:solidFill>
              </a:rPr>
              <a:t>Comerón</a:t>
            </a:r>
            <a:r>
              <a:rPr lang="en-GB" sz="2200" dirty="0" smtClean="0">
                <a:solidFill>
                  <a:srgbClr val="002060"/>
                </a:solidFill>
              </a:rPr>
              <a:t>, Giuseppe D'Amico, David </a:t>
            </a:r>
            <a:r>
              <a:rPr lang="en-GB" sz="2200" dirty="0" err="1" smtClean="0">
                <a:solidFill>
                  <a:srgbClr val="002060"/>
                </a:solidFill>
              </a:rPr>
              <a:t>Daou</a:t>
            </a:r>
            <a:r>
              <a:rPr lang="en-GB" sz="2200" dirty="0" smtClean="0">
                <a:solidFill>
                  <a:srgbClr val="002060"/>
                </a:solidFill>
              </a:rPr>
              <a:t>, </a:t>
            </a:r>
            <a:r>
              <a:rPr lang="en-GB" sz="2200" dirty="0" err="1" smtClean="0">
                <a:solidFill>
                  <a:srgbClr val="002060"/>
                </a:solidFill>
              </a:rPr>
              <a:t>Tanja</a:t>
            </a:r>
            <a:r>
              <a:rPr lang="en-GB" sz="2200" dirty="0" smtClean="0">
                <a:solidFill>
                  <a:srgbClr val="002060"/>
                </a:solidFill>
              </a:rPr>
              <a:t> </a:t>
            </a:r>
            <a:r>
              <a:rPr lang="en-GB" sz="2200" dirty="0" err="1" smtClean="0">
                <a:solidFill>
                  <a:srgbClr val="002060"/>
                </a:solidFill>
              </a:rPr>
              <a:t>Dreischuh</a:t>
            </a:r>
            <a:r>
              <a:rPr lang="en-GB" sz="2200" dirty="0" smtClean="0">
                <a:solidFill>
                  <a:srgbClr val="002060"/>
                </a:solidFill>
              </a:rPr>
              <a:t>, Ronny Engelmann, Fanny Finger, Volker </a:t>
            </a:r>
            <a:r>
              <a:rPr lang="en-GB" sz="2200" dirty="0" err="1" smtClean="0">
                <a:solidFill>
                  <a:srgbClr val="002060"/>
                </a:solidFill>
              </a:rPr>
              <a:t>Freudenthaler</a:t>
            </a:r>
            <a:r>
              <a:rPr lang="en-GB" sz="2200" dirty="0" smtClean="0">
                <a:solidFill>
                  <a:srgbClr val="002060"/>
                </a:solidFill>
              </a:rPr>
              <a:t>, David Garcia-</a:t>
            </a:r>
            <a:r>
              <a:rPr lang="en-GB" sz="2200" dirty="0" err="1" smtClean="0">
                <a:solidFill>
                  <a:srgbClr val="002060"/>
                </a:solidFill>
              </a:rPr>
              <a:t>Vizcaino</a:t>
            </a:r>
            <a:r>
              <a:rPr lang="en-GB" sz="2200" dirty="0" smtClean="0">
                <a:solidFill>
                  <a:srgbClr val="002060"/>
                </a:solidFill>
              </a:rPr>
              <a:t>, Alfonso Javier Fernandez </a:t>
            </a:r>
            <a:r>
              <a:rPr lang="en-GB" sz="2200" dirty="0" err="1" smtClean="0">
                <a:solidFill>
                  <a:srgbClr val="002060"/>
                </a:solidFill>
              </a:rPr>
              <a:t>García</a:t>
            </a:r>
            <a:r>
              <a:rPr lang="en-GB" sz="2200" dirty="0" smtClean="0">
                <a:solidFill>
                  <a:srgbClr val="002060"/>
                </a:solidFill>
              </a:rPr>
              <a:t>, Alexander </a:t>
            </a:r>
            <a:r>
              <a:rPr lang="en-GB" sz="2200" dirty="0" err="1" smtClean="0">
                <a:solidFill>
                  <a:srgbClr val="002060"/>
                </a:solidFill>
              </a:rPr>
              <a:t>Geiß</a:t>
            </a:r>
            <a:r>
              <a:rPr lang="en-GB" sz="2200" dirty="0" smtClean="0">
                <a:solidFill>
                  <a:srgbClr val="002060"/>
                </a:solidFill>
              </a:rPr>
              <a:t>, </a:t>
            </a:r>
            <a:r>
              <a:rPr lang="en-GB" sz="2200" dirty="0" err="1" smtClean="0">
                <a:solidFill>
                  <a:srgbClr val="002060"/>
                </a:solidFill>
              </a:rPr>
              <a:t>Elina</a:t>
            </a:r>
            <a:r>
              <a:rPr lang="en-GB" sz="2200" dirty="0" smtClean="0">
                <a:solidFill>
                  <a:srgbClr val="002060"/>
                </a:solidFill>
              </a:rPr>
              <a:t> </a:t>
            </a:r>
            <a:r>
              <a:rPr lang="en-GB" sz="2200" dirty="0" err="1" smtClean="0">
                <a:solidFill>
                  <a:srgbClr val="002060"/>
                </a:solidFill>
              </a:rPr>
              <a:t>Giannakaki</a:t>
            </a:r>
            <a:r>
              <a:rPr lang="en-GB" sz="2200" dirty="0" smtClean="0">
                <a:solidFill>
                  <a:srgbClr val="002060"/>
                </a:solidFill>
              </a:rPr>
              <a:t>, </a:t>
            </a:r>
            <a:r>
              <a:rPr lang="en-GB" sz="2200" dirty="0" err="1" smtClean="0">
                <a:solidFill>
                  <a:srgbClr val="002060"/>
                </a:solidFill>
              </a:rPr>
              <a:t>Helmuth</a:t>
            </a:r>
            <a:r>
              <a:rPr lang="en-GB" sz="2200" dirty="0" smtClean="0">
                <a:solidFill>
                  <a:srgbClr val="002060"/>
                </a:solidFill>
              </a:rPr>
              <a:t> </a:t>
            </a:r>
            <a:r>
              <a:rPr lang="en-GB" sz="2200" dirty="0" err="1" smtClean="0">
                <a:solidFill>
                  <a:srgbClr val="002060"/>
                </a:solidFill>
              </a:rPr>
              <a:t>Giehl</a:t>
            </a:r>
            <a:r>
              <a:rPr lang="en-GB" sz="2200" dirty="0" smtClean="0">
                <a:solidFill>
                  <a:srgbClr val="002060"/>
                </a:solidFill>
              </a:rPr>
              <a:t>, Aldo </a:t>
            </a:r>
            <a:r>
              <a:rPr lang="en-GB" sz="2200" dirty="0" err="1" smtClean="0">
                <a:solidFill>
                  <a:srgbClr val="002060"/>
                </a:solidFill>
              </a:rPr>
              <a:t>Giunta</a:t>
            </a:r>
            <a:r>
              <a:rPr lang="en-GB" sz="2200" dirty="0" smtClean="0">
                <a:solidFill>
                  <a:srgbClr val="002060"/>
                </a:solidFill>
              </a:rPr>
              <a:t>, Martin de </a:t>
            </a:r>
            <a:r>
              <a:rPr lang="en-GB" sz="2200" dirty="0" err="1" smtClean="0">
                <a:solidFill>
                  <a:srgbClr val="002060"/>
                </a:solidFill>
              </a:rPr>
              <a:t>Graaf</a:t>
            </a:r>
            <a:r>
              <a:rPr lang="en-GB" sz="2200" dirty="0" smtClean="0">
                <a:solidFill>
                  <a:srgbClr val="002060"/>
                </a:solidFill>
              </a:rPr>
              <a:t>, Maria José Granados-</a:t>
            </a:r>
            <a:r>
              <a:rPr lang="en-GB" sz="2200" dirty="0" err="1" smtClean="0">
                <a:solidFill>
                  <a:srgbClr val="002060"/>
                </a:solidFill>
              </a:rPr>
              <a:t>Muñoz</a:t>
            </a:r>
            <a:r>
              <a:rPr lang="en-GB" sz="2200" dirty="0" smtClean="0">
                <a:solidFill>
                  <a:srgbClr val="002060"/>
                </a:solidFill>
              </a:rPr>
              <a:t>, Matthias </a:t>
            </a:r>
            <a:r>
              <a:rPr lang="en-GB" sz="2200" dirty="0" err="1" smtClean="0">
                <a:solidFill>
                  <a:srgbClr val="002060"/>
                </a:solidFill>
              </a:rPr>
              <a:t>Grein</a:t>
            </a:r>
            <a:r>
              <a:rPr lang="en-GB" sz="2200" dirty="0" smtClean="0">
                <a:solidFill>
                  <a:srgbClr val="002060"/>
                </a:solidFill>
              </a:rPr>
              <a:t>, Ivan </a:t>
            </a:r>
            <a:r>
              <a:rPr lang="en-GB" sz="2200" dirty="0" err="1" smtClean="0">
                <a:solidFill>
                  <a:srgbClr val="002060"/>
                </a:solidFill>
              </a:rPr>
              <a:t>Grigorov</a:t>
            </a:r>
            <a:r>
              <a:rPr lang="en-GB" sz="2200" dirty="0" smtClean="0">
                <a:solidFill>
                  <a:srgbClr val="002060"/>
                </a:solidFill>
              </a:rPr>
              <a:t>, </a:t>
            </a:r>
            <a:r>
              <a:rPr lang="en-GB" sz="2200" dirty="0" err="1" smtClean="0">
                <a:solidFill>
                  <a:srgbClr val="002060"/>
                </a:solidFill>
              </a:rPr>
              <a:t>Silke</a:t>
            </a:r>
            <a:r>
              <a:rPr lang="en-GB" sz="2200" dirty="0" smtClean="0">
                <a:solidFill>
                  <a:srgbClr val="002060"/>
                </a:solidFill>
              </a:rPr>
              <a:t> </a:t>
            </a:r>
            <a:r>
              <a:rPr lang="en-GB" sz="2200" dirty="0" err="1" smtClean="0">
                <a:solidFill>
                  <a:srgbClr val="002060"/>
                </a:solidFill>
              </a:rPr>
              <a:t>Groß</a:t>
            </a:r>
            <a:r>
              <a:rPr lang="en-GB" sz="2200" dirty="0" smtClean="0">
                <a:solidFill>
                  <a:srgbClr val="002060"/>
                </a:solidFill>
              </a:rPr>
              <a:t>, </a:t>
            </a:r>
            <a:r>
              <a:rPr lang="en-GB" sz="2200" dirty="0" err="1" smtClean="0">
                <a:solidFill>
                  <a:srgbClr val="002060"/>
                </a:solidFill>
              </a:rPr>
              <a:t>Carsten</a:t>
            </a:r>
            <a:r>
              <a:rPr lang="en-GB" sz="2200" dirty="0" smtClean="0">
                <a:solidFill>
                  <a:srgbClr val="002060"/>
                </a:solidFill>
              </a:rPr>
              <a:t> </a:t>
            </a:r>
            <a:r>
              <a:rPr lang="en-GB" sz="2200" dirty="0" err="1" smtClean="0">
                <a:solidFill>
                  <a:srgbClr val="002060"/>
                </a:solidFill>
              </a:rPr>
              <a:t>Gruening</a:t>
            </a:r>
            <a:r>
              <a:rPr lang="en-GB" sz="2200" dirty="0" smtClean="0">
                <a:solidFill>
                  <a:srgbClr val="002060"/>
                </a:solidFill>
              </a:rPr>
              <a:t>, Juan Luis Guerrero-</a:t>
            </a:r>
            <a:r>
              <a:rPr lang="en-GB" sz="2200" dirty="0" err="1" smtClean="0">
                <a:solidFill>
                  <a:srgbClr val="002060"/>
                </a:solidFill>
              </a:rPr>
              <a:t>Rascado</a:t>
            </a:r>
            <a:r>
              <a:rPr lang="en-GB" sz="2200" dirty="0" smtClean="0">
                <a:solidFill>
                  <a:srgbClr val="002060"/>
                </a:solidFill>
              </a:rPr>
              <a:t>, Martial </a:t>
            </a:r>
            <a:r>
              <a:rPr lang="en-GB" sz="2200" dirty="0" err="1" smtClean="0">
                <a:solidFill>
                  <a:srgbClr val="002060"/>
                </a:solidFill>
              </a:rPr>
              <a:t>Haeffelin</a:t>
            </a:r>
            <a:r>
              <a:rPr lang="en-GB" sz="2200" dirty="0" smtClean="0">
                <a:solidFill>
                  <a:srgbClr val="002060"/>
                </a:solidFill>
              </a:rPr>
              <a:t>, Theresa Hayek, Marco </a:t>
            </a:r>
            <a:r>
              <a:rPr lang="en-GB" sz="2200" dirty="0" err="1" smtClean="0">
                <a:solidFill>
                  <a:srgbClr val="002060"/>
                </a:solidFill>
              </a:rPr>
              <a:t>Iarlori</a:t>
            </a:r>
            <a:r>
              <a:rPr lang="en-GB" sz="2200" dirty="0" smtClean="0">
                <a:solidFill>
                  <a:srgbClr val="002060"/>
                </a:solidFill>
              </a:rPr>
              <a:t>, Thomas </a:t>
            </a:r>
            <a:r>
              <a:rPr lang="en-GB" sz="2200" dirty="0" err="1" smtClean="0">
                <a:solidFill>
                  <a:srgbClr val="002060"/>
                </a:solidFill>
              </a:rPr>
              <a:t>Kanitz</a:t>
            </a:r>
            <a:r>
              <a:rPr lang="en-GB" sz="2200" dirty="0" smtClean="0">
                <a:solidFill>
                  <a:srgbClr val="002060"/>
                </a:solidFill>
              </a:rPr>
              <a:t>, </a:t>
            </a:r>
            <a:r>
              <a:rPr lang="en-GB" sz="2200" dirty="0" err="1" smtClean="0">
                <a:solidFill>
                  <a:srgbClr val="002060"/>
                </a:solidFill>
              </a:rPr>
              <a:t>Panayotis</a:t>
            </a:r>
            <a:r>
              <a:rPr lang="en-GB" sz="2200" dirty="0" smtClean="0">
                <a:solidFill>
                  <a:srgbClr val="002060"/>
                </a:solidFill>
              </a:rPr>
              <a:t> </a:t>
            </a:r>
            <a:r>
              <a:rPr lang="en-GB" sz="2200" dirty="0" err="1" smtClean="0">
                <a:solidFill>
                  <a:srgbClr val="002060"/>
                </a:solidFill>
              </a:rPr>
              <a:t>Kokkalis</a:t>
            </a:r>
            <a:r>
              <a:rPr lang="en-GB" sz="2200" dirty="0" smtClean="0">
                <a:solidFill>
                  <a:srgbClr val="002060"/>
                </a:solidFill>
              </a:rPr>
              <a:t>, Holger </a:t>
            </a:r>
            <a:r>
              <a:rPr lang="en-GB" sz="2200" dirty="0" err="1" smtClean="0">
                <a:solidFill>
                  <a:srgbClr val="002060"/>
                </a:solidFill>
              </a:rPr>
              <a:t>Linné</a:t>
            </a:r>
            <a:r>
              <a:rPr lang="en-GB" sz="2200" dirty="0" smtClean="0">
                <a:solidFill>
                  <a:srgbClr val="002060"/>
                </a:solidFill>
              </a:rPr>
              <a:t>, Fabio Madonna, </a:t>
            </a:r>
            <a:r>
              <a:rPr lang="en-GB" sz="2200" dirty="0" err="1" smtClean="0">
                <a:solidFill>
                  <a:srgbClr val="002060"/>
                </a:solidFill>
              </a:rPr>
              <a:t>Rodanthi-Elisavet</a:t>
            </a:r>
            <a:r>
              <a:rPr lang="en-GB" sz="2200" dirty="0" smtClean="0">
                <a:solidFill>
                  <a:srgbClr val="002060"/>
                </a:solidFill>
              </a:rPr>
              <a:t> </a:t>
            </a:r>
            <a:r>
              <a:rPr lang="en-GB" sz="2200" dirty="0" err="1" smtClean="0">
                <a:solidFill>
                  <a:srgbClr val="002060"/>
                </a:solidFill>
              </a:rPr>
              <a:t>Mamouri</a:t>
            </a:r>
            <a:r>
              <a:rPr lang="en-GB" sz="2200" dirty="0" smtClean="0">
                <a:solidFill>
                  <a:srgbClr val="002060"/>
                </a:solidFill>
              </a:rPr>
              <a:t>, Volker Matthias, Ina </a:t>
            </a:r>
            <a:r>
              <a:rPr lang="en-GB" sz="2200" dirty="0" err="1" smtClean="0">
                <a:solidFill>
                  <a:srgbClr val="002060"/>
                </a:solidFill>
              </a:rPr>
              <a:t>Mattis</a:t>
            </a:r>
            <a:r>
              <a:rPr lang="en-GB" sz="2200" dirty="0" smtClean="0">
                <a:solidFill>
                  <a:srgbClr val="002060"/>
                </a:solidFill>
              </a:rPr>
              <a:t>, Francisco </a:t>
            </a:r>
            <a:r>
              <a:rPr lang="en-GB" sz="2200" dirty="0" err="1" smtClean="0">
                <a:solidFill>
                  <a:srgbClr val="002060"/>
                </a:solidFill>
              </a:rPr>
              <a:t>Molero</a:t>
            </a:r>
            <a:r>
              <a:rPr lang="en-GB" sz="2200" dirty="0" smtClean="0">
                <a:solidFill>
                  <a:srgbClr val="002060"/>
                </a:solidFill>
              </a:rPr>
              <a:t> </a:t>
            </a:r>
            <a:r>
              <a:rPr lang="en-GB" sz="2200" dirty="0" err="1" smtClean="0">
                <a:solidFill>
                  <a:srgbClr val="002060"/>
                </a:solidFill>
              </a:rPr>
              <a:t>Menéndez</a:t>
            </a:r>
            <a:r>
              <a:rPr lang="en-GB" sz="2200" dirty="0" smtClean="0">
                <a:solidFill>
                  <a:srgbClr val="002060"/>
                </a:solidFill>
              </a:rPr>
              <a:t>, </a:t>
            </a:r>
            <a:r>
              <a:rPr lang="en-GB" sz="2200" dirty="0" err="1" smtClean="0">
                <a:solidFill>
                  <a:srgbClr val="002060"/>
                </a:solidFill>
              </a:rPr>
              <a:t>Valentin</a:t>
            </a:r>
            <a:r>
              <a:rPr lang="en-GB" sz="2200" dirty="0" smtClean="0">
                <a:solidFill>
                  <a:srgbClr val="002060"/>
                </a:solidFill>
              </a:rPr>
              <a:t> </a:t>
            </a:r>
            <a:r>
              <a:rPr lang="en-GB" sz="2200" dirty="0" err="1" smtClean="0">
                <a:solidFill>
                  <a:srgbClr val="002060"/>
                </a:solidFill>
              </a:rPr>
              <a:t>Mitev</a:t>
            </a:r>
            <a:r>
              <a:rPr lang="en-GB" sz="2200" dirty="0" smtClean="0">
                <a:solidFill>
                  <a:srgbClr val="002060"/>
                </a:solidFill>
              </a:rPr>
              <a:t>, Lucia Mona, </a:t>
            </a:r>
            <a:r>
              <a:rPr lang="en-GB" sz="2200" dirty="0" err="1" smtClean="0">
                <a:solidFill>
                  <a:srgbClr val="002060"/>
                </a:solidFill>
              </a:rPr>
              <a:t>Yohann</a:t>
            </a:r>
            <a:r>
              <a:rPr lang="en-GB" sz="2200" dirty="0" smtClean="0">
                <a:solidFill>
                  <a:srgbClr val="002060"/>
                </a:solidFill>
              </a:rPr>
              <a:t> </a:t>
            </a:r>
            <a:r>
              <a:rPr lang="en-GB" sz="2200" dirty="0" err="1" smtClean="0">
                <a:solidFill>
                  <a:srgbClr val="002060"/>
                </a:solidFill>
              </a:rPr>
              <a:t>Morille</a:t>
            </a:r>
            <a:r>
              <a:rPr lang="en-GB" sz="2200" dirty="0" smtClean="0">
                <a:solidFill>
                  <a:srgbClr val="002060"/>
                </a:solidFill>
              </a:rPr>
              <a:t>, </a:t>
            </a:r>
            <a:r>
              <a:rPr lang="en-GB" sz="2200" dirty="0" err="1" smtClean="0">
                <a:solidFill>
                  <a:srgbClr val="002060"/>
                </a:solidFill>
              </a:rPr>
              <a:t>Constantino</a:t>
            </a:r>
            <a:r>
              <a:rPr lang="en-GB" sz="2200" dirty="0" smtClean="0">
                <a:solidFill>
                  <a:srgbClr val="002060"/>
                </a:solidFill>
              </a:rPr>
              <a:t> </a:t>
            </a:r>
            <a:r>
              <a:rPr lang="en-GB" sz="2200" dirty="0" err="1" smtClean="0">
                <a:solidFill>
                  <a:srgbClr val="002060"/>
                </a:solidFill>
              </a:rPr>
              <a:t>Muñoz</a:t>
            </a:r>
            <a:r>
              <a:rPr lang="en-GB" sz="2200" dirty="0" smtClean="0">
                <a:solidFill>
                  <a:srgbClr val="002060"/>
                </a:solidFill>
              </a:rPr>
              <a:t>, </a:t>
            </a:r>
            <a:r>
              <a:rPr lang="en-GB" sz="2200" dirty="0" err="1" smtClean="0">
                <a:solidFill>
                  <a:srgbClr val="002060"/>
                </a:solidFill>
              </a:rPr>
              <a:t>Anja</a:t>
            </a:r>
            <a:r>
              <a:rPr lang="en-GB" sz="2200" dirty="0" smtClean="0">
                <a:solidFill>
                  <a:srgbClr val="002060"/>
                </a:solidFill>
              </a:rPr>
              <a:t> </a:t>
            </a:r>
            <a:r>
              <a:rPr lang="en-GB" sz="2200" dirty="0" err="1" smtClean="0">
                <a:solidFill>
                  <a:srgbClr val="002060"/>
                </a:solidFill>
              </a:rPr>
              <a:t>Müller</a:t>
            </a:r>
            <a:r>
              <a:rPr lang="en-GB" sz="2200" dirty="0" smtClean="0">
                <a:solidFill>
                  <a:srgbClr val="002060"/>
                </a:solidFill>
              </a:rPr>
              <a:t>, </a:t>
            </a:r>
            <a:r>
              <a:rPr lang="en-GB" sz="2200" dirty="0" err="1" smtClean="0">
                <a:solidFill>
                  <a:srgbClr val="002060"/>
                </a:solidFill>
              </a:rPr>
              <a:t>Detlef</a:t>
            </a:r>
            <a:r>
              <a:rPr lang="en-GB" sz="2200" dirty="0" smtClean="0">
                <a:solidFill>
                  <a:srgbClr val="002060"/>
                </a:solidFill>
              </a:rPr>
              <a:t> </a:t>
            </a:r>
            <a:r>
              <a:rPr lang="en-GB" sz="2200" dirty="0" err="1" smtClean="0">
                <a:solidFill>
                  <a:srgbClr val="002060"/>
                </a:solidFill>
              </a:rPr>
              <a:t>Müller</a:t>
            </a:r>
            <a:r>
              <a:rPr lang="en-GB" sz="2200" dirty="0" smtClean="0">
                <a:solidFill>
                  <a:srgbClr val="002060"/>
                </a:solidFill>
              </a:rPr>
              <a:t>, Francisco </a:t>
            </a:r>
            <a:r>
              <a:rPr lang="en-GB" sz="2200" dirty="0" err="1" smtClean="0">
                <a:solidFill>
                  <a:srgbClr val="002060"/>
                </a:solidFill>
              </a:rPr>
              <a:t>Navas-Guzmán</a:t>
            </a:r>
            <a:r>
              <a:rPr lang="en-GB" sz="2200" dirty="0" smtClean="0">
                <a:solidFill>
                  <a:srgbClr val="002060"/>
                </a:solidFill>
              </a:rPr>
              <a:t>, </a:t>
            </a:r>
            <a:r>
              <a:rPr lang="en-GB" sz="2200" dirty="0" err="1" smtClean="0">
                <a:solidFill>
                  <a:srgbClr val="002060"/>
                </a:solidFill>
              </a:rPr>
              <a:t>Anca</a:t>
            </a:r>
            <a:r>
              <a:rPr lang="en-GB" sz="2200" dirty="0" smtClean="0">
                <a:solidFill>
                  <a:srgbClr val="002060"/>
                </a:solidFill>
              </a:rPr>
              <a:t> </a:t>
            </a:r>
            <a:r>
              <a:rPr lang="en-GB" sz="2200" dirty="0" err="1" smtClean="0">
                <a:solidFill>
                  <a:srgbClr val="002060"/>
                </a:solidFill>
              </a:rPr>
              <a:t>Nemuc</a:t>
            </a:r>
            <a:r>
              <a:rPr lang="en-GB" sz="2200" dirty="0" smtClean="0">
                <a:solidFill>
                  <a:srgbClr val="002060"/>
                </a:solidFill>
              </a:rPr>
              <a:t>, </a:t>
            </a:r>
            <a:r>
              <a:rPr lang="en-GB" sz="2200" dirty="0" err="1" smtClean="0">
                <a:solidFill>
                  <a:srgbClr val="002060"/>
                </a:solidFill>
              </a:rPr>
              <a:t>Doina</a:t>
            </a:r>
            <a:r>
              <a:rPr lang="en-GB" sz="2200" dirty="0" smtClean="0">
                <a:solidFill>
                  <a:srgbClr val="002060"/>
                </a:solidFill>
              </a:rPr>
              <a:t> </a:t>
            </a:r>
            <a:r>
              <a:rPr lang="en-GB" sz="2200" dirty="0" err="1" smtClean="0">
                <a:solidFill>
                  <a:srgbClr val="002060"/>
                </a:solidFill>
              </a:rPr>
              <a:t>Nicolae</a:t>
            </a:r>
            <a:r>
              <a:rPr lang="en-GB" sz="2200" dirty="0" smtClean="0">
                <a:solidFill>
                  <a:srgbClr val="002060"/>
                </a:solidFill>
              </a:rPr>
              <a:t>, Marco </a:t>
            </a:r>
            <a:r>
              <a:rPr lang="en-GB" sz="2200" dirty="0" err="1" smtClean="0">
                <a:solidFill>
                  <a:srgbClr val="002060"/>
                </a:solidFill>
              </a:rPr>
              <a:t>Pandolfi</a:t>
            </a:r>
            <a:r>
              <a:rPr lang="en-GB" sz="2200" dirty="0" smtClean="0">
                <a:solidFill>
                  <a:srgbClr val="002060"/>
                </a:solidFill>
              </a:rPr>
              <a:t>, Alex </a:t>
            </a:r>
            <a:r>
              <a:rPr lang="en-GB" sz="2200" dirty="0" err="1" smtClean="0">
                <a:solidFill>
                  <a:srgbClr val="002060"/>
                </a:solidFill>
              </a:rPr>
              <a:t>Papayannis</a:t>
            </a:r>
            <a:r>
              <a:rPr lang="en-GB" sz="2200" dirty="0" smtClean="0">
                <a:solidFill>
                  <a:srgbClr val="002060"/>
                </a:solidFill>
              </a:rPr>
              <a:t>, Gelsomina </a:t>
            </a:r>
            <a:r>
              <a:rPr lang="en-GB" sz="2200" dirty="0" err="1" smtClean="0">
                <a:solidFill>
                  <a:srgbClr val="002060"/>
                </a:solidFill>
              </a:rPr>
              <a:t>Pappalardo</a:t>
            </a:r>
            <a:r>
              <a:rPr lang="en-GB" sz="2200" dirty="0" smtClean="0">
                <a:solidFill>
                  <a:srgbClr val="002060"/>
                </a:solidFill>
              </a:rPr>
              <a:t>, Jacques </a:t>
            </a:r>
            <a:r>
              <a:rPr lang="en-GB" sz="2200" dirty="0" err="1" smtClean="0">
                <a:solidFill>
                  <a:srgbClr val="002060"/>
                </a:solidFill>
              </a:rPr>
              <a:t>Pelon</a:t>
            </a:r>
            <a:r>
              <a:rPr lang="en-GB" sz="2200" dirty="0" smtClean="0">
                <a:solidFill>
                  <a:srgbClr val="002060"/>
                </a:solidFill>
              </a:rPr>
              <a:t>, Maria Rita </a:t>
            </a:r>
            <a:r>
              <a:rPr lang="en-GB" sz="2200" dirty="0" err="1" smtClean="0">
                <a:solidFill>
                  <a:srgbClr val="002060"/>
                </a:solidFill>
              </a:rPr>
              <a:t>Perrone</a:t>
            </a:r>
            <a:r>
              <a:rPr lang="en-GB" sz="2200" dirty="0" smtClean="0">
                <a:solidFill>
                  <a:srgbClr val="002060"/>
                </a:solidFill>
              </a:rPr>
              <a:t>, </a:t>
            </a:r>
            <a:r>
              <a:rPr lang="en-GB" sz="2200" dirty="0" err="1" smtClean="0">
                <a:solidFill>
                  <a:srgbClr val="002060"/>
                </a:solidFill>
              </a:rPr>
              <a:t>Aleksander</a:t>
            </a:r>
            <a:r>
              <a:rPr lang="en-GB" sz="2200" dirty="0" smtClean="0">
                <a:solidFill>
                  <a:srgbClr val="002060"/>
                </a:solidFill>
              </a:rPr>
              <a:t> </a:t>
            </a:r>
            <a:r>
              <a:rPr lang="en-GB" sz="2200" dirty="0" err="1" smtClean="0">
                <a:solidFill>
                  <a:srgbClr val="002060"/>
                </a:solidFill>
              </a:rPr>
              <a:t>Pietruczuk</a:t>
            </a:r>
            <a:r>
              <a:rPr lang="en-GB" sz="2200" dirty="0" smtClean="0">
                <a:solidFill>
                  <a:srgbClr val="002060"/>
                </a:solidFill>
              </a:rPr>
              <a:t>, </a:t>
            </a:r>
            <a:r>
              <a:rPr lang="en-GB" sz="2200" dirty="0" err="1" smtClean="0">
                <a:solidFill>
                  <a:srgbClr val="002060"/>
                </a:solidFill>
              </a:rPr>
              <a:t>Gianluca</a:t>
            </a:r>
            <a:r>
              <a:rPr lang="en-GB" sz="2200" dirty="0" smtClean="0">
                <a:solidFill>
                  <a:srgbClr val="002060"/>
                </a:solidFill>
              </a:rPr>
              <a:t> </a:t>
            </a:r>
            <a:r>
              <a:rPr lang="en-GB" sz="2200" dirty="0" err="1" smtClean="0">
                <a:solidFill>
                  <a:srgbClr val="002060"/>
                </a:solidFill>
              </a:rPr>
              <a:t>Pisani</a:t>
            </a:r>
            <a:r>
              <a:rPr lang="en-GB" sz="2200" dirty="0" smtClean="0">
                <a:solidFill>
                  <a:srgbClr val="002060"/>
                </a:solidFill>
              </a:rPr>
              <a:t>, </a:t>
            </a:r>
            <a:r>
              <a:rPr lang="en-GB" sz="2200" dirty="0" err="1" smtClean="0">
                <a:solidFill>
                  <a:srgbClr val="002060"/>
                </a:solidFill>
              </a:rPr>
              <a:t>Charlos</a:t>
            </a:r>
            <a:r>
              <a:rPr lang="en-GB" sz="2200" dirty="0" smtClean="0">
                <a:solidFill>
                  <a:srgbClr val="002060"/>
                </a:solidFill>
              </a:rPr>
              <a:t> </a:t>
            </a:r>
            <a:r>
              <a:rPr lang="en-GB" sz="2200" dirty="0" err="1" smtClean="0">
                <a:solidFill>
                  <a:srgbClr val="002060"/>
                </a:solidFill>
              </a:rPr>
              <a:t>Potma</a:t>
            </a:r>
            <a:r>
              <a:rPr lang="en-GB" sz="2200" dirty="0" smtClean="0">
                <a:solidFill>
                  <a:srgbClr val="002060"/>
                </a:solidFill>
              </a:rPr>
              <a:t>, Jana </a:t>
            </a:r>
            <a:r>
              <a:rPr lang="en-GB" sz="2200" dirty="0" err="1" smtClean="0">
                <a:solidFill>
                  <a:srgbClr val="002060"/>
                </a:solidFill>
              </a:rPr>
              <a:t>Preißler</a:t>
            </a:r>
            <a:r>
              <a:rPr lang="en-GB" sz="2200" dirty="0" smtClean="0">
                <a:solidFill>
                  <a:srgbClr val="002060"/>
                </a:solidFill>
              </a:rPr>
              <a:t>, Manuel </a:t>
            </a:r>
            <a:r>
              <a:rPr lang="en-GB" sz="2200" dirty="0" err="1" smtClean="0">
                <a:solidFill>
                  <a:srgbClr val="002060"/>
                </a:solidFill>
              </a:rPr>
              <a:t>Pujadas</a:t>
            </a:r>
            <a:r>
              <a:rPr lang="en-GB" sz="2200" dirty="0" smtClean="0">
                <a:solidFill>
                  <a:srgbClr val="002060"/>
                </a:solidFill>
              </a:rPr>
              <a:t>, Jean </a:t>
            </a:r>
            <a:r>
              <a:rPr lang="en-GB" sz="2200" dirty="0" err="1" smtClean="0">
                <a:solidFill>
                  <a:srgbClr val="002060"/>
                </a:solidFill>
              </a:rPr>
              <a:t>Putaud</a:t>
            </a:r>
            <a:r>
              <a:rPr lang="en-GB" sz="2200" dirty="0" smtClean="0">
                <a:solidFill>
                  <a:srgbClr val="002060"/>
                </a:solidFill>
              </a:rPr>
              <a:t>, </a:t>
            </a:r>
            <a:r>
              <a:rPr lang="en-GB" sz="2200" dirty="0" err="1" smtClean="0">
                <a:solidFill>
                  <a:srgbClr val="002060"/>
                </a:solidFill>
              </a:rPr>
              <a:t>Cristian</a:t>
            </a:r>
            <a:r>
              <a:rPr lang="en-GB" sz="2200" dirty="0" smtClean="0">
                <a:solidFill>
                  <a:srgbClr val="002060"/>
                </a:solidFill>
              </a:rPr>
              <a:t> </a:t>
            </a:r>
            <a:r>
              <a:rPr lang="en-GB" sz="2200" dirty="0" err="1" smtClean="0">
                <a:solidFill>
                  <a:srgbClr val="002060"/>
                </a:solidFill>
              </a:rPr>
              <a:t>Radu</a:t>
            </a:r>
            <a:r>
              <a:rPr lang="en-GB" sz="2200" dirty="0" smtClean="0">
                <a:solidFill>
                  <a:srgbClr val="002060"/>
                </a:solidFill>
              </a:rPr>
              <a:t>, Francois </a:t>
            </a:r>
            <a:r>
              <a:rPr lang="en-GB" sz="2200" dirty="0" err="1" smtClean="0">
                <a:solidFill>
                  <a:srgbClr val="002060"/>
                </a:solidFill>
              </a:rPr>
              <a:t>Ravetta</a:t>
            </a:r>
            <a:r>
              <a:rPr lang="en-GB" sz="2200" dirty="0" smtClean="0">
                <a:solidFill>
                  <a:srgbClr val="002060"/>
                </a:solidFill>
              </a:rPr>
              <a:t>, Andrew </a:t>
            </a:r>
            <a:r>
              <a:rPr lang="en-GB" sz="2200" dirty="0" err="1" smtClean="0">
                <a:solidFill>
                  <a:srgbClr val="002060"/>
                </a:solidFill>
              </a:rPr>
              <a:t>Reigert</a:t>
            </a:r>
            <a:r>
              <a:rPr lang="en-GB" sz="2200" dirty="0" smtClean="0">
                <a:solidFill>
                  <a:srgbClr val="002060"/>
                </a:solidFill>
              </a:rPr>
              <a:t>, </a:t>
            </a:r>
            <a:r>
              <a:rPr lang="en-GB" sz="2200" dirty="0" err="1" smtClean="0">
                <a:solidFill>
                  <a:srgbClr val="002060"/>
                </a:solidFill>
              </a:rPr>
              <a:t>Vincenzo</a:t>
            </a:r>
            <a:r>
              <a:rPr lang="en-GB" sz="2200" dirty="0" smtClean="0">
                <a:solidFill>
                  <a:srgbClr val="002060"/>
                </a:solidFill>
              </a:rPr>
              <a:t> </a:t>
            </a:r>
            <a:r>
              <a:rPr lang="en-GB" sz="2200" dirty="0" err="1" smtClean="0">
                <a:solidFill>
                  <a:srgbClr val="002060"/>
                </a:solidFill>
              </a:rPr>
              <a:t>Rizi</a:t>
            </a:r>
            <a:r>
              <a:rPr lang="en-GB" sz="2200" dirty="0" smtClean="0">
                <a:solidFill>
                  <a:srgbClr val="002060"/>
                </a:solidFill>
              </a:rPr>
              <a:t>, </a:t>
            </a:r>
            <a:r>
              <a:rPr lang="en-GB" sz="2200" dirty="0" err="1" smtClean="0">
                <a:solidFill>
                  <a:srgbClr val="002060"/>
                </a:solidFill>
              </a:rPr>
              <a:t>Francesc</a:t>
            </a:r>
            <a:r>
              <a:rPr lang="en-GB" sz="2200" dirty="0" smtClean="0">
                <a:solidFill>
                  <a:srgbClr val="002060"/>
                </a:solidFill>
              </a:rPr>
              <a:t> </a:t>
            </a:r>
            <a:r>
              <a:rPr lang="en-GB" sz="2200" dirty="0" err="1" smtClean="0">
                <a:solidFill>
                  <a:srgbClr val="002060"/>
                </a:solidFill>
              </a:rPr>
              <a:t>Rocadenbosch</a:t>
            </a:r>
            <a:r>
              <a:rPr lang="en-GB" sz="2200" dirty="0" smtClean="0">
                <a:solidFill>
                  <a:srgbClr val="002060"/>
                </a:solidFill>
              </a:rPr>
              <a:t>, Alejandro </a:t>
            </a:r>
            <a:r>
              <a:rPr lang="en-GB" sz="2200" dirty="0" err="1" smtClean="0">
                <a:solidFill>
                  <a:srgbClr val="002060"/>
                </a:solidFill>
              </a:rPr>
              <a:t>Rodríguez</a:t>
            </a:r>
            <a:r>
              <a:rPr lang="en-GB" sz="2200" dirty="0" smtClean="0">
                <a:solidFill>
                  <a:srgbClr val="002060"/>
                </a:solidFill>
              </a:rPr>
              <a:t>, Laurent </a:t>
            </a:r>
            <a:r>
              <a:rPr lang="en-GB" sz="2200" dirty="0" err="1" smtClean="0">
                <a:solidFill>
                  <a:srgbClr val="002060"/>
                </a:solidFill>
              </a:rPr>
              <a:t>Sauvage</a:t>
            </a:r>
            <a:r>
              <a:rPr lang="en-GB" sz="2200" dirty="0" smtClean="0">
                <a:solidFill>
                  <a:srgbClr val="002060"/>
                </a:solidFill>
              </a:rPr>
              <a:t>, </a:t>
            </a:r>
            <a:r>
              <a:rPr lang="en-GB" sz="2200" dirty="0" err="1" smtClean="0">
                <a:solidFill>
                  <a:srgbClr val="002060"/>
                </a:solidFill>
              </a:rPr>
              <a:t>Jörg</a:t>
            </a:r>
            <a:r>
              <a:rPr lang="en-GB" sz="2200" dirty="0" smtClean="0">
                <a:solidFill>
                  <a:srgbClr val="002060"/>
                </a:solidFill>
              </a:rPr>
              <a:t> Schmidt, </a:t>
            </a:r>
            <a:r>
              <a:rPr lang="en-GB" sz="2200" dirty="0" err="1" smtClean="0">
                <a:solidFill>
                  <a:srgbClr val="002060"/>
                </a:solidFill>
              </a:rPr>
              <a:t>Franziska</a:t>
            </a:r>
            <a:r>
              <a:rPr lang="en-GB" sz="2200" dirty="0" smtClean="0">
                <a:solidFill>
                  <a:srgbClr val="002060"/>
                </a:solidFill>
              </a:rPr>
              <a:t> Schnell, </a:t>
            </a:r>
            <a:r>
              <a:rPr lang="en-GB" sz="2200" dirty="0" err="1" smtClean="0">
                <a:solidFill>
                  <a:srgbClr val="002060"/>
                </a:solidFill>
              </a:rPr>
              <a:t>Anja</a:t>
            </a:r>
            <a:r>
              <a:rPr lang="en-GB" sz="2200" dirty="0" smtClean="0">
                <a:solidFill>
                  <a:srgbClr val="002060"/>
                </a:solidFill>
              </a:rPr>
              <a:t> Schwarz, </a:t>
            </a:r>
            <a:r>
              <a:rPr lang="en-GB" sz="2200" dirty="0" err="1" smtClean="0">
                <a:solidFill>
                  <a:srgbClr val="002060"/>
                </a:solidFill>
              </a:rPr>
              <a:t>Patric</a:t>
            </a:r>
            <a:r>
              <a:rPr lang="en-GB" sz="2200" dirty="0" smtClean="0">
                <a:solidFill>
                  <a:srgbClr val="002060"/>
                </a:solidFill>
              </a:rPr>
              <a:t> Seifert, </a:t>
            </a:r>
            <a:r>
              <a:rPr lang="en-GB" sz="2200" dirty="0" err="1" smtClean="0">
                <a:solidFill>
                  <a:srgbClr val="002060"/>
                </a:solidFill>
              </a:rPr>
              <a:t>Ilya</a:t>
            </a:r>
            <a:r>
              <a:rPr lang="en-GB" sz="2200" dirty="0" smtClean="0">
                <a:solidFill>
                  <a:srgbClr val="002060"/>
                </a:solidFill>
              </a:rPr>
              <a:t> Serikov, </a:t>
            </a:r>
            <a:r>
              <a:rPr lang="en-GB" sz="2200" dirty="0" err="1" smtClean="0">
                <a:solidFill>
                  <a:srgbClr val="002060"/>
                </a:solidFill>
              </a:rPr>
              <a:t>Michaël</a:t>
            </a:r>
            <a:r>
              <a:rPr lang="en-GB" sz="2200" dirty="0" smtClean="0">
                <a:solidFill>
                  <a:srgbClr val="002060"/>
                </a:solidFill>
              </a:rPr>
              <a:t> </a:t>
            </a:r>
            <a:r>
              <a:rPr lang="en-GB" sz="2200" dirty="0" err="1" smtClean="0">
                <a:solidFill>
                  <a:srgbClr val="002060"/>
                </a:solidFill>
              </a:rPr>
              <a:t>Sicard</a:t>
            </a:r>
            <a:r>
              <a:rPr lang="en-GB" sz="2200" dirty="0" smtClean="0">
                <a:solidFill>
                  <a:srgbClr val="002060"/>
                </a:solidFill>
              </a:rPr>
              <a:t>, Ana Maria Silva, </a:t>
            </a:r>
            <a:r>
              <a:rPr lang="en-GB" sz="2200" dirty="0" err="1" smtClean="0">
                <a:solidFill>
                  <a:srgbClr val="002060"/>
                </a:solidFill>
              </a:rPr>
              <a:t>Valentin</a:t>
            </a:r>
            <a:r>
              <a:rPr lang="en-GB" sz="2200" dirty="0" smtClean="0">
                <a:solidFill>
                  <a:srgbClr val="002060"/>
                </a:solidFill>
              </a:rPr>
              <a:t> </a:t>
            </a:r>
            <a:r>
              <a:rPr lang="en-GB" sz="2200" dirty="0" err="1" smtClean="0">
                <a:solidFill>
                  <a:srgbClr val="002060"/>
                </a:solidFill>
              </a:rPr>
              <a:t>Simeonov</a:t>
            </a:r>
            <a:r>
              <a:rPr lang="en-GB" sz="2200" dirty="0" smtClean="0">
                <a:solidFill>
                  <a:srgbClr val="002060"/>
                </a:solidFill>
              </a:rPr>
              <a:t>, </a:t>
            </a:r>
            <a:r>
              <a:rPr lang="en-GB" sz="2200" dirty="0" err="1" smtClean="0">
                <a:solidFill>
                  <a:srgbClr val="002060"/>
                </a:solidFill>
              </a:rPr>
              <a:t>Nikos</a:t>
            </a:r>
            <a:r>
              <a:rPr lang="en-GB" sz="2200" dirty="0" smtClean="0">
                <a:solidFill>
                  <a:srgbClr val="002060"/>
                </a:solidFill>
              </a:rPr>
              <a:t> </a:t>
            </a:r>
            <a:r>
              <a:rPr lang="en-GB" sz="2200" dirty="0" err="1" smtClean="0">
                <a:solidFill>
                  <a:srgbClr val="002060"/>
                </a:solidFill>
              </a:rPr>
              <a:t>Siomos</a:t>
            </a:r>
            <a:r>
              <a:rPr lang="en-GB" sz="2200" dirty="0" smtClean="0">
                <a:solidFill>
                  <a:srgbClr val="002060"/>
                </a:solidFill>
              </a:rPr>
              <a:t>, Tobias </a:t>
            </a:r>
            <a:r>
              <a:rPr lang="en-GB" sz="2200" dirty="0" err="1" smtClean="0">
                <a:solidFill>
                  <a:srgbClr val="002060"/>
                </a:solidFill>
              </a:rPr>
              <a:t>Sirch</a:t>
            </a:r>
            <a:r>
              <a:rPr lang="en-GB" sz="2200" dirty="0" smtClean="0">
                <a:solidFill>
                  <a:srgbClr val="002060"/>
                </a:solidFill>
              </a:rPr>
              <a:t>, Nicola </a:t>
            </a:r>
            <a:r>
              <a:rPr lang="en-GB" sz="2200" dirty="0" err="1" smtClean="0">
                <a:solidFill>
                  <a:srgbClr val="002060"/>
                </a:solidFill>
              </a:rPr>
              <a:t>Spinelli</a:t>
            </a:r>
            <a:r>
              <a:rPr lang="en-GB" sz="2200" dirty="0" smtClean="0">
                <a:solidFill>
                  <a:srgbClr val="002060"/>
                </a:solidFill>
              </a:rPr>
              <a:t>, </a:t>
            </a:r>
            <a:r>
              <a:rPr lang="en-GB" sz="2200" dirty="0" err="1" smtClean="0">
                <a:solidFill>
                  <a:srgbClr val="002060"/>
                </a:solidFill>
              </a:rPr>
              <a:t>Dimitar</a:t>
            </a:r>
            <a:r>
              <a:rPr lang="en-GB" sz="2200" dirty="0" smtClean="0">
                <a:solidFill>
                  <a:srgbClr val="002060"/>
                </a:solidFill>
              </a:rPr>
              <a:t> </a:t>
            </a:r>
            <a:r>
              <a:rPr lang="en-GB" sz="2200" dirty="0" err="1" smtClean="0">
                <a:solidFill>
                  <a:srgbClr val="002060"/>
                </a:solidFill>
              </a:rPr>
              <a:t>Stoyanov</a:t>
            </a:r>
            <a:r>
              <a:rPr lang="en-GB" sz="2200" dirty="0" smtClean="0">
                <a:solidFill>
                  <a:srgbClr val="002060"/>
                </a:solidFill>
              </a:rPr>
              <a:t>, </a:t>
            </a:r>
            <a:r>
              <a:rPr lang="en-GB" sz="2200" dirty="0" err="1" smtClean="0">
                <a:solidFill>
                  <a:srgbClr val="002060"/>
                </a:solidFill>
              </a:rPr>
              <a:t>Camelia</a:t>
            </a:r>
            <a:r>
              <a:rPr lang="en-GB" sz="2200" dirty="0" smtClean="0">
                <a:solidFill>
                  <a:srgbClr val="002060"/>
                </a:solidFill>
              </a:rPr>
              <a:t> </a:t>
            </a:r>
            <a:r>
              <a:rPr lang="en-GB" sz="2200" dirty="0" err="1" smtClean="0">
                <a:solidFill>
                  <a:srgbClr val="002060"/>
                </a:solidFill>
              </a:rPr>
              <a:t>Talianu</a:t>
            </a:r>
            <a:r>
              <a:rPr lang="en-GB" sz="2200" dirty="0" smtClean="0">
                <a:solidFill>
                  <a:srgbClr val="002060"/>
                </a:solidFill>
              </a:rPr>
              <a:t>, Matthias Tesche, </a:t>
            </a:r>
            <a:r>
              <a:rPr lang="en-GB" sz="2200" dirty="0" err="1" smtClean="0">
                <a:solidFill>
                  <a:srgbClr val="002060"/>
                </a:solidFill>
              </a:rPr>
              <a:t>Ferdinando</a:t>
            </a:r>
            <a:r>
              <a:rPr lang="en-GB" sz="2200" dirty="0" smtClean="0">
                <a:solidFill>
                  <a:srgbClr val="002060"/>
                </a:solidFill>
              </a:rPr>
              <a:t> De </a:t>
            </a:r>
            <a:r>
              <a:rPr lang="en-GB" sz="2200" dirty="0" err="1" smtClean="0">
                <a:solidFill>
                  <a:srgbClr val="002060"/>
                </a:solidFill>
              </a:rPr>
              <a:t>Tomasi</a:t>
            </a:r>
            <a:r>
              <a:rPr lang="en-GB" sz="2200" dirty="0" smtClean="0">
                <a:solidFill>
                  <a:srgbClr val="002060"/>
                </a:solidFill>
              </a:rPr>
              <a:t>, Thomas </a:t>
            </a:r>
            <a:r>
              <a:rPr lang="en-GB" sz="2200" dirty="0" err="1" smtClean="0">
                <a:solidFill>
                  <a:srgbClr val="002060"/>
                </a:solidFill>
              </a:rPr>
              <a:t>Trickl</a:t>
            </a:r>
            <a:r>
              <a:rPr lang="en-GB" sz="2200" dirty="0" smtClean="0">
                <a:solidFill>
                  <a:srgbClr val="002060"/>
                </a:solidFill>
              </a:rPr>
              <a:t>, Geraint Vaughan, Hester </a:t>
            </a:r>
            <a:r>
              <a:rPr lang="en-GB" sz="2200" dirty="0" err="1" smtClean="0">
                <a:solidFill>
                  <a:srgbClr val="002060"/>
                </a:solidFill>
              </a:rPr>
              <a:t>Volten</a:t>
            </a:r>
            <a:r>
              <a:rPr lang="en-GB" sz="2200" dirty="0" smtClean="0">
                <a:solidFill>
                  <a:srgbClr val="002060"/>
                </a:solidFill>
              </a:rPr>
              <a:t>, Frank Wagner, </a:t>
            </a:r>
            <a:r>
              <a:rPr lang="en-GB" sz="2200" dirty="0" err="1" smtClean="0">
                <a:solidFill>
                  <a:srgbClr val="002060"/>
                </a:solidFill>
              </a:rPr>
              <a:t>Ulla</a:t>
            </a:r>
            <a:r>
              <a:rPr lang="en-GB" sz="2200" dirty="0" smtClean="0">
                <a:solidFill>
                  <a:srgbClr val="002060"/>
                </a:solidFill>
              </a:rPr>
              <a:t> Wandinger, </a:t>
            </a:r>
            <a:r>
              <a:rPr lang="en-GB" sz="2200" dirty="0" err="1" smtClean="0">
                <a:solidFill>
                  <a:srgbClr val="002060"/>
                </a:solidFill>
              </a:rPr>
              <a:t>Xuan</a:t>
            </a:r>
            <a:r>
              <a:rPr lang="en-GB" sz="2200" dirty="0" smtClean="0">
                <a:solidFill>
                  <a:srgbClr val="002060"/>
                </a:solidFill>
              </a:rPr>
              <a:t> Wang, Matthias </a:t>
            </a:r>
            <a:r>
              <a:rPr lang="en-GB" sz="2200" dirty="0" err="1" smtClean="0">
                <a:solidFill>
                  <a:srgbClr val="002060"/>
                </a:solidFill>
              </a:rPr>
              <a:t>Wiegner</a:t>
            </a:r>
            <a:r>
              <a:rPr lang="en-GB" sz="2200" dirty="0" smtClean="0">
                <a:solidFill>
                  <a:srgbClr val="002060"/>
                </a:solidFill>
              </a:rPr>
              <a:t>, Keith M. Wilson </a:t>
            </a:r>
            <a:endParaRPr kumimoji="0" lang="en-GB" sz="2200" b="0" i="0" u="none" strike="noStrike" kern="1200" cap="none" spc="0" normalizeH="0" baseline="0" noProof="0" dirty="0" smtClean="0">
              <a:ln>
                <a:noFill/>
              </a:ln>
              <a:solidFill>
                <a:srgbClr val="002060"/>
              </a:solidFill>
              <a:effectLst/>
              <a:uLnTx/>
              <a:uFillTx/>
              <a:latin typeface="+mn-lt"/>
              <a:ea typeface="+mn-ea"/>
              <a:cs typeface="+mn-cs"/>
            </a:endParaRPr>
          </a:p>
        </p:txBody>
      </p:sp>
      <p:sp>
        <p:nvSpPr>
          <p:cNvPr id="2" name="Titolo 1"/>
          <p:cNvSpPr>
            <a:spLocks noGrp="1"/>
          </p:cNvSpPr>
          <p:nvPr>
            <p:ph type="title"/>
          </p:nvPr>
        </p:nvSpPr>
        <p:spPr/>
        <p:txBody>
          <a:bodyPr/>
          <a:lstStyle/>
          <a:p>
            <a:r>
              <a:rPr lang="en-US" dirty="0" smtClean="0"/>
              <a:t>Publication with </a:t>
            </a:r>
            <a:r>
              <a:rPr lang="en-US" dirty="0" err="1" smtClean="0"/>
              <a:t>doi</a:t>
            </a:r>
            <a:endParaRPr lang="it-IT" dirty="0"/>
          </a:p>
        </p:txBody>
      </p:sp>
    </p:spTree>
    <p:extLst>
      <p:ext uri="{BB962C8B-B14F-4D97-AF65-F5344CB8AC3E}">
        <p14:creationId xmlns:p14="http://schemas.microsoft.com/office/powerpoint/2010/main" val="3095868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
        <p:nvSpPr>
          <p:cNvPr id="3" name="Content Placeholder 2"/>
          <p:cNvSpPr>
            <a:spLocks noGrp="1"/>
          </p:cNvSpPr>
          <p:nvPr>
            <p:ph idx="1"/>
          </p:nvPr>
        </p:nvSpPr>
        <p:spPr>
          <a:xfrm>
            <a:off x="467544" y="980728"/>
            <a:ext cx="8229600" cy="5112568"/>
          </a:xfrm>
        </p:spPr>
        <p:txBody>
          <a:bodyPr/>
          <a:lstStyle/>
          <a:p>
            <a:pPr marL="0" indent="0">
              <a:buNone/>
            </a:pPr>
            <a:r>
              <a:rPr lang="en-GB" sz="3000" dirty="0" smtClean="0"/>
              <a:t>Any questions </a:t>
            </a:r>
            <a:r>
              <a:rPr lang="en-GB" sz="3000" dirty="0" smtClean="0"/>
              <a:t>now</a:t>
            </a:r>
            <a:r>
              <a:rPr lang="en-GB" sz="3000" dirty="0" smtClean="0"/>
              <a:t>? </a:t>
            </a:r>
          </a:p>
          <a:p>
            <a:pPr marL="0" indent="0">
              <a:buNone/>
            </a:pPr>
            <a:r>
              <a:rPr lang="en-US" b="1" i="1" dirty="0" smtClean="0"/>
              <a:t>Ann </a:t>
            </a:r>
            <a:r>
              <a:rPr lang="en-US" b="1" i="1" dirty="0"/>
              <a:t>Mari will present:</a:t>
            </a:r>
          </a:p>
          <a:p>
            <a:r>
              <a:rPr lang="pt-BR" dirty="0"/>
              <a:t>EBAS – ACTRIS 2015 Data </a:t>
            </a:r>
            <a:r>
              <a:rPr lang="pt-BR" dirty="0" smtClean="0"/>
              <a:t>Summary </a:t>
            </a:r>
            <a:r>
              <a:rPr lang="en-US" i="1" dirty="0" smtClean="0">
                <a:solidFill>
                  <a:schemeClr val="bg1">
                    <a:lumMod val="50000"/>
                  </a:schemeClr>
                </a:solidFill>
              </a:rPr>
              <a:t>per </a:t>
            </a:r>
            <a:r>
              <a:rPr lang="en-US" i="1" dirty="0">
                <a:solidFill>
                  <a:schemeClr val="bg1">
                    <a:lumMod val="50000"/>
                  </a:schemeClr>
                </a:solidFill>
              </a:rPr>
              <a:t>2 October 2016 </a:t>
            </a:r>
            <a:endParaRPr lang="en-US" i="1" dirty="0" smtClean="0">
              <a:solidFill>
                <a:schemeClr val="bg1">
                  <a:lumMod val="50000"/>
                </a:schemeClr>
              </a:solidFill>
            </a:endParaRPr>
          </a:p>
          <a:p>
            <a:r>
              <a:rPr lang="en-US" dirty="0" smtClean="0"/>
              <a:t>Experiences </a:t>
            </a:r>
            <a:r>
              <a:rPr lang="en-US" dirty="0"/>
              <a:t>from the first reporting period with the online data submission tool: a data </a:t>
            </a:r>
            <a:r>
              <a:rPr lang="en-US" dirty="0" err="1"/>
              <a:t>c</a:t>
            </a:r>
            <a:r>
              <a:rPr lang="en-US" dirty="0" err="1" smtClean="0"/>
              <a:t>entre</a:t>
            </a:r>
            <a:r>
              <a:rPr lang="en-US" dirty="0" smtClean="0"/>
              <a:t> </a:t>
            </a:r>
            <a:r>
              <a:rPr lang="en-US" dirty="0"/>
              <a:t>perspective </a:t>
            </a:r>
            <a:endParaRPr lang="en-US" dirty="0" smtClean="0"/>
          </a:p>
          <a:p>
            <a:pPr marL="0" indent="0">
              <a:buNone/>
            </a:pPr>
            <a:r>
              <a:rPr lang="en-GB" b="1" i="1" dirty="0" smtClean="0"/>
              <a:t>Markus will pick up on </a:t>
            </a:r>
          </a:p>
          <a:p>
            <a:r>
              <a:rPr lang="en-US" dirty="0"/>
              <a:t>Data citation and use of DOIs in ACTRIS data </a:t>
            </a:r>
            <a:r>
              <a:rPr lang="en-US" dirty="0" err="1"/>
              <a:t>centre</a:t>
            </a:r>
            <a:r>
              <a:rPr lang="en-US" dirty="0"/>
              <a:t> </a:t>
            </a:r>
            <a:endParaRPr lang="en-US" dirty="0" smtClean="0"/>
          </a:p>
          <a:p>
            <a:r>
              <a:rPr lang="en-US" dirty="0" smtClean="0"/>
              <a:t>Issues around organizing </a:t>
            </a:r>
            <a:r>
              <a:rPr lang="en-US" dirty="0"/>
              <a:t>the data processing workflow in a mature research </a:t>
            </a:r>
            <a:r>
              <a:rPr lang="en-US" dirty="0" smtClean="0"/>
              <a:t>infrastructure</a:t>
            </a:r>
            <a:endParaRPr lang="en-US" dirty="0" smtClean="0"/>
          </a:p>
          <a:p>
            <a:pPr lvl="1"/>
            <a:r>
              <a:rPr lang="en-US" dirty="0" smtClean="0"/>
              <a:t>Centralized/distributed?</a:t>
            </a:r>
          </a:p>
          <a:p>
            <a:r>
              <a:rPr lang="en-US" dirty="0" smtClean="0"/>
              <a:t>Increasing </a:t>
            </a:r>
            <a:r>
              <a:rPr lang="en-US" dirty="0"/>
              <a:t>the number of NRT stations and </a:t>
            </a:r>
            <a:r>
              <a:rPr lang="en-US" dirty="0" smtClean="0"/>
              <a:t>instruments</a:t>
            </a:r>
            <a:endParaRPr lang="nb-NO" dirty="0"/>
          </a:p>
          <a:p>
            <a:r>
              <a:rPr lang="en-US" dirty="0" smtClean="0"/>
              <a:t>How </a:t>
            </a:r>
            <a:r>
              <a:rPr lang="en-US" dirty="0"/>
              <a:t>to document QA measures in a generic </a:t>
            </a:r>
            <a:r>
              <a:rPr lang="en-US" dirty="0" smtClean="0"/>
              <a:t>way</a:t>
            </a:r>
          </a:p>
          <a:p>
            <a:endParaRPr lang="en-GB" dirty="0"/>
          </a:p>
        </p:txBody>
      </p:sp>
    </p:spTree>
    <p:extLst>
      <p:ext uri="{BB962C8B-B14F-4D97-AF65-F5344CB8AC3E}">
        <p14:creationId xmlns:p14="http://schemas.microsoft.com/office/powerpoint/2010/main" val="2142926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 in the portal</a:t>
            </a:r>
            <a:endParaRPr lang="en-GB" dirty="0"/>
          </a:p>
        </p:txBody>
      </p:sp>
      <p:sp>
        <p:nvSpPr>
          <p:cNvPr id="3" name="Content Placeholder 2"/>
          <p:cNvSpPr>
            <a:spLocks noGrp="1"/>
          </p:cNvSpPr>
          <p:nvPr>
            <p:ph idx="1"/>
          </p:nvPr>
        </p:nvSpPr>
        <p:spPr>
          <a:xfrm>
            <a:off x="467544" y="620688"/>
            <a:ext cx="8676456" cy="5688632"/>
          </a:xfrm>
          <a:solidFill>
            <a:schemeClr val="bg1"/>
          </a:solidFill>
        </p:spPr>
        <p:style>
          <a:lnRef idx="2">
            <a:schemeClr val="accent5"/>
          </a:lnRef>
          <a:fillRef idx="1">
            <a:schemeClr val="lt1"/>
          </a:fillRef>
          <a:effectRef idx="0">
            <a:schemeClr val="accent5"/>
          </a:effectRef>
          <a:fontRef idx="minor">
            <a:schemeClr val="dk1"/>
          </a:fontRef>
        </p:style>
        <p:txBody>
          <a:bodyPr/>
          <a:lstStyle/>
          <a:p>
            <a:pPr lvl="0">
              <a:spcBef>
                <a:spcPts val="0"/>
              </a:spcBef>
            </a:pPr>
            <a:r>
              <a:rPr lang="en-GB" sz="1500" dirty="0" smtClean="0">
                <a:solidFill>
                  <a:schemeClr val="tx1"/>
                </a:solidFill>
              </a:rPr>
              <a:t>Dynamic menu and content management system, enabling the portal managers to create their own menu items and pages.</a:t>
            </a:r>
          </a:p>
          <a:p>
            <a:pPr lvl="1">
              <a:spcBef>
                <a:spcPts val="0"/>
              </a:spcBef>
            </a:pPr>
            <a:r>
              <a:rPr lang="en-GB" sz="1500" dirty="0" smtClean="0">
                <a:solidFill>
                  <a:schemeClr val="tx1"/>
                </a:solidFill>
              </a:rPr>
              <a:t>Now possible to edit all menu elements except for the "Home" page containing the search functionality and "Datasets" menu item.</a:t>
            </a:r>
          </a:p>
          <a:p>
            <a:pPr lvl="0">
              <a:spcBef>
                <a:spcPts val="0"/>
              </a:spcBef>
            </a:pPr>
            <a:r>
              <a:rPr lang="en-GB" sz="1500" dirty="0" smtClean="0">
                <a:solidFill>
                  <a:schemeClr val="tx1"/>
                </a:solidFill>
              </a:rPr>
              <a:t>Aggregated results for identical data sets belonging to multiple frameworks.  </a:t>
            </a:r>
          </a:p>
          <a:p>
            <a:pPr lvl="1">
              <a:spcBef>
                <a:spcPts val="0"/>
              </a:spcBef>
            </a:pPr>
            <a:r>
              <a:rPr lang="en-GB" sz="1500" dirty="0" smtClean="0">
                <a:solidFill>
                  <a:schemeClr val="tx1"/>
                </a:solidFill>
              </a:rPr>
              <a:t>Data sets are now displayed and downloaded as aggregates in order to avoid downloading of the same data set multiple times</a:t>
            </a:r>
          </a:p>
          <a:p>
            <a:pPr lvl="0">
              <a:spcBef>
                <a:spcPts val="0"/>
              </a:spcBef>
            </a:pPr>
            <a:r>
              <a:rPr lang="en-GB" sz="1500" dirty="0" smtClean="0">
                <a:solidFill>
                  <a:schemeClr val="tx1"/>
                </a:solidFill>
              </a:rPr>
              <a:t>New content and restructuring of content layout, including:</a:t>
            </a:r>
          </a:p>
          <a:p>
            <a:pPr lvl="1">
              <a:spcBef>
                <a:spcPts val="0"/>
              </a:spcBef>
            </a:pPr>
            <a:r>
              <a:rPr lang="en-GB" sz="1500" dirty="0" smtClean="0">
                <a:solidFill>
                  <a:schemeClr val="tx1"/>
                </a:solidFill>
              </a:rPr>
              <a:t>Divide old "Products" page in to separate menu-items and sub-pages under both "Tools and Services" and "Data Products".</a:t>
            </a:r>
          </a:p>
          <a:p>
            <a:pPr lvl="1">
              <a:spcBef>
                <a:spcPts val="0"/>
              </a:spcBef>
            </a:pPr>
            <a:r>
              <a:rPr lang="en-GB" sz="1500" dirty="0" smtClean="0">
                <a:solidFill>
                  <a:schemeClr val="tx1"/>
                </a:solidFill>
              </a:rPr>
              <a:t>Revised content of "Data Policy"</a:t>
            </a:r>
          </a:p>
          <a:p>
            <a:pPr lvl="1">
              <a:spcBef>
                <a:spcPts val="0"/>
              </a:spcBef>
            </a:pPr>
            <a:r>
              <a:rPr lang="en-GB" sz="1500" dirty="0" smtClean="0">
                <a:solidFill>
                  <a:schemeClr val="tx1"/>
                </a:solidFill>
              </a:rPr>
              <a:t>Embed of Near-</a:t>
            </a:r>
            <a:r>
              <a:rPr lang="en-GB" sz="1500" dirty="0" err="1" smtClean="0">
                <a:solidFill>
                  <a:schemeClr val="tx1"/>
                </a:solidFill>
              </a:rPr>
              <a:t>Realtime</a:t>
            </a:r>
            <a:r>
              <a:rPr lang="en-GB" sz="1500" dirty="0" smtClean="0">
                <a:solidFill>
                  <a:schemeClr val="tx1"/>
                </a:solidFill>
              </a:rPr>
              <a:t> data as separate page for both "Near surface and cloud data" and "</a:t>
            </a:r>
            <a:r>
              <a:rPr lang="en-GB" sz="1500" dirty="0" err="1" smtClean="0">
                <a:solidFill>
                  <a:schemeClr val="tx1"/>
                </a:solidFill>
              </a:rPr>
              <a:t>Quicklooks</a:t>
            </a:r>
            <a:r>
              <a:rPr lang="en-GB" sz="1500" dirty="0" smtClean="0">
                <a:solidFill>
                  <a:schemeClr val="tx1"/>
                </a:solidFill>
              </a:rPr>
              <a:t> for aerosol profiles" </a:t>
            </a:r>
          </a:p>
          <a:p>
            <a:pPr lvl="2">
              <a:spcBef>
                <a:spcPts val="0"/>
              </a:spcBef>
            </a:pPr>
            <a:r>
              <a:rPr lang="en-GB" sz="1500" dirty="0" smtClean="0">
                <a:solidFill>
                  <a:schemeClr val="tx1"/>
                </a:solidFill>
              </a:rPr>
              <a:t>​Linking to NRT data via front-page</a:t>
            </a:r>
          </a:p>
          <a:p>
            <a:pPr lvl="1">
              <a:spcBef>
                <a:spcPts val="0"/>
              </a:spcBef>
            </a:pPr>
            <a:r>
              <a:rPr lang="en-GB" sz="1500" dirty="0" smtClean="0">
                <a:solidFill>
                  <a:schemeClr val="tx1"/>
                </a:solidFill>
              </a:rPr>
              <a:t>Page linking to external resources regarding data submission to EBAS</a:t>
            </a:r>
          </a:p>
          <a:p>
            <a:pPr lvl="1">
              <a:spcBef>
                <a:spcPts val="0"/>
              </a:spcBef>
            </a:pPr>
            <a:r>
              <a:rPr lang="en-GB" sz="1500" dirty="0" smtClean="0">
                <a:solidFill>
                  <a:schemeClr val="tx1"/>
                </a:solidFill>
              </a:rPr>
              <a:t>Ability to  add custom CSS  for styling of HTML for the user-generated content</a:t>
            </a:r>
          </a:p>
          <a:p>
            <a:pPr lvl="0">
              <a:spcBef>
                <a:spcPts val="0"/>
              </a:spcBef>
            </a:pPr>
            <a:r>
              <a:rPr lang="nb-NO" sz="1500" dirty="0" smtClean="0">
                <a:solidFill>
                  <a:schemeClr val="tx1"/>
                </a:solidFill>
              </a:rPr>
              <a:t>​</a:t>
            </a:r>
            <a:r>
              <a:rPr lang="en-GB" sz="1500" dirty="0" smtClean="0">
                <a:solidFill>
                  <a:schemeClr val="tx1"/>
                </a:solidFill>
              </a:rPr>
              <a:t>URL alias for "Secondary datasets"</a:t>
            </a:r>
          </a:p>
          <a:p>
            <a:pPr lvl="0">
              <a:spcBef>
                <a:spcPts val="0"/>
              </a:spcBef>
            </a:pPr>
            <a:r>
              <a:rPr lang="en-GB" sz="1500" dirty="0" smtClean="0">
                <a:solidFill>
                  <a:schemeClr val="tx1"/>
                </a:solidFill>
              </a:rPr>
              <a:t>Removed "Browser Information" page</a:t>
            </a:r>
          </a:p>
          <a:p>
            <a:pPr lvl="0">
              <a:spcBef>
                <a:spcPts val="0"/>
              </a:spcBef>
            </a:pPr>
            <a:r>
              <a:rPr lang="en-GB" sz="1500" dirty="0" smtClean="0">
                <a:solidFill>
                  <a:schemeClr val="tx1"/>
                </a:solidFill>
              </a:rPr>
              <a:t>Direct links for menu items</a:t>
            </a:r>
          </a:p>
          <a:p>
            <a:pPr lvl="0">
              <a:spcBef>
                <a:spcPts val="0"/>
              </a:spcBef>
            </a:pPr>
            <a:r>
              <a:rPr lang="en-GB" sz="1500" dirty="0" smtClean="0">
                <a:solidFill>
                  <a:schemeClr val="tx1"/>
                </a:solidFill>
              </a:rPr>
              <a:t>In addition minor bug-fixes and refactoring of code has been done in order to support the new logic, both in terms of the user interface and to support the menu and content generation functionality.</a:t>
            </a:r>
          </a:p>
          <a:p>
            <a:pPr lvl="0">
              <a:spcBef>
                <a:spcPts val="0"/>
              </a:spcBef>
            </a:pPr>
            <a:r>
              <a:rPr lang="en-GB" sz="1500" dirty="0" smtClean="0">
                <a:solidFill>
                  <a:schemeClr val="tx1"/>
                </a:solidFill>
              </a:rPr>
              <a:t>New SQL templates in the "Reports" module (internal for the portal managers)</a:t>
            </a:r>
          </a:p>
          <a:p>
            <a:pPr lvl="1">
              <a:spcBef>
                <a:spcPts val="0"/>
              </a:spcBef>
            </a:pPr>
            <a:r>
              <a:rPr lang="en-GB" sz="1500" dirty="0" smtClean="0">
                <a:solidFill>
                  <a:schemeClr val="tx1"/>
                </a:solidFill>
              </a:rPr>
              <a:t>Minor code refactoring in same module. The templates are now stored as text files (UTF-8) instead of being hard coded.</a:t>
            </a:r>
            <a:endParaRPr lang="en-GB" sz="1500" dirty="0">
              <a:solidFill>
                <a:schemeClr val="tx1"/>
              </a:solidFill>
            </a:endParaRPr>
          </a:p>
        </p:txBody>
      </p:sp>
    </p:spTree>
    <p:extLst>
      <p:ext uri="{BB962C8B-B14F-4D97-AF65-F5344CB8AC3E}">
        <p14:creationId xmlns:p14="http://schemas.microsoft.com/office/powerpoint/2010/main" val="136506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500"/>
                                        <p:tgtEl>
                                          <p:spTgt spid="3">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500"/>
                                        <p:tgtEl>
                                          <p:spTgt spid="3">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500"/>
                                        <p:tgtEl>
                                          <p:spTgt spid="3">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fade">
                                      <p:cBhvr>
                                        <p:cTn id="55" dur="500"/>
                                        <p:tgtEl>
                                          <p:spTgt spid="3">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6" end="16"/>
                                            </p:txEl>
                                          </p:spTgt>
                                        </p:tgtEl>
                                        <p:attrNameLst>
                                          <p:attrName>style.visibility</p:attrName>
                                        </p:attrNameLst>
                                      </p:cBhvr>
                                      <p:to>
                                        <p:strVal val="visible"/>
                                      </p:to>
                                    </p:set>
                                    <p:animEffect transition="in" filter="fade">
                                      <p:cBhvr>
                                        <p:cTn id="58"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Updates in the ACTRIS Data Portal </a:t>
            </a:r>
            <a:r>
              <a:rPr lang="en-GB" dirty="0">
                <a:hlinkClick r:id="rId2"/>
              </a:rPr>
              <a:t>http://actris.nilu.no</a:t>
            </a:r>
            <a:r>
              <a:rPr lang="en-GB" dirty="0"/>
              <a:t> </a:t>
            </a:r>
          </a:p>
        </p:txBody>
      </p:sp>
      <p:sp>
        <p:nvSpPr>
          <p:cNvPr id="4" name="Content Placeholder 3"/>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467544" y="692696"/>
            <a:ext cx="7992888" cy="5702092"/>
          </a:xfrm>
          <a:prstGeom prst="rect">
            <a:avLst/>
          </a:prstGeom>
        </p:spPr>
      </p:pic>
    </p:spTree>
    <p:extLst>
      <p:ext uri="{BB962C8B-B14F-4D97-AF65-F5344CB8AC3E}">
        <p14:creationId xmlns:p14="http://schemas.microsoft.com/office/powerpoint/2010/main" val="894068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Updates in the ACTRIS Data Portal </a:t>
            </a:r>
            <a:r>
              <a:rPr lang="en-GB" dirty="0">
                <a:hlinkClick r:id="rId2"/>
              </a:rPr>
              <a:t>http://actris.nilu.no</a:t>
            </a:r>
            <a:r>
              <a:rPr lang="en-GB" dirty="0"/>
              <a:t> </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835696" y="980728"/>
            <a:ext cx="5317298" cy="5619029"/>
          </a:xfrm>
          <a:prstGeom prst="rect">
            <a:avLst/>
          </a:prstGeom>
        </p:spPr>
      </p:pic>
    </p:spTree>
    <p:extLst>
      <p:ext uri="{BB962C8B-B14F-4D97-AF65-F5344CB8AC3E}">
        <p14:creationId xmlns:p14="http://schemas.microsoft.com/office/powerpoint/2010/main" val="1595232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55576" y="620688"/>
            <a:ext cx="7390265" cy="7224988"/>
          </a:xfrm>
          <a:prstGeom prst="rect">
            <a:avLst/>
          </a:prstGeom>
        </p:spPr>
      </p:pic>
    </p:spTree>
    <p:extLst>
      <p:ext uri="{BB962C8B-B14F-4D97-AF65-F5344CB8AC3E}">
        <p14:creationId xmlns:p14="http://schemas.microsoft.com/office/powerpoint/2010/main" val="121317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Updates in the ACTRIS Data Portal </a:t>
            </a:r>
            <a:r>
              <a:rPr lang="en-GB" dirty="0">
                <a:hlinkClick r:id="rId2"/>
              </a:rPr>
              <a:t>http://actris.nilu.no</a:t>
            </a:r>
            <a:r>
              <a:rPr lang="en-GB" dirty="0"/>
              <a:t> </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815113" y="764704"/>
            <a:ext cx="4974424" cy="5616624"/>
          </a:xfrm>
          <a:prstGeom prst="rect">
            <a:avLst/>
          </a:prstGeom>
        </p:spPr>
      </p:pic>
    </p:spTree>
    <p:extLst>
      <p:ext uri="{BB962C8B-B14F-4D97-AF65-F5344CB8AC3E}">
        <p14:creationId xmlns:p14="http://schemas.microsoft.com/office/powerpoint/2010/main" val="909117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1902953" y="826592"/>
            <a:ext cx="5358781" cy="6031408"/>
          </a:xfrm>
          <a:prstGeom prst="rect">
            <a:avLst/>
          </a:prstGeom>
        </p:spPr>
      </p:pic>
    </p:spTree>
    <p:extLst>
      <p:ext uri="{BB962C8B-B14F-4D97-AF65-F5344CB8AC3E}">
        <p14:creationId xmlns:p14="http://schemas.microsoft.com/office/powerpoint/2010/main" val="3714920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979712" y="764704"/>
            <a:ext cx="5472608" cy="5446671"/>
          </a:xfrm>
          <a:prstGeom prst="rect">
            <a:avLst/>
          </a:prstGeom>
        </p:spPr>
      </p:pic>
    </p:spTree>
    <p:extLst>
      <p:ext uri="{BB962C8B-B14F-4D97-AF65-F5344CB8AC3E}">
        <p14:creationId xmlns:p14="http://schemas.microsoft.com/office/powerpoint/2010/main" val="565993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statistics as well for the portal</a:t>
            </a:r>
            <a:endParaRPr lang="en-GB" dirty="0"/>
          </a:p>
        </p:txBody>
      </p:sp>
      <p:pic>
        <p:nvPicPr>
          <p:cNvPr id="4" name="Content Placeholder 3"/>
          <p:cNvPicPr>
            <a:picLocks noGrp="1" noChangeAspect="1"/>
          </p:cNvPicPr>
          <p:nvPr>
            <p:ph idx="1"/>
          </p:nvPr>
        </p:nvPicPr>
        <p:blipFill>
          <a:blip r:embed="rId2"/>
          <a:stretch>
            <a:fillRect/>
          </a:stretch>
        </p:blipFill>
        <p:spPr>
          <a:xfrm>
            <a:off x="1547664" y="4823252"/>
            <a:ext cx="6696744" cy="1799915"/>
          </a:xfrm>
          <a:prstGeom prst="rect">
            <a:avLst/>
          </a:prstGeom>
        </p:spPr>
      </p:pic>
      <p:pic>
        <p:nvPicPr>
          <p:cNvPr id="5" name="Picture 4"/>
          <p:cNvPicPr>
            <a:picLocks noChangeAspect="1"/>
          </p:cNvPicPr>
          <p:nvPr/>
        </p:nvPicPr>
        <p:blipFill>
          <a:blip r:embed="rId3"/>
          <a:stretch>
            <a:fillRect/>
          </a:stretch>
        </p:blipFill>
        <p:spPr>
          <a:xfrm>
            <a:off x="5304682" y="476672"/>
            <a:ext cx="3926763" cy="4244697"/>
          </a:xfrm>
          <a:prstGeom prst="rect">
            <a:avLst/>
          </a:prstGeom>
        </p:spPr>
      </p:pic>
      <p:pic>
        <p:nvPicPr>
          <p:cNvPr id="3" name="Picture 2"/>
          <p:cNvPicPr>
            <a:picLocks noChangeAspect="1"/>
          </p:cNvPicPr>
          <p:nvPr/>
        </p:nvPicPr>
        <p:blipFill>
          <a:blip r:embed="rId4"/>
          <a:stretch>
            <a:fillRect/>
          </a:stretch>
        </p:blipFill>
        <p:spPr>
          <a:xfrm>
            <a:off x="-30642" y="578555"/>
            <a:ext cx="5335324" cy="4142814"/>
          </a:xfrm>
          <a:prstGeom prst="rect">
            <a:avLst/>
          </a:prstGeom>
        </p:spPr>
      </p:pic>
    </p:spTree>
    <p:extLst>
      <p:ext uri="{BB962C8B-B14F-4D97-AF65-F5344CB8AC3E}">
        <p14:creationId xmlns:p14="http://schemas.microsoft.com/office/powerpoint/2010/main" val="139761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4625</TotalTime>
  <Words>1344</Words>
  <Application>Microsoft Office PowerPoint</Application>
  <PresentationFormat>On-screen Show (4:3)</PresentationFormat>
  <Paragraphs>140</Paragraphs>
  <Slides>29</Slides>
  <Notes>6</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Wingdings</vt:lpstr>
      <vt:lpstr>Thème Office</vt:lpstr>
      <vt:lpstr>Conception personnalisée</vt:lpstr>
      <vt:lpstr>Recent updates from ACTRIS Data Centre  Cathrine Lund Myhre, Markus Fiebig, Ann Mari Fjaeraa,  Paul Eckhardt, Richard Olav Rud, Robert Logna  NILU – Norwegian institute for air research </vt:lpstr>
      <vt:lpstr>PowerPoint Presentation</vt:lpstr>
      <vt:lpstr>Updates in the ACTRIS Data Portal http://actris.nilu.no </vt:lpstr>
      <vt:lpstr>Updates in the ACTRIS Data Portal http://actris.nilu.no </vt:lpstr>
      <vt:lpstr>PowerPoint Presentation</vt:lpstr>
      <vt:lpstr>Updates in the ACTRIS Data Portal http://actris.nilu.no </vt:lpstr>
      <vt:lpstr>PowerPoint Presentation</vt:lpstr>
      <vt:lpstr>PowerPoint Presentation</vt:lpstr>
      <vt:lpstr>Web statistics as well for the portal</vt:lpstr>
      <vt:lpstr>PowerPoint Presentation</vt:lpstr>
      <vt:lpstr>Where can I find our ACTRIS recommendations for the XX type of measurements?</vt:lpstr>
      <vt:lpstr>The e-mail from Paolo to Jean Philippe and others…</vt:lpstr>
      <vt:lpstr>Does anyone visit the portal?</vt:lpstr>
      <vt:lpstr>Monitoring of ACTRIS DC, data provision and use</vt:lpstr>
      <vt:lpstr>Metrics for ACTRIS Data Centre</vt:lpstr>
      <vt:lpstr>One ACTRIS data set</vt:lpstr>
      <vt:lpstr>Access statistics of ACTRIS near surface data</vt:lpstr>
      <vt:lpstr>Overall: All ACTRIS near surface data</vt:lpstr>
      <vt:lpstr>Overall: All ACTRIS near surface data</vt:lpstr>
      <vt:lpstr>ACTRIS aerosol near surface data</vt:lpstr>
      <vt:lpstr>ACTRIS trace gas near surface data</vt:lpstr>
      <vt:lpstr>Access to particle scattering coefficient</vt:lpstr>
      <vt:lpstr>Summary; Since January 2015, ACTRIS-2 start  All near surface data </vt:lpstr>
      <vt:lpstr>Summary; Since January 2015, ACTRIS-2 start  Aerosol profiles </vt:lpstr>
      <vt:lpstr>Who are the users, and how are the data used?      How can we know more about the users, and ensure proper involvement, co-authorship and acknowledgment?  The strategy is to implement DOI (Digital identifier for objects)  across the research infrastructure    </vt:lpstr>
      <vt:lpstr>The main strategy of DOIs within ACTRIS Data Centre </vt:lpstr>
      <vt:lpstr>Publication with doi</vt:lpstr>
      <vt:lpstr>PowerPoint Presentation</vt:lpstr>
      <vt:lpstr>News in the portal</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philippin</dc:creator>
  <cp:lastModifiedBy>Cathrine Lund Myhre</cp:lastModifiedBy>
  <cp:revision>730</cp:revision>
  <dcterms:created xsi:type="dcterms:W3CDTF">2013-07-11T13:48:32Z</dcterms:created>
  <dcterms:modified xsi:type="dcterms:W3CDTF">2016-10-12T12:14:49Z</dcterms:modified>
</cp:coreProperties>
</file>