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notesMasterIdLst>
    <p:notesMasterId r:id="rId12"/>
  </p:notesMasterIdLst>
  <p:handoutMasterIdLst>
    <p:handoutMasterId r:id="rId13"/>
  </p:handoutMasterIdLst>
  <p:sldIdLst>
    <p:sldId id="256" r:id="rId3"/>
    <p:sldId id="332" r:id="rId4"/>
    <p:sldId id="320" r:id="rId5"/>
    <p:sldId id="328" r:id="rId6"/>
    <p:sldId id="329" r:id="rId7"/>
    <p:sldId id="330" r:id="rId8"/>
    <p:sldId id="331" r:id="rId9"/>
    <p:sldId id="321" r:id="rId10"/>
    <p:sldId id="317" r:id="rId11"/>
  </p:sldIdLst>
  <p:sldSz cx="9144000" cy="6858000" type="screen4x3"/>
  <p:notesSz cx="6858000" cy="9144000"/>
  <p:defaultTextStyle>
    <a:defPPr>
      <a:defRPr lang="fr-FR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67B9CF"/>
    <a:srgbClr val="99D0DF"/>
    <a:srgbClr val="215968"/>
    <a:srgbClr val="03388E"/>
    <a:srgbClr val="2B8944"/>
    <a:srgbClr val="339966"/>
    <a:srgbClr val="339933"/>
    <a:srgbClr val="336600"/>
    <a:srgbClr val="008000"/>
    <a:srgbClr val="808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1037" autoAdjust="0"/>
    <p:restoredTop sz="90396" autoAdjust="0"/>
  </p:normalViewPr>
  <p:slideViewPr>
    <p:cSldViewPr>
      <p:cViewPr varScale="1">
        <p:scale>
          <a:sx n="80" d="100"/>
          <a:sy n="80" d="100"/>
        </p:scale>
        <p:origin x="1332" y="8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" d="1"/>
        <a:sy n="1" d="1"/>
      </p:scale>
      <p:origin x="0" y="0"/>
    </p:cViewPr>
  </p:sorterViewPr>
  <p:notesViewPr>
    <p:cSldViewPr>
      <p:cViewPr varScale="1">
        <p:scale>
          <a:sx n="85" d="100"/>
          <a:sy n="85" d="100"/>
        </p:scale>
        <p:origin x="-3822" y="-84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handoutMaster" Target="handoutMasters/handoutMaster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notesMaster" Target="notesMasters/notesMaster1.xml"/><Relationship Id="rId17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viewProps" Target="view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en-tête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Espace réservé de la date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67FAAD8-FADB-4D7B-98FB-CCDFB8FB94A2}" type="datetimeFigureOut">
              <a:rPr lang="en-GB" smtClean="0"/>
              <a:pPr/>
              <a:t>12/10/2016</a:t>
            </a:fld>
            <a:endParaRPr lang="en-GB"/>
          </a:p>
        </p:txBody>
      </p:sp>
      <p:sp>
        <p:nvSpPr>
          <p:cNvPr id="4" name="Espace réservé du pied de page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Espace réservé du numéro de diapositive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597A891-7FC4-46CD-A149-7ACE4BB77479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0645975"/>
      </p:ext>
    </p:extLst>
  </p:cSld>
  <p:clrMap bg1="lt1" tx1="dk1" bg2="lt2" tx2="dk2" accent1="accent1" accent2="accent2" accent3="accent3" accent4="accent4" accent5="accent5" accent6="accent6" hlink="hlink" folHlink="folHlink"/>
  <p:hf sldNum="0"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en-tête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fr-FR"/>
          </a:p>
        </p:txBody>
      </p:sp>
      <p:sp>
        <p:nvSpPr>
          <p:cNvPr id="3" name="Espace réservé de la date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669058B-9A96-4F07-BAC5-7B54E6A488EF}" type="datetimeFigureOut">
              <a:rPr lang="fr-FR" smtClean="0"/>
              <a:pPr/>
              <a:t>12/10/2016</a:t>
            </a:fld>
            <a:endParaRPr lang="fr-FR"/>
          </a:p>
        </p:txBody>
      </p:sp>
      <p:sp>
        <p:nvSpPr>
          <p:cNvPr id="4" name="Espace réservé de l'image des diapositives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fr-FR"/>
          </a:p>
        </p:txBody>
      </p:sp>
      <p:sp>
        <p:nvSpPr>
          <p:cNvPr id="5" name="Espace réservé des commentaires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fr-FR" smtClean="0"/>
              <a:t>Cliquez pour modifier les styles du texte du masque</a:t>
            </a:r>
          </a:p>
          <a:p>
            <a:pPr lvl="1"/>
            <a:r>
              <a:rPr lang="fr-FR" smtClean="0"/>
              <a:t>Deuxième niveau</a:t>
            </a:r>
          </a:p>
          <a:p>
            <a:pPr lvl="2"/>
            <a:r>
              <a:rPr lang="fr-FR" smtClean="0"/>
              <a:t>Troisième niveau</a:t>
            </a:r>
          </a:p>
          <a:p>
            <a:pPr lvl="3"/>
            <a:r>
              <a:rPr lang="fr-FR" smtClean="0"/>
              <a:t>Quatrième niveau</a:t>
            </a:r>
          </a:p>
          <a:p>
            <a:pPr lvl="4"/>
            <a:r>
              <a:rPr lang="fr-FR" smtClean="0"/>
              <a:t>Cinquième niveau</a:t>
            </a:r>
            <a:endParaRPr lang="fr-FR"/>
          </a:p>
        </p:txBody>
      </p:sp>
      <p:sp>
        <p:nvSpPr>
          <p:cNvPr id="6" name="Espace réservé du pied de page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fr-FR"/>
          </a:p>
        </p:txBody>
      </p:sp>
      <p:sp>
        <p:nvSpPr>
          <p:cNvPr id="7" name="Espace réservé du numéro de diapositive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8A272EC-FFF8-4FA7-84A3-99789BE51C09}" type="slidenum">
              <a:rPr lang="fr-FR" smtClean="0"/>
              <a:pPr/>
              <a:t>‹#›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2411398378"/>
      </p:ext>
    </p:extLst>
  </p:cSld>
  <p:clrMap bg1="lt1" tx1="dk1" bg2="lt2" tx2="dk2" accent1="accent1" accent2="accent2" accent3="accent3" accent4="accent4" accent5="accent5" accent6="accent6" hlink="hlink" folHlink="folHlink"/>
  <p:hf sldNum="0"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commentaires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4130265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fi-FI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6AFD84B-1E3A-4E2C-B9C7-E76AB2F1FD81}" type="slidenum">
              <a:rPr lang="fi-FI" smtClean="0">
                <a:solidFill>
                  <a:prstClr val="black"/>
                </a:solidFill>
              </a:rPr>
              <a:pPr/>
              <a:t>2</a:t>
            </a:fld>
            <a:endParaRPr lang="fi-FI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0790015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commentaires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fr-FR" dirty="0"/>
          </a:p>
        </p:txBody>
      </p:sp>
    </p:spTree>
    <p:extLst>
      <p:ext uri="{BB962C8B-B14F-4D97-AF65-F5344CB8AC3E}">
        <p14:creationId xmlns:p14="http://schemas.microsoft.com/office/powerpoint/2010/main" val="61676166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commentaires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fr-FR" dirty="0"/>
          </a:p>
        </p:txBody>
      </p:sp>
    </p:spTree>
    <p:extLst>
      <p:ext uri="{BB962C8B-B14F-4D97-AF65-F5344CB8AC3E}">
        <p14:creationId xmlns:p14="http://schemas.microsoft.com/office/powerpoint/2010/main" val="235079476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commentaires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fr-FR" dirty="0"/>
          </a:p>
        </p:txBody>
      </p:sp>
    </p:spTree>
    <p:extLst>
      <p:ext uri="{BB962C8B-B14F-4D97-AF65-F5344CB8AC3E}">
        <p14:creationId xmlns:p14="http://schemas.microsoft.com/office/powerpoint/2010/main" val="84381073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gif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3.jpeg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Diapositive de tit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ctrTitle"/>
          </p:nvPr>
        </p:nvSpPr>
        <p:spPr>
          <a:xfrm>
            <a:off x="0" y="2708920"/>
            <a:ext cx="9144000" cy="1470025"/>
          </a:xfrm>
          <a:prstGeom prst="rect">
            <a:avLst/>
          </a:prstGeom>
        </p:spPr>
        <p:txBody>
          <a:bodyPr>
            <a:normAutofit/>
          </a:bodyPr>
          <a:lstStyle>
            <a:lvl1pPr algn="ctr">
              <a:defRPr sz="3600" b="1">
                <a:solidFill>
                  <a:srgbClr val="215968"/>
                </a:solidFill>
              </a:defRPr>
            </a:lvl1pPr>
          </a:lstStyle>
          <a:p>
            <a:r>
              <a:rPr lang="fr-FR" dirty="0" smtClean="0"/>
              <a:t>Cliquez pour modifier le style du titre</a:t>
            </a:r>
            <a:endParaRPr lang="fr-FR" dirty="0"/>
          </a:p>
        </p:txBody>
      </p:sp>
      <p:sp>
        <p:nvSpPr>
          <p:cNvPr id="3" name="Sous-titre 2"/>
          <p:cNvSpPr>
            <a:spLocks noGrp="1"/>
          </p:cNvSpPr>
          <p:nvPr>
            <p:ph type="subTitle" idx="1" hasCustomPrompt="1"/>
          </p:nvPr>
        </p:nvSpPr>
        <p:spPr>
          <a:xfrm>
            <a:off x="0" y="4149080"/>
            <a:ext cx="9144000" cy="7920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 algn="ctr">
              <a:buNone/>
              <a:defRPr sz="2400" b="1">
                <a:solidFill>
                  <a:srgbClr val="404040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fr-FR" dirty="0" smtClean="0"/>
              <a:t>Cliquez pour modifier le style du texte</a:t>
            </a:r>
          </a:p>
          <a:p>
            <a:endParaRPr lang="fr-FR" dirty="0"/>
          </a:p>
        </p:txBody>
      </p:sp>
      <p:pic>
        <p:nvPicPr>
          <p:cNvPr id="7" name="Image 3" descr="logo-actris.gif"/>
          <p:cNvPicPr>
            <a:picLocks noChangeAspect="1"/>
          </p:cNvPicPr>
          <p:nvPr userDrawn="1"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059832" y="404664"/>
            <a:ext cx="3030537" cy="1571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1" name="Text Box 3"/>
          <p:cNvSpPr txBox="1">
            <a:spLocks noChangeArrowheads="1"/>
          </p:cNvSpPr>
          <p:nvPr userDrawn="1"/>
        </p:nvSpPr>
        <p:spPr bwMode="auto">
          <a:xfrm>
            <a:off x="755576" y="5509681"/>
            <a:ext cx="5564214" cy="1015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eaLnBrk="0" hangingPunct="0">
              <a:lnSpc>
                <a:spcPct val="125000"/>
              </a:lnSpc>
              <a:defRPr/>
            </a:pPr>
            <a:r>
              <a:rPr lang="en-GB" sz="1600" b="1" i="1" dirty="0" smtClean="0">
                <a:solidFill>
                  <a:schemeClr val="accent5">
                    <a:lumMod val="50000"/>
                  </a:schemeClr>
                </a:solidFill>
              </a:rPr>
              <a:t>ACTRIS-2 DC</a:t>
            </a:r>
            <a:r>
              <a:rPr lang="en-GB" sz="1600" b="1" i="1" baseline="0" dirty="0" smtClean="0">
                <a:solidFill>
                  <a:schemeClr val="accent5">
                    <a:lumMod val="50000"/>
                  </a:schemeClr>
                </a:solidFill>
              </a:rPr>
              <a:t> WS</a:t>
            </a:r>
            <a:endParaRPr lang="en-GB" sz="1600" b="1" i="1" dirty="0">
              <a:solidFill>
                <a:schemeClr val="accent5">
                  <a:lumMod val="50000"/>
                </a:schemeClr>
              </a:solidFill>
            </a:endParaRPr>
          </a:p>
          <a:p>
            <a:pPr eaLnBrk="0" hangingPunct="0">
              <a:lnSpc>
                <a:spcPct val="125000"/>
              </a:lnSpc>
              <a:defRPr/>
            </a:pPr>
            <a:r>
              <a:rPr lang="en-GB" sz="1600" b="1" i="1" dirty="0" smtClean="0">
                <a:solidFill>
                  <a:srgbClr val="215968"/>
                </a:solidFill>
              </a:rPr>
              <a:t>Utrecht, Netherlands</a:t>
            </a:r>
          </a:p>
          <a:p>
            <a:pPr eaLnBrk="0" hangingPunct="0">
              <a:lnSpc>
                <a:spcPct val="125000"/>
              </a:lnSpc>
              <a:defRPr/>
            </a:pPr>
            <a:r>
              <a:rPr lang="en-GB" sz="1600" b="1" i="1" dirty="0" smtClean="0">
                <a:solidFill>
                  <a:srgbClr val="215968"/>
                </a:solidFill>
              </a:rPr>
              <a:t>12</a:t>
            </a:r>
            <a:r>
              <a:rPr lang="en-GB" sz="1600" b="1" i="1" baseline="0" dirty="0" smtClean="0">
                <a:solidFill>
                  <a:srgbClr val="215968"/>
                </a:solidFill>
              </a:rPr>
              <a:t> - 13</a:t>
            </a:r>
            <a:r>
              <a:rPr lang="en-GB" sz="1600" b="1" i="1" dirty="0" smtClean="0">
                <a:solidFill>
                  <a:srgbClr val="215968"/>
                </a:solidFill>
              </a:rPr>
              <a:t> September 2016</a:t>
            </a:r>
            <a:endParaRPr lang="en-GB" sz="1600" b="1" i="1" dirty="0">
              <a:solidFill>
                <a:srgbClr val="215968"/>
              </a:solidFill>
            </a:endParaRPr>
          </a:p>
        </p:txBody>
      </p:sp>
      <p:pic>
        <p:nvPicPr>
          <p:cNvPr id="13" name="Image 12" descr="flag_yellow_high.jpg"/>
          <p:cNvPicPr/>
          <p:nvPr userDrawn="1"/>
        </p:nvPicPr>
        <p:blipFill>
          <a:blip r:embed="rId3" cstate="print"/>
          <a:stretch>
            <a:fillRect/>
          </a:stretch>
        </p:blipFill>
        <p:spPr>
          <a:xfrm>
            <a:off x="7596336" y="5661248"/>
            <a:ext cx="1085850" cy="723900"/>
          </a:xfrm>
          <a:prstGeom prst="rect">
            <a:avLst/>
          </a:prstGeom>
        </p:spPr>
      </p:pic>
      <p:pic>
        <p:nvPicPr>
          <p:cNvPr id="9" name="Image 8" descr="bar.jpg"/>
          <p:cNvPicPr>
            <a:picLocks/>
          </p:cNvPicPr>
          <p:nvPr userDrawn="1"/>
        </p:nvPicPr>
        <p:blipFill>
          <a:blip r:embed="rId4" cstate="print"/>
          <a:stretch>
            <a:fillRect/>
          </a:stretch>
        </p:blipFill>
        <p:spPr>
          <a:xfrm>
            <a:off x="0" y="2226482"/>
            <a:ext cx="9144000" cy="482438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re et conten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Image 14" descr="bar.jpg"/>
          <p:cNvPicPr>
            <a:picLocks/>
          </p:cNvPicPr>
          <p:nvPr userDrawn="1"/>
        </p:nvPicPr>
        <p:blipFill>
          <a:blip r:embed="rId2" cstate="print"/>
          <a:stretch>
            <a:fillRect/>
          </a:stretch>
        </p:blipFill>
        <p:spPr>
          <a:xfrm>
            <a:off x="0" y="548680"/>
            <a:ext cx="9144000" cy="288000"/>
          </a:xfrm>
          <a:prstGeom prst="rect">
            <a:avLst/>
          </a:prstGeom>
        </p:spPr>
      </p:pic>
      <p:sp>
        <p:nvSpPr>
          <p:cNvPr id="2" name="Titre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620688"/>
          </a:xfrm>
          <a:prstGeom prst="rect">
            <a:avLst/>
          </a:prstGeom>
        </p:spPr>
        <p:txBody>
          <a:bodyPr>
            <a:normAutofit/>
          </a:bodyPr>
          <a:lstStyle>
            <a:lvl1pPr algn="ctr">
              <a:defRPr sz="2600" b="1">
                <a:solidFill>
                  <a:srgbClr val="215968"/>
                </a:solidFill>
              </a:defRPr>
            </a:lvl1pPr>
          </a:lstStyle>
          <a:p>
            <a:r>
              <a:rPr lang="fr-FR" dirty="0" smtClean="0"/>
              <a:t>Cliquez pour modifier le style du titre</a:t>
            </a:r>
            <a:endParaRPr lang="fr-FR" dirty="0"/>
          </a:p>
        </p:txBody>
      </p:sp>
      <p:sp>
        <p:nvSpPr>
          <p:cNvPr id="3" name="Espace réservé du contenu 2"/>
          <p:cNvSpPr>
            <a:spLocks noGrp="1"/>
          </p:cNvSpPr>
          <p:nvPr>
            <p:ph idx="1"/>
          </p:nvPr>
        </p:nvSpPr>
        <p:spPr>
          <a:xfrm>
            <a:off x="467544" y="980728"/>
            <a:ext cx="8229600" cy="4525963"/>
          </a:xfrm>
          <a:prstGeom prst="rect">
            <a:avLst/>
          </a:prstGeom>
        </p:spPr>
        <p:txBody>
          <a:bodyPr/>
          <a:lstStyle>
            <a:lvl1pPr marL="177800" indent="-177800">
              <a:spcBef>
                <a:spcPts val="600"/>
              </a:spcBef>
              <a:defRPr sz="2000">
                <a:solidFill>
                  <a:schemeClr val="accent1">
                    <a:lumMod val="50000"/>
                  </a:schemeClr>
                </a:solidFill>
              </a:defRPr>
            </a:lvl1pPr>
            <a:lvl2pPr marL="627063" indent="-169863">
              <a:spcBef>
                <a:spcPts val="600"/>
              </a:spcBef>
              <a:buClr>
                <a:schemeClr val="accent1">
                  <a:lumMod val="50000"/>
                </a:schemeClr>
              </a:buClr>
              <a:buFont typeface="Arial" pitchFamily="34" charset="0"/>
              <a:buChar char="-"/>
              <a:defRPr sz="2000">
                <a:solidFill>
                  <a:schemeClr val="accent1">
                    <a:lumMod val="50000"/>
                  </a:schemeClr>
                </a:solidFill>
              </a:defRPr>
            </a:lvl2pPr>
            <a:lvl3pPr>
              <a:spcBef>
                <a:spcPts val="600"/>
              </a:spcBef>
              <a:buClr>
                <a:schemeClr val="tx2">
                  <a:lumMod val="50000"/>
                </a:schemeClr>
              </a:buClr>
              <a:buSzPct val="80000"/>
              <a:buFont typeface="Wingdings" pitchFamily="2" charset="2"/>
              <a:buChar char="§"/>
              <a:defRPr sz="1800">
                <a:solidFill>
                  <a:schemeClr val="accent1">
                    <a:lumMod val="50000"/>
                  </a:schemeClr>
                </a:solidFill>
              </a:defRPr>
            </a:lvl3pPr>
            <a:lvl4pPr>
              <a:defRPr>
                <a:solidFill>
                  <a:schemeClr val="accent1">
                    <a:lumMod val="50000"/>
                  </a:schemeClr>
                </a:solidFill>
              </a:defRPr>
            </a:lvl4pPr>
            <a:lvl5pPr>
              <a:defRPr>
                <a:solidFill>
                  <a:schemeClr val="accent1">
                    <a:lumMod val="50000"/>
                  </a:schemeClr>
                </a:solidFill>
              </a:defRPr>
            </a:lvl5pPr>
          </a:lstStyle>
          <a:p>
            <a:pPr lvl="0"/>
            <a:r>
              <a:rPr lang="fr-FR" dirty="0" smtClean="0"/>
              <a:t>Cliquez pour modifier les styles du texte du masque</a:t>
            </a:r>
          </a:p>
          <a:p>
            <a:pPr lvl="1"/>
            <a:r>
              <a:rPr lang="fr-FR" dirty="0" smtClean="0"/>
              <a:t>Deuxième niveau</a:t>
            </a:r>
          </a:p>
          <a:p>
            <a:pPr lvl="2"/>
            <a:r>
              <a:rPr lang="fr-FR" dirty="0" smtClean="0"/>
              <a:t>Troisième niveau</a:t>
            </a:r>
          </a:p>
        </p:txBody>
      </p:sp>
      <p:pic>
        <p:nvPicPr>
          <p:cNvPr id="7" name="Image 6" descr="logo-actris.gif"/>
          <p:cNvPicPr>
            <a:picLocks noChangeAspect="1"/>
          </p:cNvPicPr>
          <p:nvPr userDrawn="1"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42844" y="6072206"/>
            <a:ext cx="1285854" cy="6668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" name="Text Box 3"/>
          <p:cNvSpPr txBox="1">
            <a:spLocks noChangeArrowheads="1"/>
          </p:cNvSpPr>
          <p:nvPr userDrawn="1"/>
        </p:nvSpPr>
        <p:spPr bwMode="auto">
          <a:xfrm>
            <a:off x="0" y="6435259"/>
            <a:ext cx="9144000" cy="30610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algn="ctr" eaLnBrk="0" hangingPunct="0">
              <a:lnSpc>
                <a:spcPct val="125000"/>
              </a:lnSpc>
              <a:defRPr/>
            </a:pPr>
            <a:r>
              <a:rPr lang="en-US" sz="1200" b="1" i="1" dirty="0" smtClean="0">
                <a:solidFill>
                  <a:srgbClr val="67B9CF"/>
                </a:solidFill>
                <a:latin typeface="+mj-lt"/>
              </a:rPr>
              <a:t>2</a:t>
            </a:r>
            <a:r>
              <a:rPr lang="en-US" sz="1200" b="1" i="1" baseline="30000" dirty="0" smtClean="0">
                <a:solidFill>
                  <a:srgbClr val="67B9CF"/>
                </a:solidFill>
                <a:latin typeface="+mj-lt"/>
              </a:rPr>
              <a:t>nd</a:t>
            </a:r>
            <a:r>
              <a:rPr lang="en-US" sz="1200" b="1" i="1" dirty="0" smtClean="0">
                <a:solidFill>
                  <a:srgbClr val="67B9CF"/>
                </a:solidFill>
                <a:latin typeface="+mj-lt"/>
              </a:rPr>
              <a:t> ACTRIS-2 General</a:t>
            </a:r>
            <a:r>
              <a:rPr lang="en-US" sz="1200" b="1" i="1" baseline="0" dirty="0" smtClean="0">
                <a:solidFill>
                  <a:srgbClr val="67B9CF"/>
                </a:solidFill>
                <a:latin typeface="+mj-lt"/>
              </a:rPr>
              <a:t> </a:t>
            </a:r>
            <a:r>
              <a:rPr lang="en-US" sz="1200" b="1" i="1" dirty="0" smtClean="0">
                <a:solidFill>
                  <a:srgbClr val="67B9CF"/>
                </a:solidFill>
                <a:latin typeface="+mj-lt"/>
              </a:rPr>
              <a:t>Meeting, </a:t>
            </a:r>
            <a:r>
              <a:rPr lang="en-US" sz="1200" b="1" i="1" dirty="0" err="1" smtClean="0">
                <a:solidFill>
                  <a:srgbClr val="67B9CF"/>
                </a:solidFill>
                <a:latin typeface="+mj-lt"/>
              </a:rPr>
              <a:t>Frascati</a:t>
            </a:r>
            <a:r>
              <a:rPr lang="en-GB" sz="1200" b="1" i="1" dirty="0" smtClean="0">
                <a:solidFill>
                  <a:srgbClr val="67B9CF"/>
                </a:solidFill>
                <a:latin typeface="+mj-lt"/>
              </a:rPr>
              <a:t>, Italy,</a:t>
            </a:r>
            <a:r>
              <a:rPr lang="en-GB" sz="1200" b="1" i="1" baseline="0" dirty="0" smtClean="0">
                <a:solidFill>
                  <a:srgbClr val="67B9CF"/>
                </a:solidFill>
                <a:latin typeface="+mj-lt"/>
              </a:rPr>
              <a:t> </a:t>
            </a:r>
            <a:r>
              <a:rPr lang="en-GB" sz="1200" b="1" i="1" dirty="0" smtClean="0">
                <a:solidFill>
                  <a:srgbClr val="67B9CF"/>
                </a:solidFill>
              </a:rPr>
              <a:t>29 February – 4 March 2016</a:t>
            </a: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re de sec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eux contenu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fr-FR" smtClean="0"/>
              <a:t>Cliquez pour modifier le style du titre</a:t>
            </a:r>
            <a:endParaRPr lang="fr-FR"/>
          </a:p>
        </p:txBody>
      </p:sp>
      <p:sp>
        <p:nvSpPr>
          <p:cNvPr id="3" name="Espace réservé du contenu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fr-FR" smtClean="0"/>
              <a:t>Cliquez pour modifier les styles du texte du masque</a:t>
            </a:r>
          </a:p>
          <a:p>
            <a:pPr lvl="1"/>
            <a:r>
              <a:rPr lang="fr-FR" smtClean="0"/>
              <a:t>Deuxième niveau</a:t>
            </a:r>
          </a:p>
          <a:p>
            <a:pPr lvl="2"/>
            <a:r>
              <a:rPr lang="fr-FR" smtClean="0"/>
              <a:t>Troisième niveau</a:t>
            </a:r>
          </a:p>
          <a:p>
            <a:pPr lvl="3"/>
            <a:r>
              <a:rPr lang="fr-FR" smtClean="0"/>
              <a:t>Quatrième niveau</a:t>
            </a:r>
          </a:p>
          <a:p>
            <a:pPr lvl="4"/>
            <a:r>
              <a:rPr lang="fr-FR" smtClean="0"/>
              <a:t>Cinquième niveau</a:t>
            </a:r>
            <a:endParaRPr lang="fr-FR"/>
          </a:p>
        </p:txBody>
      </p:sp>
      <p:sp>
        <p:nvSpPr>
          <p:cNvPr id="4" name="Espace réservé du contenu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fr-FR" smtClean="0"/>
              <a:t>Cliquez pour modifier les styles du texte du masque</a:t>
            </a:r>
          </a:p>
          <a:p>
            <a:pPr lvl="1"/>
            <a:r>
              <a:rPr lang="fr-FR" smtClean="0"/>
              <a:t>Deuxième niveau</a:t>
            </a:r>
          </a:p>
          <a:p>
            <a:pPr lvl="2"/>
            <a:r>
              <a:rPr lang="fr-FR" smtClean="0"/>
              <a:t>Troisième niveau</a:t>
            </a:r>
          </a:p>
          <a:p>
            <a:pPr lvl="3"/>
            <a:r>
              <a:rPr lang="fr-FR" smtClean="0"/>
              <a:t>Quatrième niveau</a:t>
            </a:r>
          </a:p>
          <a:p>
            <a:pPr lvl="4"/>
            <a:r>
              <a:rPr lang="fr-FR" smtClean="0"/>
              <a:t>Cinquième niveau</a:t>
            </a:r>
            <a:endParaRPr lang="fr-FR"/>
          </a:p>
        </p:txBody>
      </p:sp>
      <p:sp>
        <p:nvSpPr>
          <p:cNvPr id="5" name="Espace réservé de la date 4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endParaRPr lang="fr-FR"/>
          </a:p>
        </p:txBody>
      </p:sp>
      <p:sp>
        <p:nvSpPr>
          <p:cNvPr id="6" name="Espace réservé du pied de page 5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fr-FR"/>
          </a:p>
        </p:txBody>
      </p:sp>
      <p:sp>
        <p:nvSpPr>
          <p:cNvPr id="7" name="Espace réservé du numéro de diapositive 6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40DB0AC3-D4E5-493E-B5EE-32F23BA366E0}" type="slidenum">
              <a:rPr lang="fr-FR" smtClean="0"/>
              <a:pPr/>
              <a:t>‹#›</a:t>
            </a:fld>
            <a:endParaRPr lang="fr-FR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a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r>
              <a:rPr lang="fr-FR" smtClean="0"/>
              <a:t>Cliquez pour modifier le style du titre</a:t>
            </a:r>
            <a:endParaRPr lang="fr-FR"/>
          </a:p>
        </p:txBody>
      </p:sp>
      <p:sp>
        <p:nvSpPr>
          <p:cNvPr id="3" name="Espace réservé du texte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fr-FR" smtClean="0"/>
              <a:t>Cliquez pour modifier les styles du texte du masque</a:t>
            </a:r>
          </a:p>
        </p:txBody>
      </p:sp>
      <p:sp>
        <p:nvSpPr>
          <p:cNvPr id="4" name="Espace réservé du contenu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fr-FR" smtClean="0"/>
              <a:t>Cliquez pour modifier les styles du texte du masque</a:t>
            </a:r>
          </a:p>
          <a:p>
            <a:pPr lvl="1"/>
            <a:r>
              <a:rPr lang="fr-FR" smtClean="0"/>
              <a:t>Deuxième niveau</a:t>
            </a:r>
          </a:p>
          <a:p>
            <a:pPr lvl="2"/>
            <a:r>
              <a:rPr lang="fr-FR" smtClean="0"/>
              <a:t>Troisième niveau</a:t>
            </a:r>
          </a:p>
          <a:p>
            <a:pPr lvl="3"/>
            <a:r>
              <a:rPr lang="fr-FR" smtClean="0"/>
              <a:t>Quatrième niveau</a:t>
            </a:r>
          </a:p>
          <a:p>
            <a:pPr lvl="4"/>
            <a:r>
              <a:rPr lang="fr-FR" smtClean="0"/>
              <a:t>Cinquième niveau</a:t>
            </a:r>
            <a:endParaRPr lang="fr-FR"/>
          </a:p>
        </p:txBody>
      </p:sp>
      <p:sp>
        <p:nvSpPr>
          <p:cNvPr id="5" name="Espace réservé du texte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fr-FR" smtClean="0"/>
              <a:t>Cliquez pour modifier les styles du texte du masque</a:t>
            </a:r>
          </a:p>
        </p:txBody>
      </p:sp>
      <p:sp>
        <p:nvSpPr>
          <p:cNvPr id="6" name="Espace réservé du contenu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fr-FR" smtClean="0"/>
              <a:t>Cliquez pour modifier les styles du texte du masque</a:t>
            </a:r>
          </a:p>
          <a:p>
            <a:pPr lvl="1"/>
            <a:r>
              <a:rPr lang="fr-FR" smtClean="0"/>
              <a:t>Deuxième niveau</a:t>
            </a:r>
          </a:p>
          <a:p>
            <a:pPr lvl="2"/>
            <a:r>
              <a:rPr lang="fr-FR" smtClean="0"/>
              <a:t>Troisième niveau</a:t>
            </a:r>
          </a:p>
          <a:p>
            <a:pPr lvl="3"/>
            <a:r>
              <a:rPr lang="fr-FR" smtClean="0"/>
              <a:t>Quatrième niveau</a:t>
            </a:r>
          </a:p>
          <a:p>
            <a:pPr lvl="4"/>
            <a:r>
              <a:rPr lang="fr-FR" smtClean="0"/>
              <a:t>Cinquième niveau</a:t>
            </a:r>
            <a:endParaRPr lang="fr-FR"/>
          </a:p>
        </p:txBody>
      </p:sp>
      <p:sp>
        <p:nvSpPr>
          <p:cNvPr id="7" name="Espace réservé de la date 6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endParaRPr lang="fr-FR"/>
          </a:p>
        </p:txBody>
      </p:sp>
      <p:sp>
        <p:nvSpPr>
          <p:cNvPr id="8" name="Espace réservé du pied de page 7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fr-FR"/>
          </a:p>
        </p:txBody>
      </p:sp>
      <p:sp>
        <p:nvSpPr>
          <p:cNvPr id="9" name="Espace réservé du numéro de diapositive 8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40DB0AC3-D4E5-493E-B5EE-32F23BA366E0}" type="slidenum">
              <a:rPr lang="fr-FR" smtClean="0"/>
              <a:pPr/>
              <a:t>‹#›</a:t>
            </a:fld>
            <a:endParaRPr lang="fr-FR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re seu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fr-FR" smtClean="0"/>
              <a:t>Cliquez pour modifier le style du titre</a:t>
            </a:r>
            <a:endParaRPr lang="fr-FR"/>
          </a:p>
        </p:txBody>
      </p:sp>
      <p:sp>
        <p:nvSpPr>
          <p:cNvPr id="3" name="Espace réservé de la date 2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endParaRPr lang="fr-FR"/>
          </a:p>
        </p:txBody>
      </p:sp>
      <p:sp>
        <p:nvSpPr>
          <p:cNvPr id="4" name="Espace réservé du pied de page 3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fr-FR"/>
          </a:p>
        </p:txBody>
      </p:sp>
      <p:sp>
        <p:nvSpPr>
          <p:cNvPr id="5" name="Espace réservé du numéro de diapositive 4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40DB0AC3-D4E5-493E-B5EE-32F23BA366E0}" type="slidenum">
              <a:rPr lang="fr-FR" smtClean="0"/>
              <a:pPr/>
              <a:t>‹#›</a:t>
            </a:fld>
            <a:endParaRPr lang="fr-FR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V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a date 1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endParaRPr lang="fr-FR"/>
          </a:p>
        </p:txBody>
      </p:sp>
      <p:sp>
        <p:nvSpPr>
          <p:cNvPr id="3" name="Espace réservé du pied de page 2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fr-FR"/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40DB0AC3-D4E5-493E-B5EE-32F23BA366E0}" type="slidenum">
              <a:rPr lang="fr-FR" smtClean="0"/>
              <a:pPr/>
              <a:t>‹#›</a:t>
            </a:fld>
            <a:endParaRPr lang="fr-FR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u avec légen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  <a:prstGeom prst="rect">
            <a:avLst/>
          </a:prstGeo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fr-FR" smtClean="0"/>
              <a:t>Cliquez pour modifier le style du titre</a:t>
            </a:r>
            <a:endParaRPr lang="fr-FR"/>
          </a:p>
        </p:txBody>
      </p:sp>
      <p:sp>
        <p:nvSpPr>
          <p:cNvPr id="3" name="Espace réservé du contenu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fr-FR" smtClean="0"/>
              <a:t>Cliquez pour modifier les styles du texte du masque</a:t>
            </a:r>
          </a:p>
          <a:p>
            <a:pPr lvl="1"/>
            <a:r>
              <a:rPr lang="fr-FR" smtClean="0"/>
              <a:t>Deuxième niveau</a:t>
            </a:r>
          </a:p>
          <a:p>
            <a:pPr lvl="2"/>
            <a:r>
              <a:rPr lang="fr-FR" smtClean="0"/>
              <a:t>Troisième niveau</a:t>
            </a:r>
          </a:p>
          <a:p>
            <a:pPr lvl="3"/>
            <a:r>
              <a:rPr lang="fr-FR" smtClean="0"/>
              <a:t>Quatrième niveau</a:t>
            </a:r>
          </a:p>
          <a:p>
            <a:pPr lvl="4"/>
            <a:r>
              <a:rPr lang="fr-FR" smtClean="0"/>
              <a:t>Cinquième niveau</a:t>
            </a:r>
            <a:endParaRPr lang="fr-FR"/>
          </a:p>
        </p:txBody>
      </p:sp>
      <p:sp>
        <p:nvSpPr>
          <p:cNvPr id="4" name="Espace réservé du texte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fr-FR" smtClean="0"/>
              <a:t>Cliquez pour modifier les styles du texte du masque</a:t>
            </a:r>
          </a:p>
        </p:txBody>
      </p:sp>
      <p:sp>
        <p:nvSpPr>
          <p:cNvPr id="5" name="Espace réservé de la date 4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endParaRPr lang="fr-FR"/>
          </a:p>
        </p:txBody>
      </p:sp>
      <p:sp>
        <p:nvSpPr>
          <p:cNvPr id="6" name="Espace réservé du pied de page 5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fr-FR"/>
          </a:p>
        </p:txBody>
      </p:sp>
      <p:sp>
        <p:nvSpPr>
          <p:cNvPr id="7" name="Espace réservé du numéro de diapositive 6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40DB0AC3-D4E5-493E-B5EE-32F23BA366E0}" type="slidenum">
              <a:rPr lang="fr-FR" smtClean="0"/>
              <a:pPr/>
              <a:t>‹#›</a:t>
            </a:fld>
            <a:endParaRPr lang="fr-FR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age avec légen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  <a:prstGeom prst="rect">
            <a:avLst/>
          </a:prstGeo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fr-FR" smtClean="0"/>
              <a:t>Cliquez pour modifier le style du titre</a:t>
            </a:r>
            <a:endParaRPr lang="fr-FR"/>
          </a:p>
        </p:txBody>
      </p:sp>
      <p:sp>
        <p:nvSpPr>
          <p:cNvPr id="3" name="Espace réservé pour une image 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fr-FR"/>
          </a:p>
        </p:txBody>
      </p:sp>
      <p:sp>
        <p:nvSpPr>
          <p:cNvPr id="4" name="Espace réservé du texte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fr-FR" smtClean="0"/>
              <a:t>Cliquez pour modifier les styles du texte du masque</a:t>
            </a:r>
          </a:p>
        </p:txBody>
      </p:sp>
      <p:sp>
        <p:nvSpPr>
          <p:cNvPr id="5" name="Espace réservé de la date 4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endParaRPr lang="fr-FR"/>
          </a:p>
        </p:txBody>
      </p:sp>
      <p:sp>
        <p:nvSpPr>
          <p:cNvPr id="6" name="Espace réservé du pied de page 5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fr-FR"/>
          </a:p>
        </p:txBody>
      </p:sp>
      <p:sp>
        <p:nvSpPr>
          <p:cNvPr id="7" name="Espace réservé du numéro de diapositive 6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40DB0AC3-D4E5-493E-B5EE-32F23BA366E0}" type="slidenum">
              <a:rPr lang="fr-FR" smtClean="0"/>
              <a:pPr/>
              <a:t>‹#›</a:t>
            </a:fld>
            <a:endParaRPr lang="fr-FR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re et texte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fr-FR" smtClean="0"/>
              <a:t>Cliquez pour modifier le style du titre</a:t>
            </a:r>
            <a:endParaRPr lang="fr-FR"/>
          </a:p>
        </p:txBody>
      </p:sp>
      <p:sp>
        <p:nvSpPr>
          <p:cNvPr id="3" name="Espace réservé du texte vertical 2"/>
          <p:cNvSpPr>
            <a:spLocks noGrp="1"/>
          </p:cNvSpPr>
          <p:nvPr>
            <p:ph type="body" orient="vert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fr-FR" smtClean="0"/>
              <a:t>Cliquez pour modifier les styles du texte du masque</a:t>
            </a:r>
          </a:p>
          <a:p>
            <a:pPr lvl="1"/>
            <a:r>
              <a:rPr lang="fr-FR" smtClean="0"/>
              <a:t>Deuxième niveau</a:t>
            </a:r>
          </a:p>
          <a:p>
            <a:pPr lvl="2"/>
            <a:r>
              <a:rPr lang="fr-FR" smtClean="0"/>
              <a:t>Troisième niveau</a:t>
            </a:r>
          </a:p>
          <a:p>
            <a:pPr lvl="3"/>
            <a:r>
              <a:rPr lang="fr-FR" smtClean="0"/>
              <a:t>Quatrième niveau</a:t>
            </a:r>
          </a:p>
          <a:p>
            <a:pPr lvl="4"/>
            <a:r>
              <a:rPr lang="fr-FR" smtClean="0"/>
              <a:t>Cinquième niveau</a:t>
            </a:r>
            <a:endParaRPr lang="fr-FR"/>
          </a:p>
        </p:txBody>
      </p:sp>
      <p:sp>
        <p:nvSpPr>
          <p:cNvPr id="4" name="Espace réservé de la date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endParaRPr lang="fr-FR"/>
          </a:p>
        </p:txBody>
      </p:sp>
      <p:sp>
        <p:nvSpPr>
          <p:cNvPr id="5" name="Espace réservé du pied de page 4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fr-FR"/>
          </a:p>
        </p:txBody>
      </p:sp>
      <p:sp>
        <p:nvSpPr>
          <p:cNvPr id="6" name="Espace réservé du numéro de diapositive 5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40DB0AC3-D4E5-493E-B5EE-32F23BA366E0}" type="slidenum">
              <a:rPr lang="fr-FR" smtClean="0"/>
              <a:pPr/>
              <a:t>‹#›</a:t>
            </a:fld>
            <a:endParaRPr lang="fr-FR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itre vertical et tex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vertical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  <a:prstGeom prst="rect">
            <a:avLst/>
          </a:prstGeom>
        </p:spPr>
        <p:txBody>
          <a:bodyPr vert="eaVert"/>
          <a:lstStyle/>
          <a:p>
            <a:r>
              <a:rPr lang="fr-FR" smtClean="0"/>
              <a:t>Cliquez pour modifier le style du titre</a:t>
            </a:r>
            <a:endParaRPr lang="fr-FR"/>
          </a:p>
        </p:txBody>
      </p:sp>
      <p:sp>
        <p:nvSpPr>
          <p:cNvPr id="3" name="Espace réservé du texte vertical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fr-FR" smtClean="0"/>
              <a:t>Cliquez pour modifier les styles du texte du masque</a:t>
            </a:r>
          </a:p>
          <a:p>
            <a:pPr lvl="1"/>
            <a:r>
              <a:rPr lang="fr-FR" smtClean="0"/>
              <a:t>Deuxième niveau</a:t>
            </a:r>
          </a:p>
          <a:p>
            <a:pPr lvl="2"/>
            <a:r>
              <a:rPr lang="fr-FR" smtClean="0"/>
              <a:t>Troisième niveau</a:t>
            </a:r>
          </a:p>
          <a:p>
            <a:pPr lvl="3"/>
            <a:r>
              <a:rPr lang="fr-FR" smtClean="0"/>
              <a:t>Quatrième niveau</a:t>
            </a:r>
          </a:p>
          <a:p>
            <a:pPr lvl="4"/>
            <a:r>
              <a:rPr lang="fr-FR" smtClean="0"/>
              <a:t>Cinquième niveau</a:t>
            </a:r>
            <a:endParaRPr lang="fr-FR"/>
          </a:p>
        </p:txBody>
      </p:sp>
      <p:sp>
        <p:nvSpPr>
          <p:cNvPr id="4" name="Espace réservé de la date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endParaRPr lang="fr-FR"/>
          </a:p>
        </p:txBody>
      </p:sp>
      <p:sp>
        <p:nvSpPr>
          <p:cNvPr id="5" name="Espace réservé du pied de page 4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fr-FR"/>
          </a:p>
        </p:txBody>
      </p:sp>
      <p:sp>
        <p:nvSpPr>
          <p:cNvPr id="6" name="Espace réservé du numéro de diapositive 5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40DB0AC3-D4E5-493E-B5EE-32F23BA366E0}" type="slidenum">
              <a:rPr lang="fr-FR" smtClean="0"/>
              <a:pPr/>
              <a:t>‹#›</a:t>
            </a:fld>
            <a:endParaRPr lang="fr-FR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isposition personnalisé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 hasCustomPrompt="1"/>
          </p:nvPr>
        </p:nvSpPr>
        <p:spPr>
          <a:xfrm>
            <a:off x="457200" y="274638"/>
            <a:ext cx="8229600" cy="562074"/>
          </a:xfrm>
          <a:prstGeom prst="rect">
            <a:avLst/>
          </a:prstGeom>
        </p:spPr>
        <p:txBody>
          <a:bodyPr vert="horz"/>
          <a:lstStyle>
            <a:lvl1pPr>
              <a:defRPr sz="2000" b="1"/>
            </a:lvl1pPr>
          </a:lstStyle>
          <a:p>
            <a:r>
              <a:rPr lang="de-DE" dirty="0" smtClean="0"/>
              <a:t>INSTRUCTIONS</a:t>
            </a:r>
            <a:endParaRPr lang="fr-FR" dirty="0"/>
          </a:p>
        </p:txBody>
      </p:sp>
    </p:spTree>
    <p:extLst>
      <p:ext uri="{BB962C8B-B14F-4D97-AF65-F5344CB8AC3E}">
        <p14:creationId xmlns:p14="http://schemas.microsoft.com/office/powerpoint/2010/main" val="316789210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Diapositive de tit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  <a:prstGeom prst="rect">
            <a:avLst/>
          </a:prstGeom>
        </p:spPr>
        <p:txBody>
          <a:bodyPr/>
          <a:lstStyle/>
          <a:p>
            <a:r>
              <a:rPr lang="de-DE" smtClean="0"/>
              <a:t>Cliquez et modifiez le titre</a:t>
            </a:r>
            <a:endParaRPr lang="fr-FR"/>
          </a:p>
        </p:txBody>
      </p:sp>
      <p:sp>
        <p:nvSpPr>
          <p:cNvPr id="3" name="Sous-titr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de-DE" smtClean="0"/>
              <a:t>Cliquez pour modifier le style des sous-titres du masque</a:t>
            </a:r>
            <a:endParaRPr lang="fr-FR"/>
          </a:p>
        </p:txBody>
      </p:sp>
      <p:sp>
        <p:nvSpPr>
          <p:cNvPr id="4" name="Espace réservé de la date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2B002A75-5B50-A746-A890-B3D03EC33F32}" type="datetimeFigureOut">
              <a:rPr lang="fr-FR" smtClean="0"/>
              <a:t>12/10/2016</a:t>
            </a:fld>
            <a:endParaRPr lang="fr-FR"/>
          </a:p>
        </p:txBody>
      </p:sp>
      <p:sp>
        <p:nvSpPr>
          <p:cNvPr id="5" name="Espace réservé du pied de page 4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fr-FR"/>
          </a:p>
        </p:txBody>
      </p:sp>
      <p:sp>
        <p:nvSpPr>
          <p:cNvPr id="6" name="Espace réservé du numéro de diapositive 5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A09CC8BA-FC20-C942-B6A8-76EFD284DA58}" type="slidenum">
              <a:rPr lang="fr-FR" smtClean="0"/>
              <a:t>‹#›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394430729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re et conten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de-DE" smtClean="0"/>
              <a:t>Cliquez et modifiez le titre</a:t>
            </a:r>
            <a:endParaRPr lang="fr-FR"/>
          </a:p>
        </p:txBody>
      </p:sp>
      <p:sp>
        <p:nvSpPr>
          <p:cNvPr id="3" name="Espace réservé du contenu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/>
          <a:lstStyle/>
          <a:p>
            <a:pPr lvl="0"/>
            <a:r>
              <a:rPr lang="de-DE" smtClean="0"/>
              <a:t>Cliquez pour modifier les styles du texte du masque</a:t>
            </a:r>
          </a:p>
          <a:p>
            <a:pPr lvl="1"/>
            <a:r>
              <a:rPr lang="de-DE" smtClean="0"/>
              <a:t>Deuxième niveau</a:t>
            </a:r>
          </a:p>
          <a:p>
            <a:pPr lvl="2"/>
            <a:r>
              <a:rPr lang="de-DE" smtClean="0"/>
              <a:t>Troisième niveau</a:t>
            </a:r>
          </a:p>
          <a:p>
            <a:pPr lvl="3"/>
            <a:r>
              <a:rPr lang="de-DE" smtClean="0"/>
              <a:t>Quatrième niveau</a:t>
            </a:r>
          </a:p>
          <a:p>
            <a:pPr lvl="4"/>
            <a:r>
              <a:rPr lang="de-DE" smtClean="0"/>
              <a:t>Cinquième niveau</a:t>
            </a:r>
            <a:endParaRPr lang="fr-FR"/>
          </a:p>
        </p:txBody>
      </p:sp>
      <p:sp>
        <p:nvSpPr>
          <p:cNvPr id="4" name="Espace réservé de la date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2B002A75-5B50-A746-A890-B3D03EC33F32}" type="datetimeFigureOut">
              <a:rPr lang="fr-FR" smtClean="0"/>
              <a:t>12/10/2016</a:t>
            </a:fld>
            <a:endParaRPr lang="fr-FR"/>
          </a:p>
        </p:txBody>
      </p:sp>
      <p:sp>
        <p:nvSpPr>
          <p:cNvPr id="5" name="Espace réservé du pied de page 4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fr-FR"/>
          </a:p>
        </p:txBody>
      </p:sp>
      <p:sp>
        <p:nvSpPr>
          <p:cNvPr id="6" name="Espace réservé du numéro de diapositive 5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A09CC8BA-FC20-C942-B6A8-76EFD284DA58}" type="slidenum">
              <a:rPr lang="fr-FR" smtClean="0"/>
              <a:t>‹#›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124950830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En-tête de sec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  <a:prstGeom prst="rect">
            <a:avLst/>
          </a:prstGeo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de-DE" smtClean="0"/>
              <a:t>Cliquez et modifiez le titre</a:t>
            </a:r>
            <a:endParaRPr lang="fr-FR"/>
          </a:p>
        </p:txBody>
      </p:sp>
      <p:sp>
        <p:nvSpPr>
          <p:cNvPr id="3" name="Espace réservé du texte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de-DE" smtClean="0"/>
              <a:t>Cliquez pour modifier les styles du texte du masque</a:t>
            </a:r>
          </a:p>
        </p:txBody>
      </p:sp>
      <p:sp>
        <p:nvSpPr>
          <p:cNvPr id="4" name="Espace réservé de la date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2B002A75-5B50-A746-A890-B3D03EC33F32}" type="datetimeFigureOut">
              <a:rPr lang="fr-FR" smtClean="0"/>
              <a:t>12/10/2016</a:t>
            </a:fld>
            <a:endParaRPr lang="fr-FR"/>
          </a:p>
        </p:txBody>
      </p:sp>
      <p:sp>
        <p:nvSpPr>
          <p:cNvPr id="5" name="Espace réservé du pied de page 4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fr-FR"/>
          </a:p>
        </p:txBody>
      </p:sp>
      <p:sp>
        <p:nvSpPr>
          <p:cNvPr id="6" name="Espace réservé du numéro de diapositive 5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A09CC8BA-FC20-C942-B6A8-76EFD284DA58}" type="slidenum">
              <a:rPr lang="fr-FR" smtClean="0"/>
              <a:t>‹#›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300682811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eux contenu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de-DE" smtClean="0"/>
              <a:t>Cliquez et modifiez le titre</a:t>
            </a:r>
            <a:endParaRPr lang="fr-FR"/>
          </a:p>
        </p:txBody>
      </p:sp>
      <p:sp>
        <p:nvSpPr>
          <p:cNvPr id="3" name="Espace réservé du contenu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de-DE" smtClean="0"/>
              <a:t>Cliquez pour modifier les styles du texte du masque</a:t>
            </a:r>
          </a:p>
          <a:p>
            <a:pPr lvl="1"/>
            <a:r>
              <a:rPr lang="de-DE" smtClean="0"/>
              <a:t>Deuxième niveau</a:t>
            </a:r>
          </a:p>
          <a:p>
            <a:pPr lvl="2"/>
            <a:r>
              <a:rPr lang="de-DE" smtClean="0"/>
              <a:t>Troisième niveau</a:t>
            </a:r>
          </a:p>
          <a:p>
            <a:pPr lvl="3"/>
            <a:r>
              <a:rPr lang="de-DE" smtClean="0"/>
              <a:t>Quatrième niveau</a:t>
            </a:r>
          </a:p>
          <a:p>
            <a:pPr lvl="4"/>
            <a:r>
              <a:rPr lang="de-DE" smtClean="0"/>
              <a:t>Cinquième niveau</a:t>
            </a:r>
            <a:endParaRPr lang="fr-FR"/>
          </a:p>
        </p:txBody>
      </p:sp>
      <p:sp>
        <p:nvSpPr>
          <p:cNvPr id="4" name="Espace réservé du contenu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de-DE" smtClean="0"/>
              <a:t>Cliquez pour modifier les styles du texte du masque</a:t>
            </a:r>
          </a:p>
          <a:p>
            <a:pPr lvl="1"/>
            <a:r>
              <a:rPr lang="de-DE" smtClean="0"/>
              <a:t>Deuxième niveau</a:t>
            </a:r>
          </a:p>
          <a:p>
            <a:pPr lvl="2"/>
            <a:r>
              <a:rPr lang="de-DE" smtClean="0"/>
              <a:t>Troisième niveau</a:t>
            </a:r>
          </a:p>
          <a:p>
            <a:pPr lvl="3"/>
            <a:r>
              <a:rPr lang="de-DE" smtClean="0"/>
              <a:t>Quatrième niveau</a:t>
            </a:r>
          </a:p>
          <a:p>
            <a:pPr lvl="4"/>
            <a:r>
              <a:rPr lang="de-DE" smtClean="0"/>
              <a:t>Cinquième niveau</a:t>
            </a:r>
            <a:endParaRPr lang="fr-FR"/>
          </a:p>
        </p:txBody>
      </p:sp>
      <p:sp>
        <p:nvSpPr>
          <p:cNvPr id="5" name="Espace réservé de la date 4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2B002A75-5B50-A746-A890-B3D03EC33F32}" type="datetimeFigureOut">
              <a:rPr lang="fr-FR" smtClean="0"/>
              <a:t>12/10/2016</a:t>
            </a:fld>
            <a:endParaRPr lang="fr-FR"/>
          </a:p>
        </p:txBody>
      </p:sp>
      <p:sp>
        <p:nvSpPr>
          <p:cNvPr id="6" name="Espace réservé du pied de page 5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fr-FR"/>
          </a:p>
        </p:txBody>
      </p:sp>
      <p:sp>
        <p:nvSpPr>
          <p:cNvPr id="7" name="Espace réservé du numéro de diapositive 6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A09CC8BA-FC20-C942-B6A8-76EFD284DA58}" type="slidenum">
              <a:rPr lang="fr-FR" smtClean="0"/>
              <a:t>‹#›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146435691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a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r>
              <a:rPr lang="de-DE" smtClean="0"/>
              <a:t>Cliquez et modifiez le titre</a:t>
            </a:r>
            <a:endParaRPr lang="fr-FR"/>
          </a:p>
        </p:txBody>
      </p:sp>
      <p:sp>
        <p:nvSpPr>
          <p:cNvPr id="3" name="Espace réservé du texte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de-DE" smtClean="0"/>
              <a:t>Cliquez pour modifier les styles du texte du masque</a:t>
            </a:r>
          </a:p>
        </p:txBody>
      </p:sp>
      <p:sp>
        <p:nvSpPr>
          <p:cNvPr id="4" name="Espace réservé du contenu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de-DE" smtClean="0"/>
              <a:t>Cliquez pour modifier les styles du texte du masque</a:t>
            </a:r>
          </a:p>
          <a:p>
            <a:pPr lvl="1"/>
            <a:r>
              <a:rPr lang="de-DE" smtClean="0"/>
              <a:t>Deuxième niveau</a:t>
            </a:r>
          </a:p>
          <a:p>
            <a:pPr lvl="2"/>
            <a:r>
              <a:rPr lang="de-DE" smtClean="0"/>
              <a:t>Troisième niveau</a:t>
            </a:r>
          </a:p>
          <a:p>
            <a:pPr lvl="3"/>
            <a:r>
              <a:rPr lang="de-DE" smtClean="0"/>
              <a:t>Quatrième niveau</a:t>
            </a:r>
          </a:p>
          <a:p>
            <a:pPr lvl="4"/>
            <a:r>
              <a:rPr lang="de-DE" smtClean="0"/>
              <a:t>Cinquième niveau</a:t>
            </a:r>
            <a:endParaRPr lang="fr-FR"/>
          </a:p>
        </p:txBody>
      </p:sp>
      <p:sp>
        <p:nvSpPr>
          <p:cNvPr id="5" name="Espace réservé du texte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de-DE" smtClean="0"/>
              <a:t>Cliquez pour modifier les styles du texte du masque</a:t>
            </a:r>
          </a:p>
        </p:txBody>
      </p:sp>
      <p:sp>
        <p:nvSpPr>
          <p:cNvPr id="6" name="Espace réservé du contenu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de-DE" smtClean="0"/>
              <a:t>Cliquez pour modifier les styles du texte du masque</a:t>
            </a:r>
          </a:p>
          <a:p>
            <a:pPr lvl="1"/>
            <a:r>
              <a:rPr lang="de-DE" smtClean="0"/>
              <a:t>Deuxième niveau</a:t>
            </a:r>
          </a:p>
          <a:p>
            <a:pPr lvl="2"/>
            <a:r>
              <a:rPr lang="de-DE" smtClean="0"/>
              <a:t>Troisième niveau</a:t>
            </a:r>
          </a:p>
          <a:p>
            <a:pPr lvl="3"/>
            <a:r>
              <a:rPr lang="de-DE" smtClean="0"/>
              <a:t>Quatrième niveau</a:t>
            </a:r>
          </a:p>
          <a:p>
            <a:pPr lvl="4"/>
            <a:r>
              <a:rPr lang="de-DE" smtClean="0"/>
              <a:t>Cinquième niveau</a:t>
            </a:r>
            <a:endParaRPr lang="fr-FR"/>
          </a:p>
        </p:txBody>
      </p:sp>
      <p:sp>
        <p:nvSpPr>
          <p:cNvPr id="7" name="Espace réservé de la date 6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2B002A75-5B50-A746-A890-B3D03EC33F32}" type="datetimeFigureOut">
              <a:rPr lang="fr-FR" smtClean="0"/>
              <a:t>12/10/2016</a:t>
            </a:fld>
            <a:endParaRPr lang="fr-FR"/>
          </a:p>
        </p:txBody>
      </p:sp>
      <p:sp>
        <p:nvSpPr>
          <p:cNvPr id="8" name="Espace réservé du pied de page 7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fr-FR"/>
          </a:p>
        </p:txBody>
      </p:sp>
      <p:sp>
        <p:nvSpPr>
          <p:cNvPr id="9" name="Espace réservé du numéro de diapositive 8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A09CC8BA-FC20-C942-B6A8-76EFD284DA58}" type="slidenum">
              <a:rPr lang="fr-FR" smtClean="0"/>
              <a:t>‹#›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1998232799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re seu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de-DE" smtClean="0"/>
              <a:t>Cliquez et modifiez le titre</a:t>
            </a:r>
            <a:endParaRPr lang="fr-FR"/>
          </a:p>
        </p:txBody>
      </p:sp>
      <p:sp>
        <p:nvSpPr>
          <p:cNvPr id="3" name="Espace réservé de la date 2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2B002A75-5B50-A746-A890-B3D03EC33F32}" type="datetimeFigureOut">
              <a:rPr lang="fr-FR" smtClean="0"/>
              <a:t>12/10/2016</a:t>
            </a:fld>
            <a:endParaRPr lang="fr-FR"/>
          </a:p>
        </p:txBody>
      </p:sp>
      <p:sp>
        <p:nvSpPr>
          <p:cNvPr id="4" name="Espace réservé du pied de page 3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fr-FR"/>
          </a:p>
        </p:txBody>
      </p:sp>
      <p:sp>
        <p:nvSpPr>
          <p:cNvPr id="5" name="Espace réservé du numéro de diapositive 4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A09CC8BA-FC20-C942-B6A8-76EFD284DA58}" type="slidenum">
              <a:rPr lang="fr-FR" smtClean="0"/>
              <a:t>‹#›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3767449438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V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a date 1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2B002A75-5B50-A746-A890-B3D03EC33F32}" type="datetimeFigureOut">
              <a:rPr lang="fr-FR" smtClean="0"/>
              <a:t>12/10/2016</a:t>
            </a:fld>
            <a:endParaRPr lang="fr-FR"/>
          </a:p>
        </p:txBody>
      </p:sp>
      <p:sp>
        <p:nvSpPr>
          <p:cNvPr id="3" name="Espace réservé du pied de page 2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fr-FR"/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A09CC8BA-FC20-C942-B6A8-76EFD284DA58}" type="slidenum">
              <a:rPr lang="fr-FR" smtClean="0"/>
              <a:t>‹#›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3567846623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u avec légen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  <a:prstGeom prst="rect">
            <a:avLst/>
          </a:prstGeo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de-DE" smtClean="0"/>
              <a:t>Cliquez et modifiez le titre</a:t>
            </a:r>
            <a:endParaRPr lang="fr-FR"/>
          </a:p>
        </p:txBody>
      </p:sp>
      <p:sp>
        <p:nvSpPr>
          <p:cNvPr id="3" name="Espace réservé du contenu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de-DE" smtClean="0"/>
              <a:t>Cliquez pour modifier les styles du texte du masque</a:t>
            </a:r>
          </a:p>
          <a:p>
            <a:pPr lvl="1"/>
            <a:r>
              <a:rPr lang="de-DE" smtClean="0"/>
              <a:t>Deuxième niveau</a:t>
            </a:r>
          </a:p>
          <a:p>
            <a:pPr lvl="2"/>
            <a:r>
              <a:rPr lang="de-DE" smtClean="0"/>
              <a:t>Troisième niveau</a:t>
            </a:r>
          </a:p>
          <a:p>
            <a:pPr lvl="3"/>
            <a:r>
              <a:rPr lang="de-DE" smtClean="0"/>
              <a:t>Quatrième niveau</a:t>
            </a:r>
          </a:p>
          <a:p>
            <a:pPr lvl="4"/>
            <a:r>
              <a:rPr lang="de-DE" smtClean="0"/>
              <a:t>Cinquième niveau</a:t>
            </a:r>
            <a:endParaRPr lang="fr-FR"/>
          </a:p>
        </p:txBody>
      </p:sp>
      <p:sp>
        <p:nvSpPr>
          <p:cNvPr id="4" name="Espace réservé du texte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de-DE" smtClean="0"/>
              <a:t>Cliquez pour modifier les styles du texte du masque</a:t>
            </a:r>
          </a:p>
        </p:txBody>
      </p:sp>
      <p:sp>
        <p:nvSpPr>
          <p:cNvPr id="5" name="Espace réservé de la date 4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2B002A75-5B50-A746-A890-B3D03EC33F32}" type="datetimeFigureOut">
              <a:rPr lang="fr-FR" smtClean="0"/>
              <a:t>12/10/2016</a:t>
            </a:fld>
            <a:endParaRPr lang="fr-FR"/>
          </a:p>
        </p:txBody>
      </p:sp>
      <p:sp>
        <p:nvSpPr>
          <p:cNvPr id="6" name="Espace réservé du pied de page 5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fr-FR"/>
          </a:p>
        </p:txBody>
      </p:sp>
      <p:sp>
        <p:nvSpPr>
          <p:cNvPr id="7" name="Espace réservé du numéro de diapositive 6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A09CC8BA-FC20-C942-B6A8-76EFD284DA58}" type="slidenum">
              <a:rPr lang="fr-FR" smtClean="0"/>
              <a:t>‹#›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331144227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age avec légen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  <a:prstGeom prst="rect">
            <a:avLst/>
          </a:prstGeo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de-DE" smtClean="0"/>
              <a:t>Cliquez et modifiez le titre</a:t>
            </a:r>
            <a:endParaRPr lang="fr-FR"/>
          </a:p>
        </p:txBody>
      </p:sp>
      <p:sp>
        <p:nvSpPr>
          <p:cNvPr id="3" name="Espace réservé pour une image 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fr-FR"/>
          </a:p>
        </p:txBody>
      </p:sp>
      <p:sp>
        <p:nvSpPr>
          <p:cNvPr id="4" name="Espace réservé du texte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de-DE" smtClean="0"/>
              <a:t>Cliquez pour modifier les styles du texte du masque</a:t>
            </a:r>
          </a:p>
        </p:txBody>
      </p:sp>
      <p:sp>
        <p:nvSpPr>
          <p:cNvPr id="5" name="Espace réservé de la date 4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2B002A75-5B50-A746-A890-B3D03EC33F32}" type="datetimeFigureOut">
              <a:rPr lang="fr-FR" smtClean="0"/>
              <a:t>12/10/2016</a:t>
            </a:fld>
            <a:endParaRPr lang="fr-FR"/>
          </a:p>
        </p:txBody>
      </p:sp>
      <p:sp>
        <p:nvSpPr>
          <p:cNvPr id="6" name="Espace réservé du pied de page 5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fr-FR"/>
          </a:p>
        </p:txBody>
      </p:sp>
      <p:sp>
        <p:nvSpPr>
          <p:cNvPr id="7" name="Espace réservé du numéro de diapositive 6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A09CC8BA-FC20-C942-B6A8-76EFD284DA58}" type="slidenum">
              <a:rPr lang="fr-FR" smtClean="0"/>
              <a:t>‹#›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274064517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re et texte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de-DE" smtClean="0"/>
              <a:t>Cliquez et modifiez le titre</a:t>
            </a:r>
            <a:endParaRPr lang="fr-FR"/>
          </a:p>
        </p:txBody>
      </p:sp>
      <p:sp>
        <p:nvSpPr>
          <p:cNvPr id="3" name="Espace réservé du texte vertical 2"/>
          <p:cNvSpPr>
            <a:spLocks noGrp="1"/>
          </p:cNvSpPr>
          <p:nvPr>
            <p:ph type="body" orient="vert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de-DE" smtClean="0"/>
              <a:t>Cliquez pour modifier les styles du texte du masque</a:t>
            </a:r>
          </a:p>
          <a:p>
            <a:pPr lvl="1"/>
            <a:r>
              <a:rPr lang="de-DE" smtClean="0"/>
              <a:t>Deuxième niveau</a:t>
            </a:r>
          </a:p>
          <a:p>
            <a:pPr lvl="2"/>
            <a:r>
              <a:rPr lang="de-DE" smtClean="0"/>
              <a:t>Troisième niveau</a:t>
            </a:r>
          </a:p>
          <a:p>
            <a:pPr lvl="3"/>
            <a:r>
              <a:rPr lang="de-DE" smtClean="0"/>
              <a:t>Quatrième niveau</a:t>
            </a:r>
          </a:p>
          <a:p>
            <a:pPr lvl="4"/>
            <a:r>
              <a:rPr lang="de-DE" smtClean="0"/>
              <a:t>Cinquième niveau</a:t>
            </a:r>
            <a:endParaRPr lang="fr-FR"/>
          </a:p>
        </p:txBody>
      </p:sp>
      <p:sp>
        <p:nvSpPr>
          <p:cNvPr id="4" name="Espace réservé de la date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2B002A75-5B50-A746-A890-B3D03EC33F32}" type="datetimeFigureOut">
              <a:rPr lang="fr-FR" smtClean="0"/>
              <a:t>12/10/2016</a:t>
            </a:fld>
            <a:endParaRPr lang="fr-FR"/>
          </a:p>
        </p:txBody>
      </p:sp>
      <p:sp>
        <p:nvSpPr>
          <p:cNvPr id="5" name="Espace réservé du pied de page 4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fr-FR"/>
          </a:p>
        </p:txBody>
      </p:sp>
      <p:sp>
        <p:nvSpPr>
          <p:cNvPr id="6" name="Espace réservé du numéro de diapositive 5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A09CC8BA-FC20-C942-B6A8-76EFD284DA58}" type="slidenum">
              <a:rPr lang="fr-FR" smtClean="0"/>
              <a:t>‹#›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2736379588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itre vertical et tex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vertical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  <a:prstGeom prst="rect">
            <a:avLst/>
          </a:prstGeom>
        </p:spPr>
        <p:txBody>
          <a:bodyPr vert="eaVert"/>
          <a:lstStyle/>
          <a:p>
            <a:r>
              <a:rPr lang="de-DE" smtClean="0"/>
              <a:t>Cliquez et modifiez le titre</a:t>
            </a:r>
            <a:endParaRPr lang="fr-FR"/>
          </a:p>
        </p:txBody>
      </p:sp>
      <p:sp>
        <p:nvSpPr>
          <p:cNvPr id="3" name="Espace réservé du texte vertical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de-DE" smtClean="0"/>
              <a:t>Cliquez pour modifier les styles du texte du masque</a:t>
            </a:r>
          </a:p>
          <a:p>
            <a:pPr lvl="1"/>
            <a:r>
              <a:rPr lang="de-DE" smtClean="0"/>
              <a:t>Deuxième niveau</a:t>
            </a:r>
          </a:p>
          <a:p>
            <a:pPr lvl="2"/>
            <a:r>
              <a:rPr lang="de-DE" smtClean="0"/>
              <a:t>Troisième niveau</a:t>
            </a:r>
          </a:p>
          <a:p>
            <a:pPr lvl="3"/>
            <a:r>
              <a:rPr lang="de-DE" smtClean="0"/>
              <a:t>Quatrième niveau</a:t>
            </a:r>
          </a:p>
          <a:p>
            <a:pPr lvl="4"/>
            <a:r>
              <a:rPr lang="de-DE" smtClean="0"/>
              <a:t>Cinquième niveau</a:t>
            </a:r>
            <a:endParaRPr lang="fr-FR"/>
          </a:p>
        </p:txBody>
      </p:sp>
      <p:sp>
        <p:nvSpPr>
          <p:cNvPr id="4" name="Espace réservé de la date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2B002A75-5B50-A746-A890-B3D03EC33F32}" type="datetimeFigureOut">
              <a:rPr lang="fr-FR" smtClean="0"/>
              <a:t>12/10/2016</a:t>
            </a:fld>
            <a:endParaRPr lang="fr-FR"/>
          </a:p>
        </p:txBody>
      </p:sp>
      <p:sp>
        <p:nvSpPr>
          <p:cNvPr id="5" name="Espace réservé du pied de page 4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fr-FR"/>
          </a:p>
        </p:txBody>
      </p:sp>
      <p:sp>
        <p:nvSpPr>
          <p:cNvPr id="6" name="Espace réservé du numéro de diapositive 5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A09CC8BA-FC20-C942-B6A8-76EFD284DA58}" type="slidenum">
              <a:rPr lang="fr-FR" smtClean="0"/>
              <a:t>‹#›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339803113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0.xml"/><Relationship Id="rId3" Type="http://schemas.openxmlformats.org/officeDocument/2006/relationships/slideLayout" Target="../slideLayouts/slideLayout15.xml"/><Relationship Id="rId7" Type="http://schemas.openxmlformats.org/officeDocument/2006/relationships/slideLayout" Target="../slideLayouts/slideLayout19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4.xml"/><Relationship Id="rId1" Type="http://schemas.openxmlformats.org/officeDocument/2006/relationships/slideLayout" Target="../slideLayouts/slideLayout13.xml"/><Relationship Id="rId6" Type="http://schemas.openxmlformats.org/officeDocument/2006/relationships/slideLayout" Target="../slideLayouts/slideLayout18.xml"/><Relationship Id="rId11" Type="http://schemas.openxmlformats.org/officeDocument/2006/relationships/slideLayout" Target="../slideLayouts/slideLayout23.xml"/><Relationship Id="rId5" Type="http://schemas.openxmlformats.org/officeDocument/2006/relationships/slideLayout" Target="../slideLayouts/slideLayout17.xml"/><Relationship Id="rId10" Type="http://schemas.openxmlformats.org/officeDocument/2006/relationships/slideLayout" Target="../slideLayouts/slideLayout22.xml"/><Relationship Id="rId4" Type="http://schemas.openxmlformats.org/officeDocument/2006/relationships/slideLayout" Target="../slideLayouts/slideLayout16.xml"/><Relationship Id="rId9" Type="http://schemas.openxmlformats.org/officeDocument/2006/relationships/slideLayout" Target="../slideLayouts/slideLayout2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72" r:id="rId12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fr-FR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6648881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fr-FR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 smtClean="0">
                <a:solidFill>
                  <a:srgbClr val="03388E"/>
                </a:solidFill>
              </a:rPr>
              <a:t>Data Flows in ACTRIS: Considerations for Planning the Future</a:t>
            </a:r>
            <a:endParaRPr lang="en-GB" dirty="0">
              <a:solidFill>
                <a:srgbClr val="03388E"/>
              </a:solidFill>
            </a:endParaRPr>
          </a:p>
        </p:txBody>
      </p:sp>
      <p:sp>
        <p:nvSpPr>
          <p:cNvPr id="3" name="Sous-titr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nb-NO" dirty="0"/>
              <a:t> </a:t>
            </a:r>
            <a:r>
              <a:rPr lang="en-GB" dirty="0"/>
              <a:t>Markus Fiebig</a:t>
            </a:r>
            <a:r>
              <a:rPr lang="nb-NO" dirty="0" smtClean="0"/>
              <a:t>, and </a:t>
            </a:r>
            <a:r>
              <a:rPr lang="nb-NO" dirty="0" err="1"/>
              <a:t>the</a:t>
            </a:r>
            <a:r>
              <a:rPr lang="nb-NO" dirty="0"/>
              <a:t> EBAS team </a:t>
            </a:r>
            <a:endParaRPr lang="nb-NO" dirty="0" smtClean="0"/>
          </a:p>
          <a:p>
            <a:r>
              <a:rPr lang="nb-NO" dirty="0" smtClean="0"/>
              <a:t>NILU </a:t>
            </a:r>
            <a:r>
              <a:rPr lang="nb-NO" dirty="0"/>
              <a:t>- </a:t>
            </a:r>
            <a:r>
              <a:rPr lang="en-GB" dirty="0"/>
              <a:t>Norwegian Institute for Air </a:t>
            </a:r>
            <a:r>
              <a:rPr lang="en-GB" dirty="0" smtClean="0"/>
              <a:t>Research</a:t>
            </a:r>
            <a:endParaRPr lang="de-DE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0"/>
          <p:cNvSpPr txBox="1">
            <a:spLocks noChangeArrowheads="1"/>
          </p:cNvSpPr>
          <p:nvPr/>
        </p:nvSpPr>
        <p:spPr bwMode="auto">
          <a:xfrm>
            <a:off x="2087725" y="1619995"/>
            <a:ext cx="5720714" cy="35450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20000"/>
              </a:spcBef>
              <a:buChar char="•"/>
              <a:defRPr sz="2800" b="1">
                <a:solidFill>
                  <a:srgbClr val="1D4F85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400">
                <a:solidFill>
                  <a:srgbClr val="1D4F85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200">
                <a:solidFill>
                  <a:srgbClr val="1D4F85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rgbClr val="1D4F85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rgbClr val="1D4F85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1D4F85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1D4F85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1D4F85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1D4F85"/>
                </a:solidFill>
                <a:latin typeface="Calibri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de-DE" altLang="en-US" sz="1575" b="0" dirty="0">
              <a:solidFill>
                <a:srgbClr val="C00000"/>
              </a:solidFill>
              <a:cs typeface="Calibri" panose="020F0502020204030204" pitchFamily="34" charset="0"/>
            </a:endParaRP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Requirements for a Research Infrastructure Workflow I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467544" y="980728"/>
            <a:ext cx="8229600" cy="5184576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b="1" dirty="0" smtClean="0"/>
              <a:t>Operational infrastructure sets different demands than scientific work:</a:t>
            </a:r>
          </a:p>
          <a:p>
            <a:pPr marL="457200" indent="-457200">
              <a:buFont typeface="+mj-lt"/>
              <a:buAutoNum type="arabicPeriod"/>
            </a:pPr>
            <a:r>
              <a:rPr lang="en-GB" b="1" dirty="0" smtClean="0"/>
              <a:t>Maintenance: Easy, Fast, Cost Efficient</a:t>
            </a:r>
          </a:p>
          <a:p>
            <a:pPr lvl="1"/>
            <a:r>
              <a:rPr lang="en-GB" dirty="0" smtClean="0"/>
              <a:t>Minimise number of points of failure</a:t>
            </a:r>
          </a:p>
          <a:p>
            <a:pPr lvl="1"/>
            <a:r>
              <a:rPr lang="en-GB" dirty="0" smtClean="0"/>
              <a:t>Ensure fast access to components to be maintained.</a:t>
            </a:r>
          </a:p>
          <a:p>
            <a:pPr marL="457200" indent="-457200">
              <a:buFont typeface="+mj-lt"/>
              <a:buAutoNum type="arabicPeriod"/>
            </a:pPr>
            <a:r>
              <a:rPr lang="en-GB" b="1" dirty="0" smtClean="0"/>
              <a:t>Homogeneous data processing</a:t>
            </a:r>
          </a:p>
          <a:p>
            <a:pPr marL="906463" lvl="1" indent="-457200"/>
            <a:r>
              <a:rPr lang="en-GB" dirty="0" smtClean="0"/>
              <a:t>Ensure / prove that all data are comparable, i.e. processed in exactly the same way.</a:t>
            </a:r>
          </a:p>
          <a:p>
            <a:pPr marL="457200" indent="-457200">
              <a:buFont typeface="+mj-lt"/>
              <a:buAutoNum type="arabicPeriod"/>
            </a:pPr>
            <a:r>
              <a:rPr lang="en-GB" b="1" dirty="0" smtClean="0"/>
              <a:t>Document what has been done</a:t>
            </a:r>
          </a:p>
          <a:p>
            <a:pPr marL="906463" lvl="1" indent="-457200"/>
            <a:r>
              <a:rPr lang="en-GB" dirty="0" smtClean="0"/>
              <a:t>“Where does this point in the IPCC come from?”</a:t>
            </a:r>
          </a:p>
          <a:p>
            <a:pPr marL="906463" lvl="1" indent="-457200"/>
            <a:r>
              <a:rPr lang="en-GB" dirty="0" smtClean="0"/>
              <a:t>Every data (pre-)product and processing tool must be identified, versioned, and archived.</a:t>
            </a:r>
          </a:p>
          <a:p>
            <a:pPr marL="0" indent="0">
              <a:buNone/>
            </a:pPr>
            <a:r>
              <a:rPr lang="en-GB" b="1" dirty="0" smtClean="0"/>
              <a:t>Consequence:</a:t>
            </a:r>
          </a:p>
          <a:p>
            <a:r>
              <a:rPr lang="en-GB" dirty="0" smtClean="0"/>
              <a:t>You don’t set up the same service several times unless you have a very good reason.</a:t>
            </a:r>
          </a:p>
          <a:p>
            <a:r>
              <a:rPr lang="en-GB" dirty="0" smtClean="0"/>
              <a:t>Conclusion may vary between NRT and manually </a:t>
            </a:r>
            <a:r>
              <a:rPr lang="en-GB" dirty="0" err="1" smtClean="0"/>
              <a:t>QAed</a:t>
            </a:r>
            <a:r>
              <a:rPr lang="en-GB" dirty="0" smtClean="0"/>
              <a:t> best quality data.</a:t>
            </a:r>
          </a:p>
        </p:txBody>
      </p:sp>
    </p:spTree>
    <p:extLst>
      <p:ext uri="{BB962C8B-B14F-4D97-AF65-F5344CB8AC3E}">
        <p14:creationId xmlns:p14="http://schemas.microsoft.com/office/powerpoint/2010/main" val="14342041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r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Requirements for a Research Infrastructure Workflow </a:t>
            </a:r>
            <a:r>
              <a:rPr lang="en-GB" dirty="0" smtClean="0"/>
              <a:t>II</a:t>
            </a:r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Data flows need to be well-defined, i.e. doesn’t contain ambiguities.</a:t>
            </a:r>
          </a:p>
          <a:p>
            <a:r>
              <a:rPr lang="en-GB" dirty="0" smtClean="0"/>
              <a:t>All steps in a data processing / curation work flow need to be defined, and implementation quality assured.</a:t>
            </a:r>
          </a:p>
          <a:p>
            <a:r>
              <a:rPr lang="en-GB" dirty="0" smtClean="0"/>
              <a:t>All steps in data processing need to be documented.</a:t>
            </a:r>
          </a:p>
          <a:p>
            <a:r>
              <a:rPr lang="en-GB" dirty="0" smtClean="0"/>
              <a:t>The provenance (which processing steps has the data seen?) has to follow with the data.</a:t>
            </a:r>
          </a:p>
          <a:p>
            <a:r>
              <a:rPr lang="en-GB" dirty="0" smtClean="0"/>
              <a:t>The roles in executing the workflow need to be defined (Who is doing what and when?).</a:t>
            </a:r>
          </a:p>
        </p:txBody>
      </p:sp>
    </p:spTree>
    <p:extLst>
      <p:ext uri="{BB962C8B-B14F-4D97-AF65-F5344CB8AC3E}">
        <p14:creationId xmlns:p14="http://schemas.microsoft.com/office/powerpoint/2010/main" val="25374440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Tittel 1"/>
          <p:cNvSpPr>
            <a:spLocks noGrp="1"/>
          </p:cNvSpPr>
          <p:nvPr>
            <p:ph type="title"/>
          </p:nvPr>
        </p:nvSpPr>
        <p:spPr>
          <a:xfrm>
            <a:off x="457200" y="44450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nb-NO" sz="3600" dirty="0" err="1" smtClean="0">
                <a:ea typeface="Geneva" pitchFamily="-109" charset="0"/>
                <a:cs typeface="Geneva" pitchFamily="-109" charset="0"/>
              </a:rPr>
              <a:t>Current</a:t>
            </a:r>
            <a:r>
              <a:rPr lang="nb-NO" sz="3600" dirty="0" smtClean="0">
                <a:ea typeface="Geneva" pitchFamily="-109" charset="0"/>
                <a:cs typeface="Geneva" pitchFamily="-109" charset="0"/>
              </a:rPr>
              <a:t> ACTRIS </a:t>
            </a:r>
            <a:r>
              <a:rPr lang="nb-NO" sz="3600" dirty="0" err="1" smtClean="0">
                <a:ea typeface="Geneva" pitchFamily="-109" charset="0"/>
                <a:cs typeface="Geneva" pitchFamily="-109" charset="0"/>
              </a:rPr>
              <a:t>Surface</a:t>
            </a:r>
            <a:r>
              <a:rPr lang="nb-NO" sz="3600" dirty="0" smtClean="0">
                <a:ea typeface="Geneva" pitchFamily="-109" charset="0"/>
                <a:cs typeface="Geneva" pitchFamily="-109" charset="0"/>
              </a:rPr>
              <a:t> In-</a:t>
            </a:r>
            <a:r>
              <a:rPr lang="nb-NO" sz="3600" dirty="0" err="1" smtClean="0">
                <a:ea typeface="Geneva" pitchFamily="-109" charset="0"/>
                <a:cs typeface="Geneva" pitchFamily="-109" charset="0"/>
              </a:rPr>
              <a:t>Situ</a:t>
            </a:r>
            <a:r>
              <a:rPr lang="nb-NO" sz="3600" dirty="0" smtClean="0">
                <a:ea typeface="Geneva" pitchFamily="-109" charset="0"/>
                <a:cs typeface="Geneva" pitchFamily="-109" charset="0"/>
              </a:rPr>
              <a:t> NRT </a:t>
            </a:r>
            <a:r>
              <a:rPr lang="nb-NO" sz="3600" dirty="0" err="1" smtClean="0">
                <a:ea typeface="Geneva" pitchFamily="-109" charset="0"/>
                <a:cs typeface="Geneva" pitchFamily="-109" charset="0"/>
              </a:rPr>
              <a:t>Workflow</a:t>
            </a:r>
            <a:endParaRPr lang="nb-NO" sz="3600" dirty="0" smtClean="0">
              <a:ea typeface="Geneva" pitchFamily="-109" charset="0"/>
              <a:cs typeface="Geneva" pitchFamily="-109" charset="0"/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3929063" y="2946400"/>
            <a:ext cx="2400300" cy="1428750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>
              <a:defRPr/>
            </a:pPr>
            <a:r>
              <a:rPr lang="nb-NO" sz="1600" b="1" dirty="0" err="1"/>
              <a:t>Station</a:t>
            </a:r>
            <a:r>
              <a:rPr lang="nb-NO" sz="1600" b="1" dirty="0"/>
              <a:t>:</a:t>
            </a:r>
          </a:p>
          <a:p>
            <a:pPr>
              <a:buFont typeface="Arial" pitchFamily="34" charset="0"/>
              <a:buChar char="•"/>
              <a:defRPr/>
            </a:pPr>
            <a:r>
              <a:rPr lang="nb-NO" sz="1600" dirty="0"/>
              <a:t> </a:t>
            </a:r>
            <a:r>
              <a:rPr lang="nb-NO" sz="1600" dirty="0" err="1"/>
              <a:t>auto-creates</a:t>
            </a:r>
            <a:r>
              <a:rPr lang="nb-NO" sz="1600" dirty="0"/>
              <a:t> </a:t>
            </a:r>
            <a:r>
              <a:rPr lang="nb-NO" sz="1600" dirty="0" err="1"/>
              <a:t>hourly</a:t>
            </a:r>
            <a:r>
              <a:rPr lang="nb-NO" sz="1600" dirty="0"/>
              <a:t> </a:t>
            </a:r>
            <a:br>
              <a:rPr lang="nb-NO" sz="1600" dirty="0"/>
            </a:br>
            <a:r>
              <a:rPr lang="nb-NO" sz="1600" dirty="0"/>
              <a:t>   data files (</a:t>
            </a:r>
            <a:r>
              <a:rPr lang="nb-NO" sz="1600" dirty="0" err="1"/>
              <a:t>level</a:t>
            </a:r>
            <a:r>
              <a:rPr lang="nb-NO" sz="1600" dirty="0"/>
              <a:t> 0).</a:t>
            </a:r>
          </a:p>
          <a:p>
            <a:pPr>
              <a:buFont typeface="Arial" pitchFamily="34" charset="0"/>
              <a:buChar char="•"/>
              <a:defRPr/>
            </a:pPr>
            <a:r>
              <a:rPr lang="nb-NO" sz="1600" dirty="0"/>
              <a:t> </a:t>
            </a:r>
            <a:r>
              <a:rPr lang="nb-NO" sz="1600" dirty="0" err="1"/>
              <a:t>initiates</a:t>
            </a:r>
            <a:r>
              <a:rPr lang="nb-NO" sz="1600" dirty="0"/>
              <a:t> </a:t>
            </a:r>
            <a:r>
              <a:rPr lang="nb-NO" sz="1600" dirty="0" err="1"/>
              <a:t>auto-upload</a:t>
            </a:r>
            <a:r>
              <a:rPr lang="nb-NO" sz="1600" dirty="0"/>
              <a:t> to </a:t>
            </a:r>
            <a:br>
              <a:rPr lang="nb-NO" sz="1600" dirty="0"/>
            </a:br>
            <a:r>
              <a:rPr lang="nb-NO" sz="1600" dirty="0"/>
              <a:t>   NRT server.</a:t>
            </a:r>
          </a:p>
        </p:txBody>
      </p:sp>
      <p:sp>
        <p:nvSpPr>
          <p:cNvPr id="5" name="Rectangle 4"/>
          <p:cNvSpPr/>
          <p:nvPr/>
        </p:nvSpPr>
        <p:spPr>
          <a:xfrm>
            <a:off x="714375" y="2143125"/>
            <a:ext cx="2400300" cy="1428750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>
              <a:defRPr/>
            </a:pPr>
            <a:r>
              <a:rPr lang="nb-NO" sz="1600" b="1" dirty="0"/>
              <a:t>Data Centre</a:t>
            </a:r>
            <a:r>
              <a:rPr lang="nb-NO" sz="1600" dirty="0"/>
              <a:t>:</a:t>
            </a:r>
          </a:p>
          <a:p>
            <a:pPr>
              <a:buFont typeface="Arial" pitchFamily="34" charset="0"/>
              <a:buChar char="•"/>
              <a:defRPr/>
            </a:pPr>
            <a:r>
              <a:rPr lang="nb-NO" sz="1600" dirty="0"/>
              <a:t> </a:t>
            </a:r>
            <a:r>
              <a:rPr lang="nb-NO" sz="1600" dirty="0" err="1"/>
              <a:t>check</a:t>
            </a:r>
            <a:r>
              <a:rPr lang="nb-NO" sz="1600" dirty="0"/>
              <a:t> for </a:t>
            </a:r>
            <a:r>
              <a:rPr lang="nb-NO" sz="1600" dirty="0" err="1"/>
              <a:t>correct</a:t>
            </a:r>
            <a:r>
              <a:rPr lang="nb-NO" sz="1600" dirty="0"/>
              <a:t> data </a:t>
            </a:r>
            <a:br>
              <a:rPr lang="nb-NO" sz="1600" dirty="0"/>
            </a:br>
            <a:r>
              <a:rPr lang="nb-NO" sz="1600" dirty="0"/>
              <a:t>   format (</a:t>
            </a:r>
            <a:r>
              <a:rPr lang="nb-NO" sz="1600" dirty="0" err="1"/>
              <a:t>level</a:t>
            </a:r>
            <a:r>
              <a:rPr lang="nb-NO" sz="1600" dirty="0"/>
              <a:t> 0).</a:t>
            </a:r>
          </a:p>
          <a:p>
            <a:pPr>
              <a:buFont typeface="Arial" pitchFamily="34" charset="0"/>
              <a:buChar char="•"/>
              <a:defRPr/>
            </a:pPr>
            <a:r>
              <a:rPr lang="nb-NO" sz="1600" dirty="0"/>
              <a:t> </a:t>
            </a:r>
            <a:r>
              <a:rPr lang="nb-NO" sz="1600" dirty="0" err="1">
                <a:solidFill>
                  <a:schemeClr val="bg1">
                    <a:lumMod val="65000"/>
                  </a:schemeClr>
                </a:solidFill>
              </a:rPr>
              <a:t>check</a:t>
            </a:r>
            <a:r>
              <a:rPr lang="nb-NO" sz="1600" dirty="0">
                <a:solidFill>
                  <a:schemeClr val="bg1">
                    <a:lumMod val="65000"/>
                  </a:schemeClr>
                </a:solidFill>
              </a:rPr>
              <a:t> </a:t>
            </a:r>
            <a:r>
              <a:rPr lang="nb-NO" sz="1600" dirty="0" err="1">
                <a:solidFill>
                  <a:schemeClr val="bg1">
                    <a:lumMod val="65000"/>
                  </a:schemeClr>
                </a:solidFill>
              </a:rPr>
              <a:t>whether</a:t>
            </a:r>
            <a:r>
              <a:rPr lang="nb-NO" sz="1600" dirty="0">
                <a:solidFill>
                  <a:schemeClr val="bg1">
                    <a:lumMod val="65000"/>
                  </a:schemeClr>
                </a:solidFill>
              </a:rPr>
              <a:t> data </a:t>
            </a:r>
            <a:r>
              <a:rPr lang="nb-NO" sz="1600" dirty="0" err="1">
                <a:solidFill>
                  <a:schemeClr val="bg1">
                    <a:lumMod val="65000"/>
                  </a:schemeClr>
                </a:solidFill>
              </a:rPr>
              <a:t>stays</a:t>
            </a:r>
            <a:r>
              <a:rPr lang="nb-NO" sz="1600" dirty="0">
                <a:solidFill>
                  <a:schemeClr val="bg1">
                    <a:lumMod val="65000"/>
                  </a:schemeClr>
                </a:solidFill>
              </a:rPr>
              <a:t> </a:t>
            </a:r>
            <a:br>
              <a:rPr lang="nb-NO" sz="1600" dirty="0">
                <a:solidFill>
                  <a:schemeClr val="bg1">
                    <a:lumMod val="65000"/>
                  </a:schemeClr>
                </a:solidFill>
              </a:rPr>
            </a:br>
            <a:r>
              <a:rPr lang="nb-NO" sz="1600" dirty="0">
                <a:solidFill>
                  <a:schemeClr val="bg1">
                    <a:lumMod val="65000"/>
                  </a:schemeClr>
                </a:solidFill>
              </a:rPr>
              <a:t>   </a:t>
            </a:r>
            <a:r>
              <a:rPr lang="nb-NO" sz="1600" dirty="0" err="1">
                <a:solidFill>
                  <a:schemeClr val="bg1">
                    <a:lumMod val="65000"/>
                  </a:schemeClr>
                </a:solidFill>
              </a:rPr>
              <a:t>within</a:t>
            </a:r>
            <a:r>
              <a:rPr lang="nb-NO" sz="1600" dirty="0">
                <a:solidFill>
                  <a:schemeClr val="bg1">
                    <a:lumMod val="65000"/>
                  </a:schemeClr>
                </a:solidFill>
              </a:rPr>
              <a:t> </a:t>
            </a:r>
            <a:r>
              <a:rPr lang="nb-NO" sz="1600" dirty="0" err="1">
                <a:solidFill>
                  <a:schemeClr val="bg1">
                    <a:lumMod val="65000"/>
                  </a:schemeClr>
                </a:solidFill>
              </a:rPr>
              <a:t>specified</a:t>
            </a:r>
            <a:r>
              <a:rPr lang="nb-NO" sz="1600" dirty="0">
                <a:solidFill>
                  <a:schemeClr val="bg1">
                    <a:lumMod val="65000"/>
                  </a:schemeClr>
                </a:solidFill>
              </a:rPr>
              <a:t> </a:t>
            </a:r>
            <a:r>
              <a:rPr lang="nb-NO" sz="1600" dirty="0" err="1">
                <a:solidFill>
                  <a:schemeClr val="bg1">
                    <a:lumMod val="65000"/>
                  </a:schemeClr>
                </a:solidFill>
              </a:rPr>
              <a:t>boun-</a:t>
            </a:r>
            <a:r>
              <a:rPr lang="nb-NO" sz="1600" dirty="0">
                <a:solidFill>
                  <a:schemeClr val="bg1">
                    <a:lumMod val="65000"/>
                  </a:schemeClr>
                </a:solidFill>
              </a:rPr>
              <a:t> </a:t>
            </a:r>
            <a:br>
              <a:rPr lang="nb-NO" sz="1600" dirty="0">
                <a:solidFill>
                  <a:schemeClr val="bg1">
                    <a:lumMod val="65000"/>
                  </a:schemeClr>
                </a:solidFill>
              </a:rPr>
            </a:br>
            <a:r>
              <a:rPr lang="nb-NO" sz="1600" dirty="0">
                <a:solidFill>
                  <a:schemeClr val="bg1">
                    <a:lumMod val="65000"/>
                  </a:schemeClr>
                </a:solidFill>
              </a:rPr>
              <a:t>   </a:t>
            </a:r>
            <a:r>
              <a:rPr lang="nb-NO" sz="1600" dirty="0" err="1">
                <a:solidFill>
                  <a:schemeClr val="bg1">
                    <a:lumMod val="65000"/>
                  </a:schemeClr>
                </a:solidFill>
              </a:rPr>
              <a:t>daries</a:t>
            </a:r>
            <a:r>
              <a:rPr lang="nb-NO" sz="1600" dirty="0">
                <a:solidFill>
                  <a:schemeClr val="bg1">
                    <a:lumMod val="65000"/>
                  </a:schemeClr>
                </a:solidFill>
              </a:rPr>
              <a:t> (</a:t>
            </a:r>
            <a:r>
              <a:rPr lang="nb-NO" sz="1600" dirty="0" err="1">
                <a:solidFill>
                  <a:schemeClr val="bg1">
                    <a:lumMod val="65000"/>
                  </a:schemeClr>
                </a:solidFill>
              </a:rPr>
              <a:t>sanity</a:t>
            </a:r>
            <a:r>
              <a:rPr lang="nb-NO" sz="1600" dirty="0">
                <a:solidFill>
                  <a:schemeClr val="bg1">
                    <a:lumMod val="65000"/>
                  </a:schemeClr>
                </a:solidFill>
              </a:rPr>
              <a:t> </a:t>
            </a:r>
            <a:r>
              <a:rPr lang="nb-NO" sz="1600" dirty="0" err="1">
                <a:solidFill>
                  <a:schemeClr val="bg1">
                    <a:lumMod val="65000"/>
                  </a:schemeClr>
                </a:solidFill>
              </a:rPr>
              <a:t>check</a:t>
            </a:r>
            <a:r>
              <a:rPr lang="nb-NO" sz="1600" dirty="0">
                <a:solidFill>
                  <a:schemeClr val="bg1">
                    <a:lumMod val="65000"/>
                  </a:schemeClr>
                </a:solidFill>
              </a:rPr>
              <a:t>).</a:t>
            </a:r>
          </a:p>
        </p:txBody>
      </p:sp>
      <p:sp>
        <p:nvSpPr>
          <p:cNvPr id="12" name="Freeform 11"/>
          <p:cNvSpPr/>
          <p:nvPr/>
        </p:nvSpPr>
        <p:spPr>
          <a:xfrm rot="20725878" flipH="1" flipV="1">
            <a:off x="1046163" y="1319213"/>
            <a:ext cx="2955925" cy="360362"/>
          </a:xfrm>
          <a:custGeom>
            <a:avLst/>
            <a:gdLst>
              <a:gd name="connsiteX0" fmla="*/ 0 w 3771900"/>
              <a:gd name="connsiteY0" fmla="*/ 28575 h 833438"/>
              <a:gd name="connsiteX1" fmla="*/ 1924050 w 3771900"/>
              <a:gd name="connsiteY1" fmla="*/ 828675 h 833438"/>
              <a:gd name="connsiteX2" fmla="*/ 3771900 w 3771900"/>
              <a:gd name="connsiteY2" fmla="*/ 0 h 8334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771900" h="833438">
                <a:moveTo>
                  <a:pt x="0" y="28575"/>
                </a:moveTo>
                <a:cubicBezTo>
                  <a:pt x="647700" y="431006"/>
                  <a:pt x="1295400" y="833438"/>
                  <a:pt x="1924050" y="828675"/>
                </a:cubicBezTo>
                <a:cubicBezTo>
                  <a:pt x="2552700" y="823913"/>
                  <a:pt x="3459163" y="142875"/>
                  <a:pt x="3771900" y="0"/>
                </a:cubicBezTo>
              </a:path>
            </a:pathLst>
          </a:custGeom>
          <a:ln w="50800">
            <a:solidFill>
              <a:schemeClr val="bg1">
                <a:lumMod val="65000"/>
              </a:schemeClr>
            </a:solidFill>
            <a:prstDash val="dash"/>
            <a:headEnd type="arrow"/>
            <a:tailEnd type="non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>
              <a:defRPr/>
            </a:pPr>
            <a:endParaRPr lang="nb-NO"/>
          </a:p>
        </p:txBody>
      </p:sp>
      <p:sp>
        <p:nvSpPr>
          <p:cNvPr id="13" name="TextBox 12"/>
          <p:cNvSpPr txBox="1"/>
          <p:nvPr/>
        </p:nvSpPr>
        <p:spPr>
          <a:xfrm>
            <a:off x="3080764" y="3790950"/>
            <a:ext cx="1214437" cy="58420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nb-NO" sz="1600" dirty="0" err="1">
                <a:solidFill>
                  <a:schemeClr val="bg1">
                    <a:lumMod val="65000"/>
                  </a:schemeClr>
                </a:solidFill>
                <a:latin typeface="+mn-lt"/>
              </a:rPr>
              <a:t>automatic</a:t>
            </a:r>
            <a:r>
              <a:rPr lang="nb-NO" sz="1600" dirty="0">
                <a:solidFill>
                  <a:schemeClr val="bg1">
                    <a:lumMod val="65000"/>
                  </a:schemeClr>
                </a:solidFill>
                <a:latin typeface="+mn-lt"/>
              </a:rPr>
              <a:t> </a:t>
            </a:r>
          </a:p>
          <a:p>
            <a:pPr>
              <a:defRPr/>
            </a:pPr>
            <a:r>
              <a:rPr lang="nb-NO" sz="1600" dirty="0">
                <a:solidFill>
                  <a:schemeClr val="bg1">
                    <a:lumMod val="65000"/>
                  </a:schemeClr>
                </a:solidFill>
                <a:latin typeface="+mn-lt"/>
              </a:rPr>
              <a:t>feedback </a:t>
            </a:r>
          </a:p>
        </p:txBody>
      </p:sp>
      <p:cxnSp>
        <p:nvCxnSpPr>
          <p:cNvPr id="15" name="Straight Arrow Connector 14"/>
          <p:cNvCxnSpPr/>
          <p:nvPr/>
        </p:nvCxnSpPr>
        <p:spPr>
          <a:xfrm flipH="1">
            <a:off x="3124200" y="2162175"/>
            <a:ext cx="714375" cy="1588"/>
          </a:xfrm>
          <a:prstGeom prst="straightConnector1">
            <a:avLst/>
          </a:prstGeom>
          <a:ln w="50800">
            <a:solidFill>
              <a:schemeClr val="tx1"/>
            </a:solidFill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7" name="TextBox 16"/>
          <p:cNvSpPr txBox="1"/>
          <p:nvPr/>
        </p:nvSpPr>
        <p:spPr>
          <a:xfrm>
            <a:off x="3071813" y="1462088"/>
            <a:ext cx="857250" cy="13239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nb-NO" sz="1600" dirty="0">
                <a:latin typeface="+mn-lt"/>
              </a:rPr>
              <a:t>FTP </a:t>
            </a:r>
            <a:br>
              <a:rPr lang="nb-NO" sz="1600" dirty="0">
                <a:latin typeface="+mn-lt"/>
              </a:rPr>
            </a:br>
            <a:r>
              <a:rPr lang="nb-NO" sz="1600" dirty="0">
                <a:latin typeface="+mn-lt"/>
              </a:rPr>
              <a:t>transfer</a:t>
            </a:r>
          </a:p>
          <a:p>
            <a:pPr>
              <a:defRPr/>
            </a:pPr>
            <a:endParaRPr lang="nb-NO" sz="1600" dirty="0">
              <a:latin typeface="+mn-lt"/>
            </a:endParaRPr>
          </a:p>
          <a:p>
            <a:pPr>
              <a:defRPr/>
            </a:pPr>
            <a:r>
              <a:rPr lang="nb-NO" sz="1600" dirty="0">
                <a:latin typeface="+mn-lt"/>
              </a:rPr>
              <a:t>to data </a:t>
            </a:r>
            <a:r>
              <a:rPr lang="nb-NO" sz="1600" dirty="0" err="1">
                <a:latin typeface="+mn-lt"/>
              </a:rPr>
              <a:t>centre</a:t>
            </a:r>
            <a:endParaRPr lang="nb-NO" sz="1600" dirty="0">
              <a:latin typeface="+mn-lt"/>
            </a:endParaRPr>
          </a:p>
        </p:txBody>
      </p:sp>
      <p:sp>
        <p:nvSpPr>
          <p:cNvPr id="18" name="Rectangle 17"/>
          <p:cNvSpPr/>
          <p:nvPr/>
        </p:nvSpPr>
        <p:spPr>
          <a:xfrm>
            <a:off x="1428750" y="6000750"/>
            <a:ext cx="1400175" cy="714375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>
              <a:defRPr/>
            </a:pPr>
            <a:r>
              <a:rPr lang="nb-NO" sz="1600" dirty="0" err="1"/>
              <a:t>Hourly</a:t>
            </a:r>
            <a:r>
              <a:rPr lang="nb-NO" sz="1600" dirty="0"/>
              <a:t> </a:t>
            </a:r>
            <a:r>
              <a:rPr lang="nb-NO" sz="1600" dirty="0" err="1"/>
              <a:t>level</a:t>
            </a:r>
            <a:r>
              <a:rPr lang="nb-NO" sz="1600" dirty="0"/>
              <a:t>  1 data file</a:t>
            </a:r>
            <a:endParaRPr lang="nb-NO" sz="1600" dirty="0">
              <a:solidFill>
                <a:schemeClr val="bg1">
                  <a:lumMod val="65000"/>
                </a:schemeClr>
              </a:solidFill>
            </a:endParaRPr>
          </a:p>
        </p:txBody>
      </p:sp>
      <p:sp>
        <p:nvSpPr>
          <p:cNvPr id="22" name="Rounded Rectangle 21"/>
          <p:cNvSpPr/>
          <p:nvPr/>
        </p:nvSpPr>
        <p:spPr>
          <a:xfrm>
            <a:off x="157163" y="5286375"/>
            <a:ext cx="1128712" cy="642938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r>
              <a:rPr lang="nb-NO" sz="1600" dirty="0" err="1"/>
              <a:t>Processing</a:t>
            </a:r>
            <a:r>
              <a:rPr lang="nb-NO" sz="1600" dirty="0"/>
              <a:t> to </a:t>
            </a:r>
            <a:r>
              <a:rPr lang="nb-NO" sz="1600" dirty="0" err="1"/>
              <a:t>level</a:t>
            </a:r>
            <a:r>
              <a:rPr lang="nb-NO" sz="1600" dirty="0"/>
              <a:t> 1</a:t>
            </a:r>
          </a:p>
        </p:txBody>
      </p:sp>
      <p:sp>
        <p:nvSpPr>
          <p:cNvPr id="30" name="Rectangle 29"/>
          <p:cNvSpPr/>
          <p:nvPr/>
        </p:nvSpPr>
        <p:spPr>
          <a:xfrm>
            <a:off x="3929063" y="6000750"/>
            <a:ext cx="1643062" cy="714375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>
              <a:defRPr/>
            </a:pPr>
            <a:r>
              <a:rPr lang="nb-NO" sz="1600" dirty="0" err="1"/>
              <a:t>Hourly</a:t>
            </a:r>
            <a:r>
              <a:rPr lang="nb-NO" sz="1600" dirty="0"/>
              <a:t>  </a:t>
            </a:r>
            <a:r>
              <a:rPr lang="nb-NO" sz="1600" dirty="0" err="1"/>
              <a:t>level</a:t>
            </a:r>
            <a:r>
              <a:rPr lang="nb-NO" sz="1600" dirty="0"/>
              <a:t> 1.5 data file</a:t>
            </a:r>
            <a:endParaRPr lang="nb-NO" sz="1600" dirty="0">
              <a:solidFill>
                <a:schemeClr val="bg1">
                  <a:lumMod val="65000"/>
                </a:schemeClr>
              </a:solidFill>
            </a:endParaRPr>
          </a:p>
        </p:txBody>
      </p:sp>
      <p:sp>
        <p:nvSpPr>
          <p:cNvPr id="31" name="Rounded Rectangle 30"/>
          <p:cNvSpPr/>
          <p:nvPr/>
        </p:nvSpPr>
        <p:spPr>
          <a:xfrm>
            <a:off x="2786063" y="5214938"/>
            <a:ext cx="1214437" cy="642937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r>
              <a:rPr lang="nb-NO" sz="1600" dirty="0" err="1"/>
              <a:t>Processing</a:t>
            </a:r>
            <a:r>
              <a:rPr lang="nb-NO" sz="1600" dirty="0"/>
              <a:t> to </a:t>
            </a:r>
            <a:r>
              <a:rPr lang="nb-NO" sz="1600" dirty="0" err="1"/>
              <a:t>level</a:t>
            </a:r>
            <a:r>
              <a:rPr lang="nb-NO" sz="1600" dirty="0"/>
              <a:t> 1.5</a:t>
            </a:r>
          </a:p>
        </p:txBody>
      </p:sp>
      <p:sp>
        <p:nvSpPr>
          <p:cNvPr id="35" name="Rectangle 34"/>
          <p:cNvSpPr/>
          <p:nvPr/>
        </p:nvSpPr>
        <p:spPr>
          <a:xfrm>
            <a:off x="5429250" y="5357813"/>
            <a:ext cx="1643063" cy="357187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>
              <a:defRPr/>
            </a:pPr>
            <a:r>
              <a:rPr lang="nb-NO" sz="1600" dirty="0"/>
              <a:t>EBAS database</a:t>
            </a:r>
            <a:endParaRPr lang="nb-NO" sz="1600" dirty="0">
              <a:solidFill>
                <a:schemeClr val="bg1">
                  <a:lumMod val="65000"/>
                </a:schemeClr>
              </a:solidFill>
            </a:endParaRPr>
          </a:p>
        </p:txBody>
      </p:sp>
      <p:sp>
        <p:nvSpPr>
          <p:cNvPr id="38" name="Rectangle 37"/>
          <p:cNvSpPr/>
          <p:nvPr/>
        </p:nvSpPr>
        <p:spPr>
          <a:xfrm>
            <a:off x="7358063" y="4579938"/>
            <a:ext cx="1643062" cy="1000125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>
              <a:defRPr/>
            </a:pPr>
            <a:r>
              <a:rPr lang="nb-NO" sz="1600" dirty="0" err="1"/>
              <a:t>User</a:t>
            </a:r>
            <a:r>
              <a:rPr lang="nb-NO" sz="1600" dirty="0"/>
              <a:t> </a:t>
            </a:r>
            <a:r>
              <a:rPr lang="nb-NO" sz="1600" dirty="0" err="1"/>
              <a:t>access</a:t>
            </a:r>
            <a:r>
              <a:rPr lang="nb-NO" sz="1600" dirty="0"/>
              <a:t> (</a:t>
            </a:r>
            <a:r>
              <a:rPr lang="nb-NO" sz="1600" dirty="0" err="1"/>
              <a:t>restricted</a:t>
            </a:r>
            <a:r>
              <a:rPr lang="nb-NO" sz="1600" dirty="0"/>
              <a:t>) via </a:t>
            </a:r>
            <a:r>
              <a:rPr lang="nb-NO" sz="1600" dirty="0" err="1"/>
              <a:t>web-interface</a:t>
            </a:r>
            <a:r>
              <a:rPr lang="nb-NO" sz="1600" dirty="0"/>
              <a:t>: </a:t>
            </a:r>
            <a:r>
              <a:rPr lang="nb-NO" sz="1600" dirty="0" err="1"/>
              <a:t>ebas.nilu.no</a:t>
            </a:r>
            <a:endParaRPr lang="nb-NO" sz="1600" dirty="0">
              <a:solidFill>
                <a:schemeClr val="bg1">
                  <a:lumMod val="65000"/>
                </a:schemeClr>
              </a:solidFill>
            </a:endParaRPr>
          </a:p>
        </p:txBody>
      </p:sp>
      <p:sp>
        <p:nvSpPr>
          <p:cNvPr id="39" name="Rectangle 38"/>
          <p:cNvSpPr/>
          <p:nvPr/>
        </p:nvSpPr>
        <p:spPr>
          <a:xfrm>
            <a:off x="7358063" y="5715000"/>
            <a:ext cx="1643062" cy="1071563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>
              <a:defRPr/>
            </a:pPr>
            <a:r>
              <a:rPr lang="nb-NO" sz="1600" dirty="0" err="1">
                <a:solidFill>
                  <a:schemeClr val="tx1"/>
                </a:solidFill>
              </a:rPr>
              <a:t>User</a:t>
            </a:r>
            <a:r>
              <a:rPr lang="nb-NO" sz="1600" dirty="0">
                <a:solidFill>
                  <a:schemeClr val="tx1"/>
                </a:solidFill>
              </a:rPr>
              <a:t> </a:t>
            </a:r>
            <a:r>
              <a:rPr lang="nb-NO" sz="1600" dirty="0" err="1">
                <a:solidFill>
                  <a:schemeClr val="tx1"/>
                </a:solidFill>
              </a:rPr>
              <a:t>access</a:t>
            </a:r>
            <a:r>
              <a:rPr lang="nb-NO" sz="1600" dirty="0">
                <a:solidFill>
                  <a:schemeClr val="tx1"/>
                </a:solidFill>
              </a:rPr>
              <a:t> via </a:t>
            </a:r>
            <a:r>
              <a:rPr lang="nb-NO" sz="1600" dirty="0" err="1">
                <a:solidFill>
                  <a:schemeClr val="tx1"/>
                </a:solidFill>
              </a:rPr>
              <a:t>machine-to-machine</a:t>
            </a:r>
            <a:r>
              <a:rPr lang="nb-NO" sz="1600" dirty="0">
                <a:solidFill>
                  <a:schemeClr val="tx1"/>
                </a:solidFill>
              </a:rPr>
              <a:t> </a:t>
            </a:r>
            <a:r>
              <a:rPr lang="nb-NO" sz="1600" dirty="0" err="1">
                <a:solidFill>
                  <a:schemeClr val="tx1"/>
                </a:solidFill>
              </a:rPr>
              <a:t>web-service</a:t>
            </a:r>
            <a:endParaRPr lang="nb-NO" sz="1600" dirty="0">
              <a:solidFill>
                <a:schemeClr val="tx1"/>
              </a:solidFill>
            </a:endParaRPr>
          </a:p>
        </p:txBody>
      </p:sp>
      <p:sp>
        <p:nvSpPr>
          <p:cNvPr id="23" name="Rectangle 22"/>
          <p:cNvSpPr/>
          <p:nvPr/>
        </p:nvSpPr>
        <p:spPr>
          <a:xfrm>
            <a:off x="3929063" y="1303338"/>
            <a:ext cx="2400300" cy="1428750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>
              <a:defRPr/>
            </a:pPr>
            <a:r>
              <a:rPr lang="nb-NO" sz="1600" b="1" dirty="0" err="1"/>
              <a:t>Sub-network</a:t>
            </a:r>
            <a:r>
              <a:rPr lang="nb-NO" sz="1600" b="1" dirty="0"/>
              <a:t> data </a:t>
            </a:r>
            <a:r>
              <a:rPr lang="nb-NO" sz="1600" b="1" dirty="0" err="1"/>
              <a:t>centre</a:t>
            </a:r>
            <a:r>
              <a:rPr lang="nb-NO" sz="1600" b="1" dirty="0"/>
              <a:t>:</a:t>
            </a:r>
          </a:p>
          <a:p>
            <a:pPr>
              <a:buFont typeface="Arial" pitchFamily="34" charset="0"/>
              <a:buChar char="•"/>
              <a:defRPr/>
            </a:pPr>
            <a:r>
              <a:rPr lang="nb-NO" sz="1600" dirty="0"/>
              <a:t> </a:t>
            </a:r>
            <a:r>
              <a:rPr lang="nb-NO" sz="1600" dirty="0" err="1"/>
              <a:t>auto-creates</a:t>
            </a:r>
            <a:r>
              <a:rPr lang="nb-NO" sz="1600" dirty="0"/>
              <a:t> </a:t>
            </a:r>
            <a:r>
              <a:rPr lang="nb-NO" sz="1600" dirty="0" err="1"/>
              <a:t>hourly</a:t>
            </a:r>
            <a:r>
              <a:rPr lang="nb-NO" sz="1600" dirty="0"/>
              <a:t> </a:t>
            </a:r>
            <a:br>
              <a:rPr lang="nb-NO" sz="1600" dirty="0"/>
            </a:br>
            <a:r>
              <a:rPr lang="nb-NO" sz="1600" dirty="0"/>
              <a:t>   data files (</a:t>
            </a:r>
            <a:r>
              <a:rPr lang="nb-NO" sz="1600" dirty="0" err="1"/>
              <a:t>level</a:t>
            </a:r>
            <a:r>
              <a:rPr lang="nb-NO" sz="1600" dirty="0"/>
              <a:t> 0).</a:t>
            </a:r>
          </a:p>
          <a:p>
            <a:pPr>
              <a:buFont typeface="Arial" pitchFamily="34" charset="0"/>
              <a:buChar char="•"/>
              <a:defRPr/>
            </a:pPr>
            <a:r>
              <a:rPr lang="nb-NO" sz="1600" dirty="0"/>
              <a:t> </a:t>
            </a:r>
            <a:r>
              <a:rPr lang="nb-NO" sz="1600" dirty="0" err="1"/>
              <a:t>initiates</a:t>
            </a:r>
            <a:r>
              <a:rPr lang="nb-NO" sz="1600" dirty="0"/>
              <a:t> </a:t>
            </a:r>
            <a:r>
              <a:rPr lang="nb-NO" sz="1600" dirty="0" err="1"/>
              <a:t>auto-upload</a:t>
            </a:r>
            <a:r>
              <a:rPr lang="nb-NO" sz="1600" dirty="0"/>
              <a:t> to </a:t>
            </a:r>
            <a:br>
              <a:rPr lang="nb-NO" sz="1600" dirty="0"/>
            </a:br>
            <a:r>
              <a:rPr lang="nb-NO" sz="1600" dirty="0"/>
              <a:t>   NRT server.</a:t>
            </a:r>
          </a:p>
        </p:txBody>
      </p:sp>
      <p:cxnSp>
        <p:nvCxnSpPr>
          <p:cNvPr id="24" name="Straight Arrow Connector 23"/>
          <p:cNvCxnSpPr/>
          <p:nvPr/>
        </p:nvCxnSpPr>
        <p:spPr>
          <a:xfrm flipH="1">
            <a:off x="3105150" y="3519488"/>
            <a:ext cx="714375" cy="1587"/>
          </a:xfrm>
          <a:prstGeom prst="straightConnector1">
            <a:avLst/>
          </a:prstGeom>
          <a:ln w="50800">
            <a:solidFill>
              <a:schemeClr val="tx1"/>
            </a:solidFill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5" name="TextBox 24"/>
          <p:cNvSpPr txBox="1"/>
          <p:nvPr/>
        </p:nvSpPr>
        <p:spPr>
          <a:xfrm>
            <a:off x="3052763" y="2819400"/>
            <a:ext cx="857250" cy="13239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nb-NO" sz="1600" dirty="0">
                <a:latin typeface="+mn-lt"/>
              </a:rPr>
              <a:t>FTP </a:t>
            </a:r>
            <a:br>
              <a:rPr lang="nb-NO" sz="1600" dirty="0">
                <a:latin typeface="+mn-lt"/>
              </a:rPr>
            </a:br>
            <a:r>
              <a:rPr lang="nb-NO" sz="1600" dirty="0">
                <a:latin typeface="+mn-lt"/>
              </a:rPr>
              <a:t>transfer</a:t>
            </a:r>
          </a:p>
          <a:p>
            <a:pPr>
              <a:defRPr/>
            </a:pPr>
            <a:endParaRPr lang="nb-NO" sz="1600" dirty="0">
              <a:latin typeface="+mn-lt"/>
            </a:endParaRPr>
          </a:p>
          <a:p>
            <a:pPr>
              <a:defRPr/>
            </a:pPr>
            <a:r>
              <a:rPr lang="nb-NO" sz="1600" dirty="0">
                <a:latin typeface="+mn-lt"/>
              </a:rPr>
              <a:t>to data </a:t>
            </a:r>
            <a:r>
              <a:rPr lang="nb-NO" sz="1600" dirty="0" err="1">
                <a:latin typeface="+mn-lt"/>
              </a:rPr>
              <a:t>centre</a:t>
            </a:r>
            <a:endParaRPr lang="nb-NO" sz="1600" dirty="0">
              <a:latin typeface="+mn-lt"/>
            </a:endParaRPr>
          </a:p>
        </p:txBody>
      </p:sp>
      <p:sp>
        <p:nvSpPr>
          <p:cNvPr id="27" name="Freeform 26"/>
          <p:cNvSpPr/>
          <p:nvPr/>
        </p:nvSpPr>
        <p:spPr>
          <a:xfrm rot="874122" flipH="1">
            <a:off x="871538" y="3983038"/>
            <a:ext cx="3059112" cy="379412"/>
          </a:xfrm>
          <a:custGeom>
            <a:avLst/>
            <a:gdLst>
              <a:gd name="connsiteX0" fmla="*/ 0 w 3771900"/>
              <a:gd name="connsiteY0" fmla="*/ 28575 h 833438"/>
              <a:gd name="connsiteX1" fmla="*/ 1924050 w 3771900"/>
              <a:gd name="connsiteY1" fmla="*/ 828675 h 833438"/>
              <a:gd name="connsiteX2" fmla="*/ 3771900 w 3771900"/>
              <a:gd name="connsiteY2" fmla="*/ 0 h 8334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771900" h="833438">
                <a:moveTo>
                  <a:pt x="0" y="28575"/>
                </a:moveTo>
                <a:cubicBezTo>
                  <a:pt x="647700" y="431006"/>
                  <a:pt x="1295400" y="833438"/>
                  <a:pt x="1924050" y="828675"/>
                </a:cubicBezTo>
                <a:cubicBezTo>
                  <a:pt x="2552700" y="823913"/>
                  <a:pt x="3459163" y="142875"/>
                  <a:pt x="3771900" y="0"/>
                </a:cubicBezTo>
              </a:path>
            </a:pathLst>
          </a:custGeom>
          <a:ln w="50800">
            <a:solidFill>
              <a:schemeClr val="bg1">
                <a:lumMod val="65000"/>
              </a:schemeClr>
            </a:solidFill>
            <a:prstDash val="dash"/>
            <a:headEnd type="arrow"/>
            <a:tailEnd type="non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>
              <a:defRPr/>
            </a:pPr>
            <a:endParaRPr lang="nb-NO"/>
          </a:p>
        </p:txBody>
      </p:sp>
      <p:sp>
        <p:nvSpPr>
          <p:cNvPr id="28" name="TextBox 27"/>
          <p:cNvSpPr txBox="1"/>
          <p:nvPr/>
        </p:nvSpPr>
        <p:spPr>
          <a:xfrm>
            <a:off x="677863" y="3916363"/>
            <a:ext cx="1214437" cy="58420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nb-NO" sz="1600" dirty="0" err="1">
                <a:solidFill>
                  <a:schemeClr val="bg1">
                    <a:lumMod val="65000"/>
                  </a:schemeClr>
                </a:solidFill>
                <a:latin typeface="+mn-lt"/>
              </a:rPr>
              <a:t>automatic</a:t>
            </a:r>
            <a:r>
              <a:rPr lang="nb-NO" sz="1600" dirty="0">
                <a:solidFill>
                  <a:schemeClr val="bg1">
                    <a:lumMod val="65000"/>
                  </a:schemeClr>
                </a:solidFill>
                <a:latin typeface="+mn-lt"/>
              </a:rPr>
              <a:t> </a:t>
            </a:r>
          </a:p>
          <a:p>
            <a:pPr>
              <a:defRPr/>
            </a:pPr>
            <a:r>
              <a:rPr lang="nb-NO" sz="1600" dirty="0">
                <a:solidFill>
                  <a:schemeClr val="bg1">
                    <a:lumMod val="65000"/>
                  </a:schemeClr>
                </a:solidFill>
                <a:latin typeface="+mn-lt"/>
              </a:rPr>
              <a:t>feedback </a:t>
            </a:r>
          </a:p>
        </p:txBody>
      </p:sp>
      <p:sp>
        <p:nvSpPr>
          <p:cNvPr id="33" name="Rectangle 32"/>
          <p:cNvSpPr/>
          <p:nvPr/>
        </p:nvSpPr>
        <p:spPr>
          <a:xfrm>
            <a:off x="7100888" y="1409700"/>
            <a:ext cx="1900237" cy="928688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>
              <a:defRPr/>
            </a:pPr>
            <a:r>
              <a:rPr lang="nb-NO" sz="1600" b="1" dirty="0" err="1"/>
              <a:t>Station</a:t>
            </a:r>
            <a:r>
              <a:rPr lang="nb-NO" sz="1600" b="1" dirty="0"/>
              <a:t>:</a:t>
            </a:r>
          </a:p>
          <a:p>
            <a:pPr>
              <a:buFont typeface="Arial" pitchFamily="34" charset="0"/>
              <a:buChar char="•"/>
              <a:defRPr/>
            </a:pPr>
            <a:r>
              <a:rPr lang="nb-NO" sz="1600" dirty="0"/>
              <a:t> </a:t>
            </a:r>
            <a:r>
              <a:rPr lang="nb-NO" sz="1600" dirty="0" err="1"/>
              <a:t>collects</a:t>
            </a:r>
            <a:r>
              <a:rPr lang="nb-NO" sz="1600" dirty="0"/>
              <a:t> </a:t>
            </a:r>
            <a:r>
              <a:rPr lang="nb-NO" sz="1600" dirty="0" err="1"/>
              <a:t>raw</a:t>
            </a:r>
            <a:r>
              <a:rPr lang="nb-NO" sz="1600" dirty="0"/>
              <a:t> data in </a:t>
            </a:r>
            <a:br>
              <a:rPr lang="nb-NO" sz="1600" dirty="0"/>
            </a:br>
            <a:r>
              <a:rPr lang="nb-NO" sz="1600" dirty="0"/>
              <a:t>   </a:t>
            </a:r>
            <a:r>
              <a:rPr lang="nb-NO" sz="1600" dirty="0" err="1"/>
              <a:t>custom</a:t>
            </a:r>
            <a:r>
              <a:rPr lang="nb-NO" sz="1600" dirty="0"/>
              <a:t> format</a:t>
            </a:r>
          </a:p>
        </p:txBody>
      </p:sp>
      <p:cxnSp>
        <p:nvCxnSpPr>
          <p:cNvPr id="34" name="Straight Arrow Connector 33"/>
          <p:cNvCxnSpPr/>
          <p:nvPr/>
        </p:nvCxnSpPr>
        <p:spPr>
          <a:xfrm flipH="1">
            <a:off x="6357938" y="1979613"/>
            <a:ext cx="714375" cy="1587"/>
          </a:xfrm>
          <a:prstGeom prst="straightConnector1">
            <a:avLst/>
          </a:prstGeom>
          <a:ln w="50800">
            <a:solidFill>
              <a:schemeClr val="tx1"/>
            </a:solidFill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40" name="TextBox 39"/>
          <p:cNvSpPr txBox="1"/>
          <p:nvPr/>
        </p:nvSpPr>
        <p:spPr>
          <a:xfrm>
            <a:off x="6286500" y="1535113"/>
            <a:ext cx="857250" cy="33972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nb-NO" sz="1600" dirty="0">
                <a:latin typeface="+mn-lt"/>
              </a:rPr>
              <a:t>transfer</a:t>
            </a:r>
          </a:p>
        </p:txBody>
      </p:sp>
      <p:cxnSp>
        <p:nvCxnSpPr>
          <p:cNvPr id="46" name="Shape 45"/>
          <p:cNvCxnSpPr>
            <a:stCxn id="5" idx="1"/>
          </p:cNvCxnSpPr>
          <p:nvPr/>
        </p:nvCxnSpPr>
        <p:spPr>
          <a:xfrm rot="10800000" flipV="1">
            <a:off x="457200" y="2857500"/>
            <a:ext cx="257175" cy="2428875"/>
          </a:xfrm>
          <a:prstGeom prst="bentConnector2">
            <a:avLst/>
          </a:prstGeom>
          <a:ln w="50800">
            <a:solidFill>
              <a:schemeClr val="tx1"/>
            </a:solidFill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50" name="Straight Arrow Connector 49"/>
          <p:cNvCxnSpPr>
            <a:stCxn id="22" idx="3"/>
            <a:endCxn id="18" idx="0"/>
          </p:cNvCxnSpPr>
          <p:nvPr/>
        </p:nvCxnSpPr>
        <p:spPr>
          <a:xfrm>
            <a:off x="1285875" y="5608638"/>
            <a:ext cx="842963" cy="392112"/>
          </a:xfrm>
          <a:prstGeom prst="straightConnector1">
            <a:avLst/>
          </a:prstGeom>
          <a:ln w="50800">
            <a:solidFill>
              <a:schemeClr val="tx1"/>
            </a:solidFill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52" name="Straight Arrow Connector 51"/>
          <p:cNvCxnSpPr>
            <a:stCxn id="18" idx="0"/>
            <a:endCxn id="31" idx="1"/>
          </p:cNvCxnSpPr>
          <p:nvPr/>
        </p:nvCxnSpPr>
        <p:spPr>
          <a:xfrm rot="5400000" flipH="1" flipV="1">
            <a:off x="2225676" y="5440362"/>
            <a:ext cx="463550" cy="657225"/>
          </a:xfrm>
          <a:prstGeom prst="straightConnector1">
            <a:avLst/>
          </a:prstGeom>
          <a:ln w="50800">
            <a:solidFill>
              <a:schemeClr val="tx1"/>
            </a:solidFill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56" name="Straight Arrow Connector 55"/>
          <p:cNvCxnSpPr>
            <a:stCxn id="31" idx="3"/>
            <a:endCxn id="30" idx="0"/>
          </p:cNvCxnSpPr>
          <p:nvPr/>
        </p:nvCxnSpPr>
        <p:spPr>
          <a:xfrm>
            <a:off x="4000500" y="5537200"/>
            <a:ext cx="749300" cy="463550"/>
          </a:xfrm>
          <a:prstGeom prst="straightConnector1">
            <a:avLst/>
          </a:prstGeom>
          <a:ln w="50800">
            <a:solidFill>
              <a:schemeClr val="tx1"/>
            </a:solidFill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58" name="Straight Arrow Connector 57"/>
          <p:cNvCxnSpPr>
            <a:stCxn id="30" idx="0"/>
            <a:endCxn id="35" idx="1"/>
          </p:cNvCxnSpPr>
          <p:nvPr/>
        </p:nvCxnSpPr>
        <p:spPr>
          <a:xfrm rot="5400000" flipH="1" flipV="1">
            <a:off x="4857750" y="5429250"/>
            <a:ext cx="463550" cy="679450"/>
          </a:xfrm>
          <a:prstGeom prst="straightConnector1">
            <a:avLst/>
          </a:prstGeom>
          <a:ln w="50800">
            <a:solidFill>
              <a:schemeClr val="tx1"/>
            </a:solidFill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60" name="Straight Arrow Connector 59"/>
          <p:cNvCxnSpPr>
            <a:stCxn id="35" idx="3"/>
            <a:endCxn id="38" idx="1"/>
          </p:cNvCxnSpPr>
          <p:nvPr/>
        </p:nvCxnSpPr>
        <p:spPr>
          <a:xfrm flipV="1">
            <a:off x="7072313" y="5080000"/>
            <a:ext cx="285750" cy="457200"/>
          </a:xfrm>
          <a:prstGeom prst="straightConnector1">
            <a:avLst/>
          </a:prstGeom>
          <a:ln w="50800">
            <a:solidFill>
              <a:schemeClr val="tx1"/>
            </a:solidFill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62" name="Straight Arrow Connector 61"/>
          <p:cNvCxnSpPr>
            <a:stCxn id="35" idx="3"/>
            <a:endCxn id="39" idx="1"/>
          </p:cNvCxnSpPr>
          <p:nvPr/>
        </p:nvCxnSpPr>
        <p:spPr>
          <a:xfrm>
            <a:off x="7072313" y="5537200"/>
            <a:ext cx="285750" cy="714375"/>
          </a:xfrm>
          <a:prstGeom prst="straightConnector1">
            <a:avLst/>
          </a:prstGeom>
          <a:ln w="50800">
            <a:solidFill>
              <a:schemeClr val="bg1">
                <a:lumMod val="75000"/>
              </a:schemeClr>
            </a:solidFill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extBox 1"/>
          <p:cNvSpPr txBox="1"/>
          <p:nvPr/>
        </p:nvSpPr>
        <p:spPr>
          <a:xfrm>
            <a:off x="1416842" y="3001744"/>
            <a:ext cx="6634164" cy="923330"/>
          </a:xfrm>
          <a:prstGeom prst="rect">
            <a:avLst/>
          </a:prstGeom>
          <a:solidFill>
            <a:schemeClr val="bg1"/>
          </a:solidFill>
          <a:ln w="50800">
            <a:solidFill>
              <a:schemeClr val="tx1"/>
            </a:solidFill>
          </a:ln>
          <a:effectLst>
            <a:outerShdw blurRad="50800" dist="2540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Not well-defined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Products and actions aren’t properly separated</a:t>
            </a:r>
            <a:r>
              <a:rPr lang="en-GB" dirty="0" smtClean="0"/>
              <a:t>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Doesn’t use correct symbols.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42055627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Tittel 1"/>
          <p:cNvSpPr>
            <a:spLocks noGrp="1"/>
          </p:cNvSpPr>
          <p:nvPr>
            <p:ph type="title"/>
          </p:nvPr>
        </p:nvSpPr>
        <p:spPr>
          <a:xfrm>
            <a:off x="457200" y="44450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nb-NO" sz="3600" dirty="0" err="1" smtClean="0">
                <a:ea typeface="Geneva" pitchFamily="-109" charset="0"/>
                <a:cs typeface="Geneva" pitchFamily="-109" charset="0"/>
              </a:rPr>
              <a:t>Future</a:t>
            </a:r>
            <a:r>
              <a:rPr lang="nb-NO" sz="3600" dirty="0" smtClean="0">
                <a:ea typeface="Geneva" pitchFamily="-109" charset="0"/>
                <a:cs typeface="Geneva" pitchFamily="-109" charset="0"/>
              </a:rPr>
              <a:t> ACTRIS </a:t>
            </a:r>
            <a:r>
              <a:rPr lang="nb-NO" sz="3600" dirty="0" err="1" smtClean="0">
                <a:ea typeface="Geneva" pitchFamily="-109" charset="0"/>
                <a:cs typeface="Geneva" pitchFamily="-109" charset="0"/>
              </a:rPr>
              <a:t>Surface</a:t>
            </a:r>
            <a:r>
              <a:rPr lang="nb-NO" sz="3600" dirty="0" smtClean="0">
                <a:ea typeface="Geneva" pitchFamily="-109" charset="0"/>
                <a:cs typeface="Geneva" pitchFamily="-109" charset="0"/>
              </a:rPr>
              <a:t> In-</a:t>
            </a:r>
            <a:r>
              <a:rPr lang="nb-NO" sz="3600" dirty="0" err="1" smtClean="0">
                <a:ea typeface="Geneva" pitchFamily="-109" charset="0"/>
                <a:cs typeface="Geneva" pitchFamily="-109" charset="0"/>
              </a:rPr>
              <a:t>Situ</a:t>
            </a:r>
            <a:r>
              <a:rPr lang="nb-NO" sz="3600" dirty="0" smtClean="0">
                <a:ea typeface="Geneva" pitchFamily="-109" charset="0"/>
                <a:cs typeface="Geneva" pitchFamily="-109" charset="0"/>
              </a:rPr>
              <a:t> NRT </a:t>
            </a:r>
            <a:r>
              <a:rPr lang="nb-NO" sz="3600" dirty="0" err="1" smtClean="0">
                <a:ea typeface="Geneva" pitchFamily="-109" charset="0"/>
                <a:cs typeface="Geneva" pitchFamily="-109" charset="0"/>
              </a:rPr>
              <a:t>Workflow</a:t>
            </a:r>
            <a:endParaRPr lang="nb-NO" sz="3600" dirty="0" smtClean="0">
              <a:ea typeface="Geneva" pitchFamily="-109" charset="0"/>
              <a:cs typeface="Geneva" pitchFamily="-109" charset="0"/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1091580" y="2216274"/>
            <a:ext cx="2400300" cy="1428750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>
              <a:defRPr/>
            </a:pPr>
            <a:r>
              <a:rPr lang="nb-NO" sz="1600" b="1" dirty="0" smtClean="0"/>
              <a:t>Manual Processing:</a:t>
            </a:r>
            <a:endParaRPr lang="nb-NO" sz="1600" dirty="0"/>
          </a:p>
          <a:p>
            <a:pPr marL="144000" indent="-144000">
              <a:buFont typeface="Arial" panose="020B0604020202020204" pitchFamily="34" charset="0"/>
              <a:buChar char="•"/>
              <a:defRPr/>
            </a:pPr>
            <a:r>
              <a:rPr lang="nb-NO" sz="1600" dirty="0" smtClean="0">
                <a:solidFill>
                  <a:schemeClr val="tx1"/>
                </a:solidFill>
              </a:rPr>
              <a:t>Manual </a:t>
            </a:r>
            <a:r>
              <a:rPr lang="nb-NO" sz="1600" dirty="0" err="1" smtClean="0">
                <a:solidFill>
                  <a:schemeClr val="tx1"/>
                </a:solidFill>
              </a:rPr>
              <a:t>assignment</a:t>
            </a:r>
            <a:r>
              <a:rPr lang="nb-NO" sz="1600" dirty="0" smtClean="0">
                <a:solidFill>
                  <a:schemeClr val="tx1"/>
                </a:solidFill>
              </a:rPr>
              <a:t> </a:t>
            </a:r>
            <a:r>
              <a:rPr lang="nb-NO" sz="1600" dirty="0" err="1" smtClean="0">
                <a:solidFill>
                  <a:schemeClr val="tx1"/>
                </a:solidFill>
              </a:rPr>
              <a:t>of</a:t>
            </a:r>
            <a:r>
              <a:rPr lang="nb-NO" sz="1600" dirty="0" smtClean="0">
                <a:solidFill>
                  <a:schemeClr val="tx1"/>
                </a:solidFill>
              </a:rPr>
              <a:t> </a:t>
            </a:r>
            <a:r>
              <a:rPr lang="nb-NO" sz="1600" dirty="0" err="1" smtClean="0">
                <a:solidFill>
                  <a:schemeClr val="tx1"/>
                </a:solidFill>
              </a:rPr>
              <a:t>flags</a:t>
            </a:r>
            <a:endParaRPr lang="nb-NO" sz="1600" dirty="0" smtClean="0">
              <a:solidFill>
                <a:schemeClr val="tx1"/>
              </a:solidFill>
            </a:endParaRPr>
          </a:p>
          <a:p>
            <a:pPr marL="144000" indent="-144000">
              <a:buFont typeface="Arial" panose="020B0604020202020204" pitchFamily="34" charset="0"/>
              <a:buChar char="•"/>
              <a:defRPr/>
            </a:pPr>
            <a:r>
              <a:rPr lang="nb-NO" sz="1600" dirty="0" smtClean="0">
                <a:solidFill>
                  <a:schemeClr val="tx1"/>
                </a:solidFill>
              </a:rPr>
              <a:t>Manual </a:t>
            </a:r>
            <a:r>
              <a:rPr lang="nb-NO" sz="1600" dirty="0" err="1" smtClean="0">
                <a:solidFill>
                  <a:schemeClr val="tx1"/>
                </a:solidFill>
              </a:rPr>
              <a:t>calibration</a:t>
            </a:r>
            <a:r>
              <a:rPr lang="nb-NO" sz="1600" dirty="0" smtClean="0">
                <a:solidFill>
                  <a:schemeClr val="tx1"/>
                </a:solidFill>
              </a:rPr>
              <a:t> </a:t>
            </a:r>
            <a:r>
              <a:rPr lang="nb-NO" sz="1600" dirty="0" err="1" smtClean="0">
                <a:solidFill>
                  <a:schemeClr val="tx1"/>
                </a:solidFill>
              </a:rPr>
              <a:t>correction</a:t>
            </a:r>
            <a:r>
              <a:rPr lang="nb-NO" sz="1600" dirty="0">
                <a:solidFill>
                  <a:schemeClr val="tx1"/>
                </a:solidFill>
              </a:rPr>
              <a:t>.</a:t>
            </a:r>
          </a:p>
        </p:txBody>
      </p:sp>
      <p:sp>
        <p:nvSpPr>
          <p:cNvPr id="2" name="Flowchart: Data 1"/>
          <p:cNvSpPr/>
          <p:nvPr/>
        </p:nvSpPr>
        <p:spPr>
          <a:xfrm>
            <a:off x="2987824" y="836712"/>
            <a:ext cx="3240360" cy="1224136"/>
          </a:xfrm>
          <a:prstGeom prst="flowChartInputOutpu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1600" b="1" dirty="0" smtClean="0">
                <a:solidFill>
                  <a:schemeClr val="tx1"/>
                </a:solidFill>
              </a:rPr>
              <a:t>Level 0 data</a:t>
            </a:r>
          </a:p>
          <a:p>
            <a:pPr marL="144000" indent="-144000">
              <a:buFont typeface="Arial" panose="020B0604020202020204" pitchFamily="34" charset="0"/>
              <a:buChar char="•"/>
            </a:pPr>
            <a:r>
              <a:rPr lang="en-GB" sz="1600" dirty="0" smtClean="0">
                <a:solidFill>
                  <a:schemeClr val="tx1"/>
                </a:solidFill>
              </a:rPr>
              <a:t>Raw as provided by instrument</a:t>
            </a:r>
          </a:p>
          <a:p>
            <a:pPr marL="144000" indent="-144000">
              <a:buFont typeface="Arial" panose="020B0604020202020204" pitchFamily="34" charset="0"/>
              <a:buChar char="•"/>
            </a:pPr>
            <a:r>
              <a:rPr lang="en-GB" sz="1600" dirty="0" smtClean="0">
                <a:solidFill>
                  <a:schemeClr val="tx1"/>
                </a:solidFill>
              </a:rPr>
              <a:t>Instrument specific</a:t>
            </a:r>
          </a:p>
          <a:p>
            <a:pPr marL="144000" indent="-144000">
              <a:buFont typeface="Arial" panose="020B0604020202020204" pitchFamily="34" charset="0"/>
              <a:buChar char="•"/>
            </a:pPr>
            <a:r>
              <a:rPr lang="en-GB" sz="1600" dirty="0" smtClean="0">
                <a:solidFill>
                  <a:schemeClr val="tx1"/>
                </a:solidFill>
              </a:rPr>
              <a:t>Metadata attached</a:t>
            </a:r>
            <a:endParaRPr lang="en-GB" sz="1600" dirty="0">
              <a:solidFill>
                <a:schemeClr val="tx1"/>
              </a:solidFill>
            </a:endParaRPr>
          </a:p>
        </p:txBody>
      </p:sp>
      <p:cxnSp>
        <p:nvCxnSpPr>
          <p:cNvPr id="6" name="Straight Arrow Connector 5"/>
          <p:cNvCxnSpPr>
            <a:stCxn id="2" idx="4"/>
            <a:endCxn id="5" idx="0"/>
          </p:cNvCxnSpPr>
          <p:nvPr/>
        </p:nvCxnSpPr>
        <p:spPr>
          <a:xfrm flipH="1">
            <a:off x="2291730" y="2060848"/>
            <a:ext cx="2316274" cy="155426"/>
          </a:xfrm>
          <a:prstGeom prst="straightConnector1">
            <a:avLst/>
          </a:prstGeom>
          <a:ln w="508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6" name="Rectangle 35"/>
          <p:cNvSpPr/>
          <p:nvPr/>
        </p:nvSpPr>
        <p:spPr>
          <a:xfrm>
            <a:off x="5652120" y="2204864"/>
            <a:ext cx="2400300" cy="1428750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>
              <a:defRPr/>
            </a:pPr>
            <a:r>
              <a:rPr lang="nb-NO" sz="1600" b="1" dirty="0" smtClean="0"/>
              <a:t>Automatic Processing:</a:t>
            </a:r>
            <a:endParaRPr lang="nb-NO" sz="1600" dirty="0"/>
          </a:p>
          <a:p>
            <a:pPr marL="144000" indent="-144000">
              <a:buFont typeface="Arial" panose="020B0604020202020204" pitchFamily="34" charset="0"/>
              <a:buChar char="•"/>
              <a:defRPr/>
            </a:pPr>
            <a:r>
              <a:rPr lang="nb-NO" sz="1600" dirty="0" err="1" smtClean="0">
                <a:solidFill>
                  <a:schemeClr val="tx1"/>
                </a:solidFill>
              </a:rPr>
              <a:t>automatic</a:t>
            </a:r>
            <a:r>
              <a:rPr lang="nb-NO" sz="1600" dirty="0" smtClean="0">
                <a:solidFill>
                  <a:schemeClr val="tx1"/>
                </a:solidFill>
              </a:rPr>
              <a:t> </a:t>
            </a:r>
            <a:r>
              <a:rPr lang="nb-NO" sz="1600" dirty="0" err="1" smtClean="0">
                <a:solidFill>
                  <a:schemeClr val="tx1"/>
                </a:solidFill>
              </a:rPr>
              <a:t>assignment</a:t>
            </a:r>
            <a:r>
              <a:rPr lang="nb-NO" sz="1600" dirty="0" smtClean="0">
                <a:solidFill>
                  <a:schemeClr val="tx1"/>
                </a:solidFill>
              </a:rPr>
              <a:t> </a:t>
            </a:r>
            <a:r>
              <a:rPr lang="nb-NO" sz="1600" dirty="0" err="1" smtClean="0">
                <a:solidFill>
                  <a:schemeClr val="tx1"/>
                </a:solidFill>
              </a:rPr>
              <a:t>of</a:t>
            </a:r>
            <a:r>
              <a:rPr lang="nb-NO" sz="1600" dirty="0" smtClean="0">
                <a:solidFill>
                  <a:schemeClr val="tx1"/>
                </a:solidFill>
              </a:rPr>
              <a:t> </a:t>
            </a:r>
            <a:r>
              <a:rPr lang="nb-NO" sz="1600" dirty="0" err="1" smtClean="0">
                <a:solidFill>
                  <a:schemeClr val="tx1"/>
                </a:solidFill>
              </a:rPr>
              <a:t>flags</a:t>
            </a:r>
            <a:endParaRPr lang="nb-NO" sz="1600" dirty="0" smtClean="0">
              <a:solidFill>
                <a:schemeClr val="tx1"/>
              </a:solidFill>
            </a:endParaRPr>
          </a:p>
          <a:p>
            <a:pPr marL="144000" indent="-144000">
              <a:buFont typeface="Arial" panose="020B0604020202020204" pitchFamily="34" charset="0"/>
              <a:buChar char="•"/>
              <a:defRPr/>
            </a:pPr>
            <a:r>
              <a:rPr lang="nb-NO" sz="1600" dirty="0" smtClean="0">
                <a:solidFill>
                  <a:schemeClr val="tx1"/>
                </a:solidFill>
              </a:rPr>
              <a:t>No </a:t>
            </a:r>
            <a:r>
              <a:rPr lang="nb-NO" sz="1600" dirty="0" err="1" smtClean="0">
                <a:solidFill>
                  <a:schemeClr val="tx1"/>
                </a:solidFill>
              </a:rPr>
              <a:t>calibration</a:t>
            </a:r>
            <a:r>
              <a:rPr lang="nb-NO" sz="1600" dirty="0" smtClean="0">
                <a:solidFill>
                  <a:schemeClr val="tx1"/>
                </a:solidFill>
              </a:rPr>
              <a:t> </a:t>
            </a:r>
            <a:r>
              <a:rPr lang="nb-NO" sz="1600" dirty="0" err="1" smtClean="0">
                <a:solidFill>
                  <a:schemeClr val="tx1"/>
                </a:solidFill>
              </a:rPr>
              <a:t>correction</a:t>
            </a:r>
            <a:endParaRPr lang="nb-NO" sz="1600" dirty="0" smtClean="0">
              <a:solidFill>
                <a:schemeClr val="tx1"/>
              </a:solidFill>
            </a:endParaRPr>
          </a:p>
        </p:txBody>
      </p:sp>
      <p:cxnSp>
        <p:nvCxnSpPr>
          <p:cNvPr id="37" name="Straight Arrow Connector 36"/>
          <p:cNvCxnSpPr>
            <a:stCxn id="2" idx="4"/>
            <a:endCxn id="36" idx="0"/>
          </p:cNvCxnSpPr>
          <p:nvPr/>
        </p:nvCxnSpPr>
        <p:spPr>
          <a:xfrm>
            <a:off x="4608004" y="2060848"/>
            <a:ext cx="2244266" cy="144016"/>
          </a:xfrm>
          <a:prstGeom prst="straightConnector1">
            <a:avLst/>
          </a:prstGeom>
          <a:ln w="508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1" name="Flowchart: Data 40"/>
          <p:cNvSpPr/>
          <p:nvPr/>
        </p:nvSpPr>
        <p:spPr>
          <a:xfrm>
            <a:off x="683568" y="3933056"/>
            <a:ext cx="3240360" cy="1728192"/>
          </a:xfrm>
          <a:prstGeom prst="flowChartInputOutpu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1600" b="1" dirty="0" smtClean="0">
                <a:solidFill>
                  <a:schemeClr val="tx1"/>
                </a:solidFill>
              </a:rPr>
              <a:t>Level 0a data</a:t>
            </a:r>
          </a:p>
          <a:p>
            <a:pPr marL="144000" indent="-144000">
              <a:buFont typeface="Arial" panose="020B0604020202020204" pitchFamily="34" charset="0"/>
              <a:buChar char="•"/>
            </a:pPr>
            <a:r>
              <a:rPr lang="en-GB" sz="1600" dirty="0" smtClean="0">
                <a:solidFill>
                  <a:schemeClr val="tx1"/>
                </a:solidFill>
              </a:rPr>
              <a:t>Raw as provided by instrument</a:t>
            </a:r>
          </a:p>
          <a:p>
            <a:pPr marL="144000" indent="-144000">
              <a:buFont typeface="Arial" panose="020B0604020202020204" pitchFamily="34" charset="0"/>
              <a:buChar char="•"/>
            </a:pPr>
            <a:r>
              <a:rPr lang="en-GB" sz="1600" dirty="0" smtClean="0">
                <a:solidFill>
                  <a:schemeClr val="tx1"/>
                </a:solidFill>
              </a:rPr>
              <a:t>Instrument specific</a:t>
            </a:r>
          </a:p>
          <a:p>
            <a:pPr marL="144000" indent="-144000">
              <a:buFont typeface="Arial" panose="020B0604020202020204" pitchFamily="34" charset="0"/>
              <a:buChar char="•"/>
            </a:pPr>
            <a:r>
              <a:rPr lang="en-GB" sz="1600" dirty="0" smtClean="0">
                <a:solidFill>
                  <a:schemeClr val="tx1"/>
                </a:solidFill>
              </a:rPr>
              <a:t>Metadata attached</a:t>
            </a:r>
          </a:p>
          <a:p>
            <a:pPr marL="144000" indent="-144000">
              <a:buFont typeface="Arial" panose="020B0604020202020204" pitchFamily="34" charset="0"/>
              <a:buChar char="•"/>
            </a:pPr>
            <a:r>
              <a:rPr lang="en-GB" sz="1600" dirty="0" smtClean="0">
                <a:solidFill>
                  <a:schemeClr val="tx1"/>
                </a:solidFill>
              </a:rPr>
              <a:t>Manual corr. / flagging applied</a:t>
            </a:r>
            <a:endParaRPr lang="en-GB" sz="1600" dirty="0">
              <a:solidFill>
                <a:schemeClr val="tx1"/>
              </a:solidFill>
            </a:endParaRPr>
          </a:p>
        </p:txBody>
      </p:sp>
      <p:cxnSp>
        <p:nvCxnSpPr>
          <p:cNvPr id="44" name="Straight Arrow Connector 43"/>
          <p:cNvCxnSpPr>
            <a:stCxn id="5" idx="2"/>
            <a:endCxn id="41" idx="1"/>
          </p:cNvCxnSpPr>
          <p:nvPr/>
        </p:nvCxnSpPr>
        <p:spPr>
          <a:xfrm>
            <a:off x="2291730" y="3645024"/>
            <a:ext cx="12018" cy="288032"/>
          </a:xfrm>
          <a:prstGeom prst="straightConnector1">
            <a:avLst/>
          </a:prstGeom>
          <a:ln w="508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3" name="Flowchart: Data 52"/>
          <p:cNvSpPr/>
          <p:nvPr/>
        </p:nvSpPr>
        <p:spPr>
          <a:xfrm>
            <a:off x="5238000" y="3933056"/>
            <a:ext cx="3240360" cy="1728192"/>
          </a:xfrm>
          <a:prstGeom prst="flowChartInputOutpu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1600" b="1" dirty="0" smtClean="0">
                <a:solidFill>
                  <a:schemeClr val="tx1"/>
                </a:solidFill>
              </a:rPr>
              <a:t>Level 0b data</a:t>
            </a:r>
          </a:p>
          <a:p>
            <a:pPr marL="144000" indent="-144000">
              <a:buFont typeface="Arial" panose="020B0604020202020204" pitchFamily="34" charset="0"/>
              <a:buChar char="•"/>
            </a:pPr>
            <a:r>
              <a:rPr lang="en-GB" sz="1600" dirty="0" smtClean="0">
                <a:solidFill>
                  <a:schemeClr val="tx1"/>
                </a:solidFill>
              </a:rPr>
              <a:t>Raw as provided by instrument</a:t>
            </a:r>
          </a:p>
          <a:p>
            <a:pPr marL="144000" indent="-144000">
              <a:buFont typeface="Arial" panose="020B0604020202020204" pitchFamily="34" charset="0"/>
              <a:buChar char="•"/>
            </a:pPr>
            <a:r>
              <a:rPr lang="en-GB" sz="1600" dirty="0" smtClean="0">
                <a:solidFill>
                  <a:schemeClr val="tx1"/>
                </a:solidFill>
              </a:rPr>
              <a:t>Instrument specific</a:t>
            </a:r>
          </a:p>
          <a:p>
            <a:pPr marL="144000" indent="-144000">
              <a:buFont typeface="Arial" panose="020B0604020202020204" pitchFamily="34" charset="0"/>
              <a:buChar char="•"/>
            </a:pPr>
            <a:r>
              <a:rPr lang="en-GB" sz="1600" dirty="0" smtClean="0">
                <a:solidFill>
                  <a:schemeClr val="tx1"/>
                </a:solidFill>
              </a:rPr>
              <a:t>Metadata attached</a:t>
            </a:r>
          </a:p>
          <a:p>
            <a:pPr marL="144000" indent="-144000">
              <a:buFont typeface="Arial" panose="020B0604020202020204" pitchFamily="34" charset="0"/>
              <a:buChar char="•"/>
            </a:pPr>
            <a:r>
              <a:rPr lang="en-GB" sz="1600" dirty="0" smtClean="0">
                <a:solidFill>
                  <a:schemeClr val="tx1"/>
                </a:solidFill>
              </a:rPr>
              <a:t>Automatic flagging applied</a:t>
            </a:r>
            <a:endParaRPr lang="en-GB" sz="1600" dirty="0">
              <a:solidFill>
                <a:schemeClr val="tx1"/>
              </a:solidFill>
            </a:endParaRPr>
          </a:p>
        </p:txBody>
      </p:sp>
      <p:cxnSp>
        <p:nvCxnSpPr>
          <p:cNvPr id="54" name="Straight Arrow Connector 53"/>
          <p:cNvCxnSpPr>
            <a:stCxn id="36" idx="2"/>
            <a:endCxn id="53" idx="1"/>
          </p:cNvCxnSpPr>
          <p:nvPr/>
        </p:nvCxnSpPr>
        <p:spPr>
          <a:xfrm>
            <a:off x="6852270" y="3633614"/>
            <a:ext cx="5910" cy="299442"/>
          </a:xfrm>
          <a:prstGeom prst="straightConnector1">
            <a:avLst/>
          </a:prstGeom>
          <a:ln w="508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5" name="Flowchart: Connector 44"/>
          <p:cNvSpPr/>
          <p:nvPr/>
        </p:nvSpPr>
        <p:spPr>
          <a:xfrm>
            <a:off x="1907704" y="5877272"/>
            <a:ext cx="792088" cy="720080"/>
          </a:xfrm>
          <a:prstGeom prst="flowChartConnector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err="1" smtClean="0">
                <a:solidFill>
                  <a:schemeClr val="tx1"/>
                </a:solidFill>
              </a:rPr>
              <a:t>Reg</a:t>
            </a:r>
            <a:endParaRPr lang="en-GB" dirty="0">
              <a:solidFill>
                <a:schemeClr val="tx1"/>
              </a:solidFill>
            </a:endParaRPr>
          </a:p>
        </p:txBody>
      </p:sp>
      <p:cxnSp>
        <p:nvCxnSpPr>
          <p:cNvPr id="57" name="Straight Arrow Connector 56"/>
          <p:cNvCxnSpPr>
            <a:stCxn id="41" idx="4"/>
            <a:endCxn id="45" idx="0"/>
          </p:cNvCxnSpPr>
          <p:nvPr/>
        </p:nvCxnSpPr>
        <p:spPr>
          <a:xfrm>
            <a:off x="2303748" y="5661248"/>
            <a:ext cx="0" cy="216024"/>
          </a:xfrm>
          <a:prstGeom prst="straightConnector1">
            <a:avLst/>
          </a:prstGeom>
          <a:ln w="508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9" name="Flowchart: Connector 58"/>
          <p:cNvSpPr/>
          <p:nvPr/>
        </p:nvSpPr>
        <p:spPr>
          <a:xfrm>
            <a:off x="6462000" y="5877272"/>
            <a:ext cx="815622" cy="748996"/>
          </a:xfrm>
          <a:prstGeom prst="flowChartConnector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>
                <a:solidFill>
                  <a:schemeClr val="tx1"/>
                </a:solidFill>
              </a:rPr>
              <a:t>NRT</a:t>
            </a:r>
            <a:endParaRPr lang="en-GB" dirty="0">
              <a:solidFill>
                <a:schemeClr val="tx1"/>
              </a:solidFill>
            </a:endParaRPr>
          </a:p>
        </p:txBody>
      </p:sp>
      <p:cxnSp>
        <p:nvCxnSpPr>
          <p:cNvPr id="61" name="Straight Arrow Connector 60"/>
          <p:cNvCxnSpPr>
            <a:stCxn id="53" idx="4"/>
            <a:endCxn id="59" idx="0"/>
          </p:cNvCxnSpPr>
          <p:nvPr/>
        </p:nvCxnSpPr>
        <p:spPr>
          <a:xfrm>
            <a:off x="6858180" y="5661248"/>
            <a:ext cx="11631" cy="216024"/>
          </a:xfrm>
          <a:prstGeom prst="straightConnector1">
            <a:avLst/>
          </a:prstGeom>
          <a:ln w="508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86208405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Tittel 1"/>
          <p:cNvSpPr>
            <a:spLocks noGrp="1"/>
          </p:cNvSpPr>
          <p:nvPr>
            <p:ph type="title"/>
          </p:nvPr>
        </p:nvSpPr>
        <p:spPr>
          <a:xfrm>
            <a:off x="0" y="44450"/>
            <a:ext cx="9144000" cy="1143000"/>
          </a:xfrm>
        </p:spPr>
        <p:txBody>
          <a:bodyPr>
            <a:normAutofit fontScale="90000"/>
          </a:bodyPr>
          <a:lstStyle/>
          <a:p>
            <a:r>
              <a:rPr lang="nb-NO" sz="3600" dirty="0" err="1" smtClean="0">
                <a:ea typeface="Geneva" pitchFamily="-109" charset="0"/>
                <a:cs typeface="Geneva" pitchFamily="-109" charset="0"/>
              </a:rPr>
              <a:t>Future</a:t>
            </a:r>
            <a:r>
              <a:rPr lang="nb-NO" sz="3600" dirty="0" smtClean="0">
                <a:ea typeface="Geneva" pitchFamily="-109" charset="0"/>
                <a:cs typeface="Geneva" pitchFamily="-109" charset="0"/>
              </a:rPr>
              <a:t> ACTRIS </a:t>
            </a:r>
            <a:r>
              <a:rPr lang="nb-NO" sz="3600" dirty="0" err="1" smtClean="0">
                <a:ea typeface="Geneva" pitchFamily="-109" charset="0"/>
                <a:cs typeface="Geneva" pitchFamily="-109" charset="0"/>
              </a:rPr>
              <a:t>Surface</a:t>
            </a:r>
            <a:r>
              <a:rPr lang="nb-NO" sz="3600" dirty="0" smtClean="0">
                <a:ea typeface="Geneva" pitchFamily="-109" charset="0"/>
                <a:cs typeface="Geneva" pitchFamily="-109" charset="0"/>
              </a:rPr>
              <a:t> In-</a:t>
            </a:r>
            <a:r>
              <a:rPr lang="nb-NO" sz="3600" dirty="0" err="1" smtClean="0">
                <a:ea typeface="Geneva" pitchFamily="-109" charset="0"/>
                <a:cs typeface="Geneva" pitchFamily="-109" charset="0"/>
              </a:rPr>
              <a:t>Situ</a:t>
            </a:r>
            <a:r>
              <a:rPr lang="nb-NO" sz="3600" dirty="0" smtClean="0">
                <a:ea typeface="Geneva" pitchFamily="-109" charset="0"/>
                <a:cs typeface="Geneva" pitchFamily="-109" charset="0"/>
              </a:rPr>
              <a:t> NRT </a:t>
            </a:r>
            <a:r>
              <a:rPr lang="nb-NO" sz="3600" dirty="0" err="1" smtClean="0">
                <a:ea typeface="Geneva" pitchFamily="-109" charset="0"/>
                <a:cs typeface="Geneva" pitchFamily="-109" charset="0"/>
              </a:rPr>
              <a:t>Workflow</a:t>
            </a:r>
            <a:r>
              <a:rPr lang="nb-NO" sz="3600" dirty="0" smtClean="0">
                <a:ea typeface="Geneva" pitchFamily="-109" charset="0"/>
                <a:cs typeface="Geneva" pitchFamily="-109" charset="0"/>
              </a:rPr>
              <a:t> </a:t>
            </a:r>
            <a:r>
              <a:rPr lang="nb-NO" sz="3600" dirty="0" err="1" smtClean="0">
                <a:ea typeface="Geneva" pitchFamily="-109" charset="0"/>
                <a:cs typeface="Geneva" pitchFamily="-109" charset="0"/>
              </a:rPr>
              <a:t>Cont’d</a:t>
            </a:r>
            <a:endParaRPr lang="nb-NO" sz="3600" dirty="0" smtClean="0">
              <a:ea typeface="Geneva" pitchFamily="-109" charset="0"/>
              <a:cs typeface="Geneva" pitchFamily="-109" charset="0"/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997200" y="1916832"/>
            <a:ext cx="2616324" cy="1584176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>
              <a:defRPr/>
            </a:pPr>
            <a:r>
              <a:rPr lang="nb-NO" sz="1600" b="1" dirty="0" err="1" smtClean="0"/>
              <a:t>Raw</a:t>
            </a:r>
            <a:r>
              <a:rPr lang="nb-NO" sz="1600" b="1" dirty="0" smtClean="0"/>
              <a:t> Processing:</a:t>
            </a:r>
            <a:endParaRPr lang="nb-NO" sz="1600" dirty="0"/>
          </a:p>
          <a:p>
            <a:pPr marL="144000" indent="-144000">
              <a:buFont typeface="Arial" panose="020B0604020202020204" pitchFamily="34" charset="0"/>
              <a:buChar char="•"/>
              <a:defRPr/>
            </a:pPr>
            <a:r>
              <a:rPr lang="nb-NO" sz="1600" dirty="0" err="1" smtClean="0">
                <a:solidFill>
                  <a:schemeClr val="tx1"/>
                </a:solidFill>
              </a:rPr>
              <a:t>Calculation</a:t>
            </a:r>
            <a:r>
              <a:rPr lang="nb-NO" sz="1600" dirty="0" smtClean="0">
                <a:solidFill>
                  <a:schemeClr val="tx1"/>
                </a:solidFill>
              </a:rPr>
              <a:t> </a:t>
            </a:r>
            <a:r>
              <a:rPr lang="nb-NO" sz="1600" dirty="0" err="1" smtClean="0">
                <a:solidFill>
                  <a:schemeClr val="tx1"/>
                </a:solidFill>
              </a:rPr>
              <a:t>of</a:t>
            </a:r>
            <a:r>
              <a:rPr lang="nb-NO" sz="1600" dirty="0" smtClean="0">
                <a:solidFill>
                  <a:schemeClr val="tx1"/>
                </a:solidFill>
              </a:rPr>
              <a:t> </a:t>
            </a:r>
            <a:r>
              <a:rPr lang="nb-NO" sz="1600" dirty="0" err="1" smtClean="0">
                <a:solidFill>
                  <a:schemeClr val="tx1"/>
                </a:solidFill>
              </a:rPr>
              <a:t>targeted</a:t>
            </a:r>
            <a:r>
              <a:rPr lang="nb-NO" sz="1600" dirty="0" smtClean="0">
                <a:solidFill>
                  <a:schemeClr val="tx1"/>
                </a:solidFill>
              </a:rPr>
              <a:t> </a:t>
            </a:r>
            <a:r>
              <a:rPr lang="nb-NO" sz="1600" dirty="0" err="1" smtClean="0">
                <a:solidFill>
                  <a:schemeClr val="tx1"/>
                </a:solidFill>
              </a:rPr>
              <a:t>property</a:t>
            </a:r>
            <a:r>
              <a:rPr lang="nb-NO" sz="1600" dirty="0" smtClean="0">
                <a:solidFill>
                  <a:schemeClr val="tx1"/>
                </a:solidFill>
              </a:rPr>
              <a:t>.</a:t>
            </a:r>
          </a:p>
          <a:p>
            <a:pPr marL="144000" indent="-144000">
              <a:buFont typeface="Arial" panose="020B0604020202020204" pitchFamily="34" charset="0"/>
              <a:buChar char="•"/>
              <a:defRPr/>
            </a:pPr>
            <a:r>
              <a:rPr lang="nb-NO" sz="1600" dirty="0" err="1" smtClean="0">
                <a:solidFill>
                  <a:schemeClr val="tx1"/>
                </a:solidFill>
              </a:rPr>
              <a:t>Remove</a:t>
            </a:r>
            <a:r>
              <a:rPr lang="nb-NO" sz="1600" dirty="0" smtClean="0">
                <a:solidFill>
                  <a:schemeClr val="tx1"/>
                </a:solidFill>
              </a:rPr>
              <a:t> instrument parameters and instrument </a:t>
            </a:r>
            <a:r>
              <a:rPr lang="nb-NO" sz="1600" dirty="0" err="1" smtClean="0">
                <a:solidFill>
                  <a:schemeClr val="tx1"/>
                </a:solidFill>
              </a:rPr>
              <a:t>failure</a:t>
            </a:r>
            <a:r>
              <a:rPr lang="nb-NO" sz="1600" dirty="0" smtClean="0">
                <a:solidFill>
                  <a:schemeClr val="tx1"/>
                </a:solidFill>
              </a:rPr>
              <a:t> </a:t>
            </a:r>
            <a:r>
              <a:rPr lang="nb-NO" sz="1600" dirty="0" err="1" smtClean="0">
                <a:solidFill>
                  <a:schemeClr val="tx1"/>
                </a:solidFill>
              </a:rPr>
              <a:t>periods</a:t>
            </a:r>
            <a:endParaRPr lang="nb-NO" sz="1600" dirty="0">
              <a:solidFill>
                <a:schemeClr val="tx1"/>
              </a:solidFill>
            </a:endParaRPr>
          </a:p>
        </p:txBody>
      </p:sp>
      <p:sp>
        <p:nvSpPr>
          <p:cNvPr id="41" name="Flowchart: Data 40"/>
          <p:cNvSpPr/>
          <p:nvPr/>
        </p:nvSpPr>
        <p:spPr>
          <a:xfrm>
            <a:off x="450000" y="3933056"/>
            <a:ext cx="3744416" cy="1728192"/>
          </a:xfrm>
          <a:prstGeom prst="flowChartInputOutpu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1600" b="1" dirty="0" smtClean="0">
                <a:solidFill>
                  <a:schemeClr val="tx1"/>
                </a:solidFill>
              </a:rPr>
              <a:t>Level 1a data</a:t>
            </a:r>
          </a:p>
          <a:p>
            <a:pPr marL="144000" indent="-144000">
              <a:buFont typeface="Arial" panose="020B0604020202020204" pitchFamily="34" charset="0"/>
              <a:buChar char="•"/>
            </a:pPr>
            <a:r>
              <a:rPr lang="en-GB" sz="1600" dirty="0" smtClean="0">
                <a:solidFill>
                  <a:schemeClr val="tx1"/>
                </a:solidFill>
              </a:rPr>
              <a:t>Final targeted property</a:t>
            </a:r>
          </a:p>
          <a:p>
            <a:pPr marL="144000" indent="-144000">
              <a:buFont typeface="Arial" panose="020B0604020202020204" pitchFamily="34" charset="0"/>
              <a:buChar char="•"/>
            </a:pPr>
            <a:r>
              <a:rPr lang="en-GB" sz="1600" dirty="0" smtClean="0">
                <a:solidFill>
                  <a:schemeClr val="tx1"/>
                </a:solidFill>
              </a:rPr>
              <a:t>Only valid data</a:t>
            </a:r>
          </a:p>
          <a:p>
            <a:pPr marL="144000" indent="-144000">
              <a:buFont typeface="Arial" panose="020B0604020202020204" pitchFamily="34" charset="0"/>
              <a:buChar char="•"/>
            </a:pPr>
            <a:r>
              <a:rPr lang="en-GB" sz="1600" dirty="0" smtClean="0">
                <a:solidFill>
                  <a:schemeClr val="tx1"/>
                </a:solidFill>
              </a:rPr>
              <a:t>Original time res.</a:t>
            </a:r>
          </a:p>
          <a:p>
            <a:pPr marL="144000" indent="-144000">
              <a:buFont typeface="Arial" panose="020B0604020202020204" pitchFamily="34" charset="0"/>
              <a:buChar char="•"/>
            </a:pPr>
            <a:r>
              <a:rPr lang="en-GB" sz="1600" dirty="0" smtClean="0">
                <a:solidFill>
                  <a:schemeClr val="tx1"/>
                </a:solidFill>
              </a:rPr>
              <a:t>Manual corr. / flagging applied</a:t>
            </a:r>
            <a:endParaRPr lang="en-GB" sz="1600" dirty="0">
              <a:solidFill>
                <a:schemeClr val="tx1"/>
              </a:solidFill>
            </a:endParaRPr>
          </a:p>
        </p:txBody>
      </p:sp>
      <p:cxnSp>
        <p:nvCxnSpPr>
          <p:cNvPr id="44" name="Straight Arrow Connector 43"/>
          <p:cNvCxnSpPr>
            <a:stCxn id="5" idx="2"/>
            <a:endCxn id="41" idx="1"/>
          </p:cNvCxnSpPr>
          <p:nvPr/>
        </p:nvCxnSpPr>
        <p:spPr>
          <a:xfrm>
            <a:off x="2305362" y="3501008"/>
            <a:ext cx="16846" cy="432048"/>
          </a:xfrm>
          <a:prstGeom prst="straightConnector1">
            <a:avLst/>
          </a:prstGeom>
          <a:ln w="508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3" name="Flowchart: Data 52"/>
          <p:cNvSpPr/>
          <p:nvPr/>
        </p:nvSpPr>
        <p:spPr>
          <a:xfrm>
            <a:off x="5004048" y="3933056"/>
            <a:ext cx="3726488" cy="1728192"/>
          </a:xfrm>
          <a:prstGeom prst="flowChartInputOutpu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1600" b="1" dirty="0" smtClean="0">
                <a:solidFill>
                  <a:schemeClr val="tx1"/>
                </a:solidFill>
              </a:rPr>
              <a:t>Level 1b data</a:t>
            </a:r>
          </a:p>
          <a:p>
            <a:pPr marL="144000" indent="-144000"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chemeClr val="tx1"/>
                </a:solidFill>
              </a:rPr>
              <a:t>Final targeted property</a:t>
            </a:r>
          </a:p>
          <a:p>
            <a:pPr marL="144000" indent="-144000"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chemeClr val="tx1"/>
                </a:solidFill>
              </a:rPr>
              <a:t>Only valid data</a:t>
            </a:r>
          </a:p>
          <a:p>
            <a:pPr marL="144000" indent="-144000"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chemeClr val="tx1"/>
                </a:solidFill>
              </a:rPr>
              <a:t>Original time res.</a:t>
            </a:r>
          </a:p>
          <a:p>
            <a:pPr marL="144000" indent="-144000">
              <a:buFont typeface="Arial" panose="020B0604020202020204" pitchFamily="34" charset="0"/>
              <a:buChar char="•"/>
            </a:pPr>
            <a:r>
              <a:rPr lang="en-GB" sz="1600" dirty="0" smtClean="0">
                <a:solidFill>
                  <a:schemeClr val="tx1"/>
                </a:solidFill>
              </a:rPr>
              <a:t>Automatic flagging applied</a:t>
            </a:r>
            <a:endParaRPr lang="en-GB" sz="1600" dirty="0">
              <a:solidFill>
                <a:schemeClr val="tx1"/>
              </a:solidFill>
            </a:endParaRPr>
          </a:p>
        </p:txBody>
      </p:sp>
      <p:cxnSp>
        <p:nvCxnSpPr>
          <p:cNvPr id="54" name="Straight Arrow Connector 53"/>
          <p:cNvCxnSpPr>
            <a:stCxn id="28" idx="2"/>
            <a:endCxn id="53" idx="1"/>
          </p:cNvCxnSpPr>
          <p:nvPr/>
        </p:nvCxnSpPr>
        <p:spPr>
          <a:xfrm>
            <a:off x="6864238" y="3501008"/>
            <a:ext cx="3054" cy="432048"/>
          </a:xfrm>
          <a:prstGeom prst="straightConnector1">
            <a:avLst/>
          </a:prstGeom>
          <a:ln w="508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5" name="Flowchart: Connector 44"/>
          <p:cNvSpPr/>
          <p:nvPr/>
        </p:nvSpPr>
        <p:spPr>
          <a:xfrm>
            <a:off x="1907704" y="836712"/>
            <a:ext cx="792088" cy="720080"/>
          </a:xfrm>
          <a:prstGeom prst="flowChartConnector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err="1" smtClean="0">
                <a:solidFill>
                  <a:schemeClr val="tx1"/>
                </a:solidFill>
              </a:rPr>
              <a:t>Reg</a:t>
            </a:r>
            <a:endParaRPr lang="en-GB" dirty="0">
              <a:solidFill>
                <a:schemeClr val="tx1"/>
              </a:solidFill>
            </a:endParaRPr>
          </a:p>
        </p:txBody>
      </p:sp>
      <p:cxnSp>
        <p:nvCxnSpPr>
          <p:cNvPr id="57" name="Straight Arrow Connector 56"/>
          <p:cNvCxnSpPr>
            <a:stCxn id="45" idx="4"/>
            <a:endCxn id="5" idx="0"/>
          </p:cNvCxnSpPr>
          <p:nvPr/>
        </p:nvCxnSpPr>
        <p:spPr>
          <a:xfrm>
            <a:off x="2303748" y="1556792"/>
            <a:ext cx="1614" cy="360040"/>
          </a:xfrm>
          <a:prstGeom prst="straightConnector1">
            <a:avLst/>
          </a:prstGeom>
          <a:ln w="508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9" name="Flowchart: Connector 58"/>
          <p:cNvSpPr/>
          <p:nvPr/>
        </p:nvSpPr>
        <p:spPr>
          <a:xfrm>
            <a:off x="6444208" y="836712"/>
            <a:ext cx="815622" cy="748996"/>
          </a:xfrm>
          <a:prstGeom prst="flowChartConnector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>
                <a:solidFill>
                  <a:schemeClr val="tx1"/>
                </a:solidFill>
              </a:rPr>
              <a:t>NRT</a:t>
            </a:r>
            <a:endParaRPr lang="en-GB" dirty="0">
              <a:solidFill>
                <a:schemeClr val="tx1"/>
              </a:solidFill>
            </a:endParaRPr>
          </a:p>
        </p:txBody>
      </p:sp>
      <p:cxnSp>
        <p:nvCxnSpPr>
          <p:cNvPr id="61" name="Straight Arrow Connector 60"/>
          <p:cNvCxnSpPr>
            <a:stCxn id="59" idx="4"/>
            <a:endCxn id="28" idx="0"/>
          </p:cNvCxnSpPr>
          <p:nvPr/>
        </p:nvCxnSpPr>
        <p:spPr>
          <a:xfrm>
            <a:off x="6852019" y="1585708"/>
            <a:ext cx="12219" cy="331124"/>
          </a:xfrm>
          <a:prstGeom prst="straightConnector1">
            <a:avLst/>
          </a:prstGeom>
          <a:ln w="508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Rectangle 27"/>
          <p:cNvSpPr/>
          <p:nvPr/>
        </p:nvSpPr>
        <p:spPr>
          <a:xfrm>
            <a:off x="5556076" y="1916832"/>
            <a:ext cx="2616324" cy="1584176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>
              <a:defRPr/>
            </a:pPr>
            <a:r>
              <a:rPr lang="nb-NO" sz="1600" b="1" dirty="0" err="1" smtClean="0"/>
              <a:t>Raw</a:t>
            </a:r>
            <a:r>
              <a:rPr lang="nb-NO" sz="1600" b="1" dirty="0" smtClean="0"/>
              <a:t> Processing:</a:t>
            </a:r>
            <a:endParaRPr lang="nb-NO" sz="1600" dirty="0"/>
          </a:p>
          <a:p>
            <a:pPr marL="144000" indent="-144000">
              <a:buFont typeface="Arial" panose="020B0604020202020204" pitchFamily="34" charset="0"/>
              <a:buChar char="•"/>
              <a:defRPr/>
            </a:pPr>
            <a:r>
              <a:rPr lang="nb-NO" sz="1600" dirty="0" err="1" smtClean="0">
                <a:solidFill>
                  <a:schemeClr val="tx1"/>
                </a:solidFill>
              </a:rPr>
              <a:t>Calculation</a:t>
            </a:r>
            <a:r>
              <a:rPr lang="nb-NO" sz="1600" dirty="0" smtClean="0">
                <a:solidFill>
                  <a:schemeClr val="tx1"/>
                </a:solidFill>
              </a:rPr>
              <a:t> </a:t>
            </a:r>
            <a:r>
              <a:rPr lang="nb-NO" sz="1600" dirty="0" err="1" smtClean="0">
                <a:solidFill>
                  <a:schemeClr val="tx1"/>
                </a:solidFill>
              </a:rPr>
              <a:t>of</a:t>
            </a:r>
            <a:r>
              <a:rPr lang="nb-NO" sz="1600" dirty="0" smtClean="0">
                <a:solidFill>
                  <a:schemeClr val="tx1"/>
                </a:solidFill>
              </a:rPr>
              <a:t> </a:t>
            </a:r>
            <a:r>
              <a:rPr lang="nb-NO" sz="1600" dirty="0" err="1" smtClean="0">
                <a:solidFill>
                  <a:schemeClr val="tx1"/>
                </a:solidFill>
              </a:rPr>
              <a:t>targeted</a:t>
            </a:r>
            <a:r>
              <a:rPr lang="nb-NO" sz="1600" dirty="0" smtClean="0">
                <a:solidFill>
                  <a:schemeClr val="tx1"/>
                </a:solidFill>
              </a:rPr>
              <a:t> </a:t>
            </a:r>
            <a:r>
              <a:rPr lang="nb-NO" sz="1600" dirty="0" err="1" smtClean="0">
                <a:solidFill>
                  <a:schemeClr val="tx1"/>
                </a:solidFill>
              </a:rPr>
              <a:t>property</a:t>
            </a:r>
            <a:r>
              <a:rPr lang="nb-NO" sz="1600" dirty="0" smtClean="0">
                <a:solidFill>
                  <a:schemeClr val="tx1"/>
                </a:solidFill>
              </a:rPr>
              <a:t>.</a:t>
            </a:r>
          </a:p>
          <a:p>
            <a:pPr marL="144000" indent="-144000">
              <a:buFont typeface="Arial" panose="020B0604020202020204" pitchFamily="34" charset="0"/>
              <a:buChar char="•"/>
              <a:defRPr/>
            </a:pPr>
            <a:r>
              <a:rPr lang="nb-NO" sz="1600" dirty="0" err="1" smtClean="0">
                <a:solidFill>
                  <a:schemeClr val="tx1"/>
                </a:solidFill>
              </a:rPr>
              <a:t>Remove</a:t>
            </a:r>
            <a:r>
              <a:rPr lang="nb-NO" sz="1600" dirty="0" smtClean="0">
                <a:solidFill>
                  <a:schemeClr val="tx1"/>
                </a:solidFill>
              </a:rPr>
              <a:t> instrument parameters and instrument </a:t>
            </a:r>
            <a:r>
              <a:rPr lang="nb-NO" sz="1600" dirty="0" err="1" smtClean="0">
                <a:solidFill>
                  <a:schemeClr val="tx1"/>
                </a:solidFill>
              </a:rPr>
              <a:t>failure</a:t>
            </a:r>
            <a:r>
              <a:rPr lang="nb-NO" sz="1600" dirty="0" smtClean="0">
                <a:solidFill>
                  <a:schemeClr val="tx1"/>
                </a:solidFill>
              </a:rPr>
              <a:t> </a:t>
            </a:r>
            <a:r>
              <a:rPr lang="nb-NO" sz="1600" dirty="0" err="1" smtClean="0">
                <a:solidFill>
                  <a:schemeClr val="tx1"/>
                </a:solidFill>
              </a:rPr>
              <a:t>periods</a:t>
            </a:r>
            <a:endParaRPr lang="nb-NO" sz="1600" dirty="0">
              <a:solidFill>
                <a:schemeClr val="tx1"/>
              </a:solidFill>
            </a:endParaRPr>
          </a:p>
        </p:txBody>
      </p:sp>
      <p:sp>
        <p:nvSpPr>
          <p:cNvPr id="38" name="Flowchart: Connector 37"/>
          <p:cNvSpPr/>
          <p:nvPr/>
        </p:nvSpPr>
        <p:spPr>
          <a:xfrm>
            <a:off x="1926000" y="5848356"/>
            <a:ext cx="792088" cy="720080"/>
          </a:xfrm>
          <a:prstGeom prst="flowChartConnector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err="1" smtClean="0">
                <a:solidFill>
                  <a:schemeClr val="tx1"/>
                </a:solidFill>
              </a:rPr>
              <a:t>Reg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39" name="Flowchart: Connector 38"/>
          <p:cNvSpPr/>
          <p:nvPr/>
        </p:nvSpPr>
        <p:spPr>
          <a:xfrm>
            <a:off x="6462000" y="5848356"/>
            <a:ext cx="815622" cy="748996"/>
          </a:xfrm>
          <a:prstGeom prst="flowChartConnector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>
                <a:solidFill>
                  <a:schemeClr val="tx1"/>
                </a:solidFill>
              </a:rPr>
              <a:t>NRT</a:t>
            </a:r>
            <a:endParaRPr lang="en-GB" dirty="0">
              <a:solidFill>
                <a:schemeClr val="tx1"/>
              </a:solidFill>
            </a:endParaRPr>
          </a:p>
        </p:txBody>
      </p:sp>
      <p:cxnSp>
        <p:nvCxnSpPr>
          <p:cNvPr id="40" name="Straight Arrow Connector 39"/>
          <p:cNvCxnSpPr>
            <a:stCxn id="53" idx="4"/>
            <a:endCxn id="39" idx="0"/>
          </p:cNvCxnSpPr>
          <p:nvPr/>
        </p:nvCxnSpPr>
        <p:spPr>
          <a:xfrm>
            <a:off x="6867292" y="5661248"/>
            <a:ext cx="2519" cy="187108"/>
          </a:xfrm>
          <a:prstGeom prst="straightConnector1">
            <a:avLst/>
          </a:prstGeom>
          <a:ln w="508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Straight Arrow Connector 41"/>
          <p:cNvCxnSpPr>
            <a:stCxn id="41" idx="4"/>
            <a:endCxn id="38" idx="0"/>
          </p:cNvCxnSpPr>
          <p:nvPr/>
        </p:nvCxnSpPr>
        <p:spPr>
          <a:xfrm flipH="1">
            <a:off x="2322044" y="5661248"/>
            <a:ext cx="164" cy="187108"/>
          </a:xfrm>
          <a:prstGeom prst="straightConnector1">
            <a:avLst/>
          </a:prstGeom>
          <a:ln w="508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" name="Rectangle 30"/>
          <p:cNvSpPr/>
          <p:nvPr/>
        </p:nvSpPr>
        <p:spPr>
          <a:xfrm>
            <a:off x="450000" y="1743900"/>
            <a:ext cx="8280536" cy="1973132"/>
          </a:xfrm>
          <a:prstGeom prst="rect">
            <a:avLst/>
          </a:prstGeom>
          <a:noFill/>
          <a:ln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>
                <a:solidFill>
                  <a:schemeClr val="tx1"/>
                </a:solidFill>
              </a:rPr>
              <a:t>Identical </a:t>
            </a:r>
          </a:p>
          <a:p>
            <a:pPr algn="ctr"/>
            <a:r>
              <a:rPr lang="en-GB" dirty="0" smtClean="0">
                <a:solidFill>
                  <a:schemeClr val="tx1"/>
                </a:solidFill>
              </a:rPr>
              <a:t>algorithm</a:t>
            </a:r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70912706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Tittel 1"/>
          <p:cNvSpPr>
            <a:spLocks noGrp="1"/>
          </p:cNvSpPr>
          <p:nvPr>
            <p:ph type="title"/>
          </p:nvPr>
        </p:nvSpPr>
        <p:spPr>
          <a:xfrm>
            <a:off x="0" y="44450"/>
            <a:ext cx="9144000" cy="1143000"/>
          </a:xfrm>
        </p:spPr>
        <p:txBody>
          <a:bodyPr>
            <a:normAutofit fontScale="90000"/>
          </a:bodyPr>
          <a:lstStyle/>
          <a:p>
            <a:r>
              <a:rPr lang="nb-NO" sz="3600" dirty="0" err="1" smtClean="0">
                <a:ea typeface="Geneva" pitchFamily="-109" charset="0"/>
                <a:cs typeface="Geneva" pitchFamily="-109" charset="0"/>
              </a:rPr>
              <a:t>Future</a:t>
            </a:r>
            <a:r>
              <a:rPr lang="nb-NO" sz="3600" dirty="0" smtClean="0">
                <a:ea typeface="Geneva" pitchFamily="-109" charset="0"/>
                <a:cs typeface="Geneva" pitchFamily="-109" charset="0"/>
              </a:rPr>
              <a:t> ACTRIS </a:t>
            </a:r>
            <a:r>
              <a:rPr lang="nb-NO" sz="3600" dirty="0" err="1" smtClean="0">
                <a:ea typeface="Geneva" pitchFamily="-109" charset="0"/>
                <a:cs typeface="Geneva" pitchFamily="-109" charset="0"/>
              </a:rPr>
              <a:t>Surface</a:t>
            </a:r>
            <a:r>
              <a:rPr lang="nb-NO" sz="3600" dirty="0" smtClean="0">
                <a:ea typeface="Geneva" pitchFamily="-109" charset="0"/>
                <a:cs typeface="Geneva" pitchFamily="-109" charset="0"/>
              </a:rPr>
              <a:t> In-</a:t>
            </a:r>
            <a:r>
              <a:rPr lang="nb-NO" sz="3600" dirty="0" err="1" smtClean="0">
                <a:ea typeface="Geneva" pitchFamily="-109" charset="0"/>
                <a:cs typeface="Geneva" pitchFamily="-109" charset="0"/>
              </a:rPr>
              <a:t>Situ</a:t>
            </a:r>
            <a:r>
              <a:rPr lang="nb-NO" sz="3600" dirty="0" smtClean="0">
                <a:ea typeface="Geneva" pitchFamily="-109" charset="0"/>
                <a:cs typeface="Geneva" pitchFamily="-109" charset="0"/>
              </a:rPr>
              <a:t> NRT </a:t>
            </a:r>
            <a:r>
              <a:rPr lang="nb-NO" sz="3600" dirty="0" err="1" smtClean="0">
                <a:ea typeface="Geneva" pitchFamily="-109" charset="0"/>
                <a:cs typeface="Geneva" pitchFamily="-109" charset="0"/>
              </a:rPr>
              <a:t>Workflow</a:t>
            </a:r>
            <a:r>
              <a:rPr lang="nb-NO" sz="3600" dirty="0" smtClean="0">
                <a:ea typeface="Geneva" pitchFamily="-109" charset="0"/>
                <a:cs typeface="Geneva" pitchFamily="-109" charset="0"/>
              </a:rPr>
              <a:t> </a:t>
            </a:r>
            <a:r>
              <a:rPr lang="nb-NO" sz="3600" dirty="0" err="1" smtClean="0">
                <a:ea typeface="Geneva" pitchFamily="-109" charset="0"/>
                <a:cs typeface="Geneva" pitchFamily="-109" charset="0"/>
              </a:rPr>
              <a:t>Cont’d</a:t>
            </a:r>
            <a:endParaRPr lang="nb-NO" sz="3600" dirty="0" smtClean="0">
              <a:ea typeface="Geneva" pitchFamily="-109" charset="0"/>
              <a:cs typeface="Geneva" pitchFamily="-109" charset="0"/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997200" y="1916832"/>
            <a:ext cx="2616324" cy="1584176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>
              <a:defRPr/>
            </a:pPr>
            <a:r>
              <a:rPr lang="nb-NO" sz="1600" b="1" dirty="0" smtClean="0"/>
              <a:t>Time </a:t>
            </a:r>
            <a:r>
              <a:rPr lang="nb-NO" sz="1600" b="1" dirty="0" err="1" smtClean="0"/>
              <a:t>averaging</a:t>
            </a:r>
            <a:r>
              <a:rPr lang="nb-NO" sz="1600" b="1" dirty="0" smtClean="0"/>
              <a:t>:</a:t>
            </a:r>
            <a:endParaRPr lang="nb-NO" sz="1600" dirty="0"/>
          </a:p>
          <a:p>
            <a:pPr marL="144000" indent="-144000">
              <a:buFont typeface="Arial" panose="020B0604020202020204" pitchFamily="34" charset="0"/>
              <a:buChar char="•"/>
              <a:defRPr/>
            </a:pPr>
            <a:r>
              <a:rPr lang="nb-NO" sz="1600" dirty="0" err="1" smtClean="0">
                <a:solidFill>
                  <a:schemeClr val="tx1"/>
                </a:solidFill>
              </a:rPr>
              <a:t>Calculate</a:t>
            </a:r>
            <a:r>
              <a:rPr lang="nb-NO" sz="1600" dirty="0" smtClean="0">
                <a:solidFill>
                  <a:schemeClr val="tx1"/>
                </a:solidFill>
              </a:rPr>
              <a:t> </a:t>
            </a:r>
            <a:r>
              <a:rPr lang="nb-NO" sz="1600" dirty="0" err="1" smtClean="0">
                <a:solidFill>
                  <a:schemeClr val="tx1"/>
                </a:solidFill>
              </a:rPr>
              <a:t>hourly</a:t>
            </a:r>
            <a:r>
              <a:rPr lang="nb-NO" sz="1600" dirty="0" smtClean="0">
                <a:solidFill>
                  <a:schemeClr val="tx1"/>
                </a:solidFill>
              </a:rPr>
              <a:t> </a:t>
            </a:r>
            <a:r>
              <a:rPr lang="nb-NO" sz="1600" dirty="0" err="1" smtClean="0">
                <a:solidFill>
                  <a:schemeClr val="tx1"/>
                </a:solidFill>
              </a:rPr>
              <a:t>means</a:t>
            </a:r>
            <a:r>
              <a:rPr lang="nb-NO" sz="1600" dirty="0" smtClean="0">
                <a:solidFill>
                  <a:schemeClr val="tx1"/>
                </a:solidFill>
              </a:rPr>
              <a:t>.</a:t>
            </a:r>
          </a:p>
          <a:p>
            <a:pPr marL="144000" indent="-144000">
              <a:buFont typeface="Arial" panose="020B0604020202020204" pitchFamily="34" charset="0"/>
              <a:buChar char="•"/>
              <a:defRPr/>
            </a:pPr>
            <a:r>
              <a:rPr lang="nb-NO" sz="1600" dirty="0" err="1" smtClean="0">
                <a:solidFill>
                  <a:schemeClr val="tx1"/>
                </a:solidFill>
              </a:rPr>
              <a:t>Disregard</a:t>
            </a:r>
            <a:r>
              <a:rPr lang="nb-NO" sz="1600" dirty="0" smtClean="0">
                <a:solidFill>
                  <a:schemeClr val="tx1"/>
                </a:solidFill>
              </a:rPr>
              <a:t> invalid data</a:t>
            </a:r>
          </a:p>
          <a:p>
            <a:pPr marL="144000" indent="-144000">
              <a:buFont typeface="Arial" panose="020B0604020202020204" pitchFamily="34" charset="0"/>
              <a:buChar char="•"/>
              <a:defRPr/>
            </a:pPr>
            <a:r>
              <a:rPr lang="nb-NO" sz="1600" dirty="0" err="1" smtClean="0">
                <a:solidFill>
                  <a:schemeClr val="tx1"/>
                </a:solidFill>
              </a:rPr>
              <a:t>Add</a:t>
            </a:r>
            <a:r>
              <a:rPr lang="nb-NO" sz="1600" dirty="0" smtClean="0">
                <a:solidFill>
                  <a:schemeClr val="tx1"/>
                </a:solidFill>
              </a:rPr>
              <a:t> </a:t>
            </a:r>
            <a:r>
              <a:rPr lang="nb-NO" sz="1600" dirty="0" err="1" smtClean="0">
                <a:solidFill>
                  <a:schemeClr val="tx1"/>
                </a:solidFill>
              </a:rPr>
              <a:t>coverage</a:t>
            </a:r>
            <a:r>
              <a:rPr lang="nb-NO" sz="1600" dirty="0" smtClean="0">
                <a:solidFill>
                  <a:schemeClr val="tx1"/>
                </a:solidFill>
              </a:rPr>
              <a:t> </a:t>
            </a:r>
            <a:r>
              <a:rPr lang="nb-NO" sz="1600" dirty="0" err="1" smtClean="0">
                <a:solidFill>
                  <a:schemeClr val="tx1"/>
                </a:solidFill>
              </a:rPr>
              <a:t>flags</a:t>
            </a:r>
            <a:r>
              <a:rPr lang="nb-NO" sz="1600" dirty="0" smtClean="0">
                <a:solidFill>
                  <a:schemeClr val="tx1"/>
                </a:solidFill>
              </a:rPr>
              <a:t>.</a:t>
            </a:r>
          </a:p>
          <a:p>
            <a:pPr marL="144000" indent="-144000">
              <a:buFont typeface="Arial" panose="020B0604020202020204" pitchFamily="34" charset="0"/>
              <a:buChar char="•"/>
              <a:defRPr/>
            </a:pPr>
            <a:r>
              <a:rPr lang="nb-NO" sz="1600" dirty="0" err="1" smtClean="0">
                <a:solidFill>
                  <a:schemeClr val="tx1"/>
                </a:solidFill>
              </a:rPr>
              <a:t>Copy</a:t>
            </a:r>
            <a:r>
              <a:rPr lang="nb-NO" sz="1600" dirty="0" smtClean="0">
                <a:solidFill>
                  <a:schemeClr val="tx1"/>
                </a:solidFill>
              </a:rPr>
              <a:t> </a:t>
            </a:r>
            <a:r>
              <a:rPr lang="nb-NO" sz="1600" dirty="0" err="1" smtClean="0">
                <a:solidFill>
                  <a:schemeClr val="tx1"/>
                </a:solidFill>
              </a:rPr>
              <a:t>env</a:t>
            </a:r>
            <a:r>
              <a:rPr lang="nb-NO" sz="1600" dirty="0" smtClean="0">
                <a:solidFill>
                  <a:schemeClr val="tx1"/>
                </a:solidFill>
              </a:rPr>
              <a:t>. </a:t>
            </a:r>
            <a:r>
              <a:rPr lang="nb-NO" sz="1600" dirty="0" err="1">
                <a:solidFill>
                  <a:schemeClr val="tx1"/>
                </a:solidFill>
              </a:rPr>
              <a:t>c</a:t>
            </a:r>
            <a:r>
              <a:rPr lang="nb-NO" sz="1600" dirty="0" err="1" smtClean="0">
                <a:solidFill>
                  <a:schemeClr val="tx1"/>
                </a:solidFill>
              </a:rPr>
              <a:t>ond</a:t>
            </a:r>
            <a:r>
              <a:rPr lang="nb-NO" sz="1600" dirty="0" smtClean="0">
                <a:solidFill>
                  <a:schemeClr val="tx1"/>
                </a:solidFill>
              </a:rPr>
              <a:t>. </a:t>
            </a:r>
            <a:r>
              <a:rPr lang="nb-NO" sz="1600" dirty="0" err="1">
                <a:solidFill>
                  <a:schemeClr val="tx1"/>
                </a:solidFill>
              </a:rPr>
              <a:t>f</a:t>
            </a:r>
            <a:r>
              <a:rPr lang="nb-NO" sz="1600" dirty="0" err="1" smtClean="0">
                <a:solidFill>
                  <a:schemeClr val="tx1"/>
                </a:solidFill>
              </a:rPr>
              <a:t>lags</a:t>
            </a:r>
            <a:r>
              <a:rPr lang="nb-NO" sz="1600" dirty="0" smtClean="0">
                <a:solidFill>
                  <a:schemeClr val="tx1"/>
                </a:solidFill>
              </a:rPr>
              <a:t> </a:t>
            </a:r>
            <a:r>
              <a:rPr lang="nb-NO" sz="1600" dirty="0" err="1" smtClean="0">
                <a:solidFill>
                  <a:schemeClr val="tx1"/>
                </a:solidFill>
              </a:rPr>
              <a:t>occuring</a:t>
            </a:r>
            <a:r>
              <a:rPr lang="nb-NO" sz="1600" dirty="0" smtClean="0">
                <a:solidFill>
                  <a:schemeClr val="tx1"/>
                </a:solidFill>
              </a:rPr>
              <a:t> in ave. </a:t>
            </a:r>
            <a:r>
              <a:rPr lang="nb-NO" sz="1600" dirty="0" err="1">
                <a:solidFill>
                  <a:schemeClr val="tx1"/>
                </a:solidFill>
              </a:rPr>
              <a:t>p</a:t>
            </a:r>
            <a:r>
              <a:rPr lang="nb-NO" sz="1600" dirty="0" err="1" smtClean="0">
                <a:solidFill>
                  <a:schemeClr val="tx1"/>
                </a:solidFill>
              </a:rPr>
              <a:t>eriod</a:t>
            </a:r>
            <a:r>
              <a:rPr lang="nb-NO" sz="1600" dirty="0" smtClean="0">
                <a:solidFill>
                  <a:schemeClr val="tx1"/>
                </a:solidFill>
              </a:rPr>
              <a:t>.</a:t>
            </a:r>
          </a:p>
        </p:txBody>
      </p:sp>
      <p:sp>
        <p:nvSpPr>
          <p:cNvPr id="41" name="Flowchart: Data 40"/>
          <p:cNvSpPr/>
          <p:nvPr/>
        </p:nvSpPr>
        <p:spPr>
          <a:xfrm>
            <a:off x="450000" y="3933056"/>
            <a:ext cx="3744416" cy="1872208"/>
          </a:xfrm>
          <a:prstGeom prst="flowChartInputOutpu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1600" b="1" dirty="0" smtClean="0">
                <a:solidFill>
                  <a:schemeClr val="tx1"/>
                </a:solidFill>
              </a:rPr>
              <a:t>Level 2 data</a:t>
            </a:r>
          </a:p>
          <a:p>
            <a:pPr marL="144000" indent="-144000">
              <a:buFont typeface="Arial" panose="020B0604020202020204" pitchFamily="34" charset="0"/>
              <a:buChar char="•"/>
            </a:pPr>
            <a:r>
              <a:rPr lang="en-GB" sz="1600" dirty="0" smtClean="0">
                <a:solidFill>
                  <a:schemeClr val="tx1"/>
                </a:solidFill>
              </a:rPr>
              <a:t>Final targeted property</a:t>
            </a:r>
          </a:p>
          <a:p>
            <a:pPr marL="144000" indent="-144000">
              <a:buFont typeface="Arial" panose="020B0604020202020204" pitchFamily="34" charset="0"/>
              <a:buChar char="•"/>
            </a:pPr>
            <a:r>
              <a:rPr lang="en-GB" sz="1600" dirty="0" smtClean="0">
                <a:solidFill>
                  <a:schemeClr val="tx1"/>
                </a:solidFill>
              </a:rPr>
              <a:t>Hourly averaged</a:t>
            </a:r>
          </a:p>
          <a:p>
            <a:pPr marL="144000" indent="-144000">
              <a:buFont typeface="Arial" panose="020B0604020202020204" pitchFamily="34" charset="0"/>
              <a:buChar char="•"/>
            </a:pPr>
            <a:r>
              <a:rPr lang="en-GB" sz="1600" dirty="0" smtClean="0">
                <a:solidFill>
                  <a:schemeClr val="tx1"/>
                </a:solidFill>
              </a:rPr>
              <a:t>Coverage &amp; </a:t>
            </a:r>
            <a:r>
              <a:rPr lang="en-GB" sz="1600" dirty="0" err="1" smtClean="0">
                <a:solidFill>
                  <a:schemeClr val="tx1"/>
                </a:solidFill>
              </a:rPr>
              <a:t>env</a:t>
            </a:r>
            <a:r>
              <a:rPr lang="en-GB" sz="1600" dirty="0" smtClean="0">
                <a:solidFill>
                  <a:schemeClr val="tx1"/>
                </a:solidFill>
              </a:rPr>
              <a:t>. </a:t>
            </a:r>
            <a:r>
              <a:rPr lang="en-GB" sz="1600" dirty="0">
                <a:solidFill>
                  <a:schemeClr val="tx1"/>
                </a:solidFill>
              </a:rPr>
              <a:t>c</a:t>
            </a:r>
            <a:r>
              <a:rPr lang="en-GB" sz="1600" dirty="0" smtClean="0">
                <a:solidFill>
                  <a:schemeClr val="tx1"/>
                </a:solidFill>
              </a:rPr>
              <a:t>ond. flags</a:t>
            </a:r>
          </a:p>
          <a:p>
            <a:pPr marL="144000" indent="-144000">
              <a:buFont typeface="Arial" panose="020B0604020202020204" pitchFamily="34" charset="0"/>
              <a:buChar char="•"/>
            </a:pPr>
            <a:r>
              <a:rPr lang="en-GB" sz="1600" dirty="0" smtClean="0">
                <a:solidFill>
                  <a:schemeClr val="tx1"/>
                </a:solidFill>
              </a:rPr>
              <a:t>Manual corr. / flagging applied</a:t>
            </a:r>
            <a:endParaRPr lang="en-GB" sz="1600" dirty="0">
              <a:solidFill>
                <a:schemeClr val="tx1"/>
              </a:solidFill>
            </a:endParaRPr>
          </a:p>
        </p:txBody>
      </p:sp>
      <p:cxnSp>
        <p:nvCxnSpPr>
          <p:cNvPr id="44" name="Straight Arrow Connector 43"/>
          <p:cNvCxnSpPr>
            <a:stCxn id="5" idx="2"/>
            <a:endCxn id="41" idx="1"/>
          </p:cNvCxnSpPr>
          <p:nvPr/>
        </p:nvCxnSpPr>
        <p:spPr>
          <a:xfrm>
            <a:off x="2305362" y="3501008"/>
            <a:ext cx="16846" cy="432048"/>
          </a:xfrm>
          <a:prstGeom prst="straightConnector1">
            <a:avLst/>
          </a:prstGeom>
          <a:ln w="508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3" name="Flowchart: Data 52"/>
          <p:cNvSpPr/>
          <p:nvPr/>
        </p:nvSpPr>
        <p:spPr>
          <a:xfrm>
            <a:off x="5004048" y="3933056"/>
            <a:ext cx="3726488" cy="1872208"/>
          </a:xfrm>
          <a:prstGeom prst="flowChartInputOutpu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1600" b="1" dirty="0" smtClean="0">
                <a:solidFill>
                  <a:schemeClr val="tx1"/>
                </a:solidFill>
              </a:rPr>
              <a:t>Level 1.5 data</a:t>
            </a:r>
          </a:p>
          <a:p>
            <a:pPr marL="144000" indent="-144000"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chemeClr val="tx1"/>
                </a:solidFill>
              </a:rPr>
              <a:t>Final targeted property</a:t>
            </a:r>
          </a:p>
          <a:p>
            <a:pPr marL="144000" indent="-144000"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chemeClr val="tx1"/>
                </a:solidFill>
              </a:rPr>
              <a:t>Hourly averaged</a:t>
            </a:r>
          </a:p>
          <a:p>
            <a:pPr marL="144000" indent="-144000"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chemeClr val="tx1"/>
                </a:solidFill>
              </a:rPr>
              <a:t>Coverage &amp; </a:t>
            </a:r>
            <a:r>
              <a:rPr lang="en-GB" sz="1600" dirty="0" err="1">
                <a:solidFill>
                  <a:schemeClr val="tx1"/>
                </a:solidFill>
              </a:rPr>
              <a:t>env</a:t>
            </a:r>
            <a:r>
              <a:rPr lang="en-GB" sz="1600" dirty="0">
                <a:solidFill>
                  <a:schemeClr val="tx1"/>
                </a:solidFill>
              </a:rPr>
              <a:t>. cond. flags</a:t>
            </a:r>
          </a:p>
          <a:p>
            <a:pPr marL="144000" indent="-144000">
              <a:buFont typeface="Arial" panose="020B0604020202020204" pitchFamily="34" charset="0"/>
              <a:buChar char="•"/>
            </a:pPr>
            <a:r>
              <a:rPr lang="en-GB" sz="1600" dirty="0" smtClean="0">
                <a:solidFill>
                  <a:schemeClr val="tx1"/>
                </a:solidFill>
              </a:rPr>
              <a:t>Automatic flagging applied</a:t>
            </a:r>
            <a:endParaRPr lang="en-GB" sz="1600" dirty="0">
              <a:solidFill>
                <a:schemeClr val="tx1"/>
              </a:solidFill>
            </a:endParaRPr>
          </a:p>
        </p:txBody>
      </p:sp>
      <p:cxnSp>
        <p:nvCxnSpPr>
          <p:cNvPr id="54" name="Straight Arrow Connector 53"/>
          <p:cNvCxnSpPr>
            <a:stCxn id="28" idx="2"/>
            <a:endCxn id="53" idx="1"/>
          </p:cNvCxnSpPr>
          <p:nvPr/>
        </p:nvCxnSpPr>
        <p:spPr>
          <a:xfrm>
            <a:off x="6864238" y="3501008"/>
            <a:ext cx="3054" cy="432048"/>
          </a:xfrm>
          <a:prstGeom prst="straightConnector1">
            <a:avLst/>
          </a:prstGeom>
          <a:ln w="508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5" name="Flowchart: Connector 44"/>
          <p:cNvSpPr/>
          <p:nvPr/>
        </p:nvSpPr>
        <p:spPr>
          <a:xfrm>
            <a:off x="1907704" y="836712"/>
            <a:ext cx="792088" cy="720080"/>
          </a:xfrm>
          <a:prstGeom prst="flowChartConnector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err="1" smtClean="0">
                <a:solidFill>
                  <a:schemeClr val="tx1"/>
                </a:solidFill>
              </a:rPr>
              <a:t>Reg</a:t>
            </a:r>
            <a:endParaRPr lang="en-GB" dirty="0">
              <a:solidFill>
                <a:schemeClr val="tx1"/>
              </a:solidFill>
            </a:endParaRPr>
          </a:p>
        </p:txBody>
      </p:sp>
      <p:cxnSp>
        <p:nvCxnSpPr>
          <p:cNvPr id="57" name="Straight Arrow Connector 56"/>
          <p:cNvCxnSpPr>
            <a:stCxn id="45" idx="4"/>
            <a:endCxn id="5" idx="0"/>
          </p:cNvCxnSpPr>
          <p:nvPr/>
        </p:nvCxnSpPr>
        <p:spPr>
          <a:xfrm>
            <a:off x="2303748" y="1556792"/>
            <a:ext cx="1614" cy="360040"/>
          </a:xfrm>
          <a:prstGeom prst="straightConnector1">
            <a:avLst/>
          </a:prstGeom>
          <a:ln w="508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9" name="Flowchart: Connector 58"/>
          <p:cNvSpPr/>
          <p:nvPr/>
        </p:nvSpPr>
        <p:spPr>
          <a:xfrm>
            <a:off x="6444208" y="836712"/>
            <a:ext cx="815622" cy="748996"/>
          </a:xfrm>
          <a:prstGeom prst="flowChartConnector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>
                <a:solidFill>
                  <a:schemeClr val="tx1"/>
                </a:solidFill>
              </a:rPr>
              <a:t>NRT</a:t>
            </a:r>
            <a:endParaRPr lang="en-GB" dirty="0">
              <a:solidFill>
                <a:schemeClr val="tx1"/>
              </a:solidFill>
            </a:endParaRPr>
          </a:p>
        </p:txBody>
      </p:sp>
      <p:cxnSp>
        <p:nvCxnSpPr>
          <p:cNvPr id="61" name="Straight Arrow Connector 60"/>
          <p:cNvCxnSpPr>
            <a:stCxn id="59" idx="4"/>
            <a:endCxn id="28" idx="0"/>
          </p:cNvCxnSpPr>
          <p:nvPr/>
        </p:nvCxnSpPr>
        <p:spPr>
          <a:xfrm>
            <a:off x="6852019" y="1585708"/>
            <a:ext cx="12219" cy="331124"/>
          </a:xfrm>
          <a:prstGeom prst="straightConnector1">
            <a:avLst/>
          </a:prstGeom>
          <a:ln w="508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Rectangle 27"/>
          <p:cNvSpPr/>
          <p:nvPr/>
        </p:nvSpPr>
        <p:spPr>
          <a:xfrm>
            <a:off x="5556076" y="1916832"/>
            <a:ext cx="2616324" cy="1584176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>
              <a:defRPr/>
            </a:pPr>
            <a:r>
              <a:rPr lang="nb-NO" sz="1600" b="1" dirty="0"/>
              <a:t>Time </a:t>
            </a:r>
            <a:r>
              <a:rPr lang="nb-NO" sz="1600" b="1" dirty="0" err="1"/>
              <a:t>averaging</a:t>
            </a:r>
            <a:r>
              <a:rPr lang="nb-NO" sz="1600" b="1" dirty="0"/>
              <a:t>:</a:t>
            </a:r>
            <a:endParaRPr lang="nb-NO" sz="1600" dirty="0"/>
          </a:p>
          <a:p>
            <a:pPr marL="144000" indent="-144000">
              <a:buFont typeface="Arial" panose="020B0604020202020204" pitchFamily="34" charset="0"/>
              <a:buChar char="•"/>
              <a:defRPr/>
            </a:pPr>
            <a:r>
              <a:rPr lang="nb-NO" sz="1600" dirty="0" err="1">
                <a:solidFill>
                  <a:schemeClr val="tx1"/>
                </a:solidFill>
              </a:rPr>
              <a:t>Calculate</a:t>
            </a:r>
            <a:r>
              <a:rPr lang="nb-NO" sz="1600" dirty="0">
                <a:solidFill>
                  <a:schemeClr val="tx1"/>
                </a:solidFill>
              </a:rPr>
              <a:t> </a:t>
            </a:r>
            <a:r>
              <a:rPr lang="nb-NO" sz="1600" dirty="0" err="1">
                <a:solidFill>
                  <a:schemeClr val="tx1"/>
                </a:solidFill>
              </a:rPr>
              <a:t>hourly</a:t>
            </a:r>
            <a:r>
              <a:rPr lang="nb-NO" sz="1600" dirty="0">
                <a:solidFill>
                  <a:schemeClr val="tx1"/>
                </a:solidFill>
              </a:rPr>
              <a:t> </a:t>
            </a:r>
            <a:r>
              <a:rPr lang="nb-NO" sz="1600" dirty="0" err="1">
                <a:solidFill>
                  <a:schemeClr val="tx1"/>
                </a:solidFill>
              </a:rPr>
              <a:t>means</a:t>
            </a:r>
            <a:r>
              <a:rPr lang="nb-NO" sz="1600" dirty="0">
                <a:solidFill>
                  <a:schemeClr val="tx1"/>
                </a:solidFill>
              </a:rPr>
              <a:t>.</a:t>
            </a:r>
          </a:p>
          <a:p>
            <a:pPr marL="144000" indent="-144000">
              <a:buFont typeface="Arial" panose="020B0604020202020204" pitchFamily="34" charset="0"/>
              <a:buChar char="•"/>
              <a:defRPr/>
            </a:pPr>
            <a:r>
              <a:rPr lang="nb-NO" sz="1600" dirty="0" err="1">
                <a:solidFill>
                  <a:schemeClr val="tx1"/>
                </a:solidFill>
              </a:rPr>
              <a:t>Disregard</a:t>
            </a:r>
            <a:r>
              <a:rPr lang="nb-NO" sz="1600" dirty="0">
                <a:solidFill>
                  <a:schemeClr val="tx1"/>
                </a:solidFill>
              </a:rPr>
              <a:t> invalid data</a:t>
            </a:r>
          </a:p>
          <a:p>
            <a:pPr marL="144000" indent="-144000">
              <a:buFont typeface="Arial" panose="020B0604020202020204" pitchFamily="34" charset="0"/>
              <a:buChar char="•"/>
              <a:defRPr/>
            </a:pPr>
            <a:r>
              <a:rPr lang="nb-NO" sz="1600" dirty="0" err="1">
                <a:solidFill>
                  <a:schemeClr val="tx1"/>
                </a:solidFill>
              </a:rPr>
              <a:t>Add</a:t>
            </a:r>
            <a:r>
              <a:rPr lang="nb-NO" sz="1600" dirty="0">
                <a:solidFill>
                  <a:schemeClr val="tx1"/>
                </a:solidFill>
              </a:rPr>
              <a:t> </a:t>
            </a:r>
            <a:r>
              <a:rPr lang="nb-NO" sz="1600" dirty="0" err="1">
                <a:solidFill>
                  <a:schemeClr val="tx1"/>
                </a:solidFill>
              </a:rPr>
              <a:t>coverage</a:t>
            </a:r>
            <a:r>
              <a:rPr lang="nb-NO" sz="1600" dirty="0">
                <a:solidFill>
                  <a:schemeClr val="tx1"/>
                </a:solidFill>
              </a:rPr>
              <a:t> </a:t>
            </a:r>
            <a:r>
              <a:rPr lang="nb-NO" sz="1600" dirty="0" err="1">
                <a:solidFill>
                  <a:schemeClr val="tx1"/>
                </a:solidFill>
              </a:rPr>
              <a:t>flags</a:t>
            </a:r>
            <a:r>
              <a:rPr lang="nb-NO" sz="1600" dirty="0">
                <a:solidFill>
                  <a:schemeClr val="tx1"/>
                </a:solidFill>
              </a:rPr>
              <a:t>.</a:t>
            </a:r>
          </a:p>
          <a:p>
            <a:pPr marL="144000" indent="-144000">
              <a:buFont typeface="Arial" panose="020B0604020202020204" pitchFamily="34" charset="0"/>
              <a:buChar char="•"/>
              <a:defRPr/>
            </a:pPr>
            <a:r>
              <a:rPr lang="nb-NO" sz="1600" dirty="0" err="1">
                <a:solidFill>
                  <a:schemeClr val="tx1"/>
                </a:solidFill>
              </a:rPr>
              <a:t>Copy</a:t>
            </a:r>
            <a:r>
              <a:rPr lang="nb-NO" sz="1600" dirty="0">
                <a:solidFill>
                  <a:schemeClr val="tx1"/>
                </a:solidFill>
              </a:rPr>
              <a:t> </a:t>
            </a:r>
            <a:r>
              <a:rPr lang="nb-NO" sz="1600" dirty="0" err="1">
                <a:solidFill>
                  <a:schemeClr val="tx1"/>
                </a:solidFill>
              </a:rPr>
              <a:t>env</a:t>
            </a:r>
            <a:r>
              <a:rPr lang="nb-NO" sz="1600" dirty="0">
                <a:solidFill>
                  <a:schemeClr val="tx1"/>
                </a:solidFill>
              </a:rPr>
              <a:t>. </a:t>
            </a:r>
            <a:r>
              <a:rPr lang="nb-NO" sz="1600" dirty="0" err="1">
                <a:solidFill>
                  <a:schemeClr val="tx1"/>
                </a:solidFill>
              </a:rPr>
              <a:t>cond</a:t>
            </a:r>
            <a:r>
              <a:rPr lang="nb-NO" sz="1600" dirty="0">
                <a:solidFill>
                  <a:schemeClr val="tx1"/>
                </a:solidFill>
              </a:rPr>
              <a:t>. </a:t>
            </a:r>
            <a:r>
              <a:rPr lang="nb-NO" sz="1600" dirty="0" err="1">
                <a:solidFill>
                  <a:schemeClr val="tx1"/>
                </a:solidFill>
              </a:rPr>
              <a:t>flags</a:t>
            </a:r>
            <a:r>
              <a:rPr lang="nb-NO" sz="1600" dirty="0">
                <a:solidFill>
                  <a:schemeClr val="tx1"/>
                </a:solidFill>
              </a:rPr>
              <a:t> </a:t>
            </a:r>
            <a:r>
              <a:rPr lang="nb-NO" sz="1600" dirty="0" err="1">
                <a:solidFill>
                  <a:schemeClr val="tx1"/>
                </a:solidFill>
              </a:rPr>
              <a:t>occuring</a:t>
            </a:r>
            <a:r>
              <a:rPr lang="nb-NO" sz="1600" dirty="0">
                <a:solidFill>
                  <a:schemeClr val="tx1"/>
                </a:solidFill>
              </a:rPr>
              <a:t> in ave. </a:t>
            </a:r>
            <a:r>
              <a:rPr lang="nb-NO" sz="1600" dirty="0" err="1">
                <a:solidFill>
                  <a:schemeClr val="tx1"/>
                </a:solidFill>
              </a:rPr>
              <a:t>period</a:t>
            </a:r>
            <a:r>
              <a:rPr lang="nb-NO" sz="1600" dirty="0">
                <a:solidFill>
                  <a:schemeClr val="tx1"/>
                </a:solidFill>
              </a:rPr>
              <a:t>.</a:t>
            </a:r>
          </a:p>
        </p:txBody>
      </p:sp>
      <p:sp>
        <p:nvSpPr>
          <p:cNvPr id="31" name="Rectangle 30"/>
          <p:cNvSpPr/>
          <p:nvPr/>
        </p:nvSpPr>
        <p:spPr>
          <a:xfrm>
            <a:off x="450000" y="1743900"/>
            <a:ext cx="8280536" cy="1973132"/>
          </a:xfrm>
          <a:prstGeom prst="rect">
            <a:avLst/>
          </a:prstGeom>
          <a:noFill/>
          <a:ln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>
                <a:solidFill>
                  <a:schemeClr val="tx1"/>
                </a:solidFill>
              </a:rPr>
              <a:t>Identical </a:t>
            </a:r>
          </a:p>
          <a:p>
            <a:pPr algn="ctr"/>
            <a:r>
              <a:rPr lang="en-GB" dirty="0" smtClean="0">
                <a:solidFill>
                  <a:schemeClr val="tx1"/>
                </a:solidFill>
              </a:rPr>
              <a:t>algorithm</a:t>
            </a:r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59235070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r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How to Use Workflow to Meet Requirements</a:t>
            </a:r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idx="1"/>
          </p:nvPr>
        </p:nvSpPr>
        <p:spPr>
          <a:xfrm>
            <a:off x="467544" y="692696"/>
            <a:ext cx="8229600" cy="4525963"/>
          </a:xfrm>
        </p:spPr>
        <p:txBody>
          <a:bodyPr/>
          <a:lstStyle/>
          <a:p>
            <a:r>
              <a:rPr lang="en-GB" dirty="0" smtClean="0"/>
              <a:t>Use Persistent Identifiers (PIDs) to tag data pre-products and processing software (each version).</a:t>
            </a:r>
          </a:p>
          <a:p>
            <a:r>
              <a:rPr lang="en-GB" dirty="0" smtClean="0"/>
              <a:t>Use DOIs to identify final data products.</a:t>
            </a:r>
          </a:p>
          <a:p>
            <a:r>
              <a:rPr lang="en-GB" dirty="0" smtClean="0"/>
              <a:t>Have versioned archives for both, data (pre-)products and software for data processing.</a:t>
            </a:r>
          </a:p>
          <a:p>
            <a:r>
              <a:rPr lang="en-GB" dirty="0" smtClean="0"/>
              <a:t>If same processing is done in different locations, guarantee that result is identical to ensure homogeneity.</a:t>
            </a:r>
          </a:p>
          <a:p>
            <a:r>
              <a:rPr lang="en-GB" dirty="0" smtClean="0"/>
              <a:t>Include provenance information in metadata, i.e. metadata states data pre-products and software version used for processing.</a:t>
            </a:r>
          </a:p>
          <a:p>
            <a:r>
              <a:rPr lang="en-GB" dirty="0" smtClean="0"/>
              <a:t>This applies to ALL data and software used ANYWHERE in the infrastructure</a:t>
            </a:r>
            <a:r>
              <a:rPr lang="en-GB" dirty="0" smtClean="0"/>
              <a:t>.</a:t>
            </a:r>
          </a:p>
          <a:p>
            <a:pPr marL="0" indent="0">
              <a:buNone/>
            </a:pPr>
            <a:r>
              <a:rPr lang="en-GB" b="1" dirty="0" smtClean="0"/>
              <a:t>When setting up / updating workflows and their diagrams:</a:t>
            </a:r>
            <a:endParaRPr lang="en-GB" b="1" dirty="0"/>
          </a:p>
          <a:p>
            <a:r>
              <a:rPr lang="en-GB" dirty="0" smtClean="0"/>
              <a:t>Distinguish between data(sub)products, processing steps, and decisions. Use correct diagram symbols.</a:t>
            </a:r>
          </a:p>
          <a:p>
            <a:r>
              <a:rPr lang="en-GB" dirty="0" smtClean="0"/>
              <a:t>Remove ambiguities from workflows.</a:t>
            </a:r>
            <a:endParaRPr lang="en-GB" dirty="0" smtClean="0"/>
          </a:p>
          <a:p>
            <a:pPr marL="0" indent="0">
              <a:buNone/>
            </a:pPr>
            <a:r>
              <a:rPr lang="en-GB" b="1" dirty="0" smtClean="0"/>
              <a:t>Discussion:</a:t>
            </a:r>
            <a:endParaRPr lang="en-GB" b="1" dirty="0" smtClean="0"/>
          </a:p>
          <a:p>
            <a:r>
              <a:rPr lang="en-GB" dirty="0" smtClean="0"/>
              <a:t>Distribute roles in infrastructure as to achieve these aims most efficiently.</a:t>
            </a:r>
          </a:p>
        </p:txBody>
      </p:sp>
    </p:spTree>
    <p:extLst>
      <p:ext uri="{BB962C8B-B14F-4D97-AF65-F5344CB8AC3E}">
        <p14:creationId xmlns:p14="http://schemas.microsoft.com/office/powerpoint/2010/main" val="13936683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r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Rectangle 3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10984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Thème Offic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Conception personnalisée">
  <a:themeElements>
    <a:clrScheme name="Bureau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Bureau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ureau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Thème Offic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Thème Offic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4696</TotalTime>
  <Words>722</Words>
  <Application>Microsoft Office PowerPoint</Application>
  <PresentationFormat>On-screen Show (4:3)</PresentationFormat>
  <Paragraphs>139</Paragraphs>
  <Slides>9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9</vt:i4>
      </vt:variant>
    </vt:vector>
  </HeadingPairs>
  <TitlesOfParts>
    <vt:vector size="15" baseType="lpstr">
      <vt:lpstr>Arial</vt:lpstr>
      <vt:lpstr>Calibri</vt:lpstr>
      <vt:lpstr>Geneva</vt:lpstr>
      <vt:lpstr>Wingdings</vt:lpstr>
      <vt:lpstr>Thème Office</vt:lpstr>
      <vt:lpstr>Conception personnalisée</vt:lpstr>
      <vt:lpstr>Data Flows in ACTRIS: Considerations for Planning the Future</vt:lpstr>
      <vt:lpstr>Requirements for a Research Infrastructure Workflow I</vt:lpstr>
      <vt:lpstr>Requirements for a Research Infrastructure Workflow II</vt:lpstr>
      <vt:lpstr>Current ACTRIS Surface In-Situ NRT Workflow</vt:lpstr>
      <vt:lpstr>Future ACTRIS Surface In-Situ NRT Workflow</vt:lpstr>
      <vt:lpstr>Future ACTRIS Surface In-Situ NRT Workflow Cont’d</vt:lpstr>
      <vt:lpstr>Future ACTRIS Surface In-Situ NRT Workflow Cont’d</vt:lpstr>
      <vt:lpstr>How to Use Workflow to Meet Requirements</vt:lpstr>
      <vt:lpstr>PowerPoint Presentation</vt:lpstr>
    </vt:vector>
  </TitlesOfParts>
  <Company>Microsoft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Diapositive 1</dc:title>
  <dc:creator>philippin</dc:creator>
  <cp:lastModifiedBy>Markus Fiebig</cp:lastModifiedBy>
  <cp:revision>128</cp:revision>
  <dcterms:created xsi:type="dcterms:W3CDTF">2013-07-11T13:48:32Z</dcterms:created>
  <dcterms:modified xsi:type="dcterms:W3CDTF">2016-10-12T07:33:14Z</dcterms:modified>
</cp:coreProperties>
</file>