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38"/>
  </p:notesMasterIdLst>
  <p:sldIdLst>
    <p:sldId id="258" r:id="rId4"/>
    <p:sldId id="338" r:id="rId5"/>
    <p:sldId id="330" r:id="rId6"/>
    <p:sldId id="256" r:id="rId7"/>
    <p:sldId id="320" r:id="rId8"/>
    <p:sldId id="267" r:id="rId9"/>
    <p:sldId id="325" r:id="rId10"/>
    <p:sldId id="274" r:id="rId11"/>
    <p:sldId id="322" r:id="rId12"/>
    <p:sldId id="268" r:id="rId13"/>
    <p:sldId id="326" r:id="rId14"/>
    <p:sldId id="260" r:id="rId15"/>
    <p:sldId id="327" r:id="rId16"/>
    <p:sldId id="261" r:id="rId17"/>
    <p:sldId id="328" r:id="rId18"/>
    <p:sldId id="318" r:id="rId19"/>
    <p:sldId id="329" r:id="rId20"/>
    <p:sldId id="262" r:id="rId21"/>
    <p:sldId id="323" r:id="rId22"/>
    <p:sldId id="264" r:id="rId23"/>
    <p:sldId id="324" r:id="rId24"/>
    <p:sldId id="336" r:id="rId25"/>
    <p:sldId id="263" r:id="rId26"/>
    <p:sldId id="283" r:id="rId27"/>
    <p:sldId id="332" r:id="rId28"/>
    <p:sldId id="284" r:id="rId29"/>
    <p:sldId id="337" r:id="rId30"/>
    <p:sldId id="339" r:id="rId31"/>
    <p:sldId id="340" r:id="rId32"/>
    <p:sldId id="333" r:id="rId33"/>
    <p:sldId id="334" r:id="rId34"/>
    <p:sldId id="282" r:id="rId35"/>
    <p:sldId id="341" r:id="rId36"/>
    <p:sldId id="342" r:id="rId3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E04CC-3C0C-4EFE-AFC7-455792209413}" type="datetimeFigureOut">
              <a:rPr lang="en-GB" smtClean="0"/>
              <a:t>12/10/2016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36F3E-BCAA-40A2-8E47-D4684C1C5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5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9FDB-5F50-4C4D-AD6D-9E03D861245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9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11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25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8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72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73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84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24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17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20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07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21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85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36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22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19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23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03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24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42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25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46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26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95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27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5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67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6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5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38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40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6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FD84B-1E3A-4E2C-B9C7-E76AB2F1FD81}" type="slidenum">
              <a:rPr lang="fi-FI" smtClean="0">
                <a:solidFill>
                  <a:prstClr val="black"/>
                </a:solidFill>
              </a:rPr>
              <a:pPr/>
              <a:t>11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2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Bologna October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1ECF-2B58-42C4-8A3A-E1118BBF0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5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Bologna October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1ECF-2B58-42C4-8A3A-E1118BBF0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6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Bologna October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1ECF-2B58-42C4-8A3A-E1118BBF0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1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708921"/>
            <a:ext cx="121920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4149080"/>
            <a:ext cx="12192000" cy="79208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du texte</a:t>
            </a:r>
          </a:p>
          <a:p>
            <a:endParaRPr lang="fr-FR" dirty="0"/>
          </a:p>
        </p:txBody>
      </p:sp>
      <p:pic>
        <p:nvPicPr>
          <p:cNvPr id="7" name="Image 3" descr="logo-actri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7" y="404665"/>
            <a:ext cx="404071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226482"/>
            <a:ext cx="1219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8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12192000" cy="28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688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rgbClr val="0070C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392" y="980729"/>
            <a:ext cx="10972800" cy="4525963"/>
          </a:xfrm>
        </p:spPr>
        <p:txBody>
          <a:bodyPr/>
          <a:lstStyle>
            <a:lvl1pPr marL="177800" indent="-177800"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7" name="Image 6" descr="logo-actri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59" y="6072207"/>
            <a:ext cx="1363133" cy="66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2255573" y="6548894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rgbClr val="404040"/>
                </a:solidFill>
              </a:rPr>
              <a:t>ACTRIS-2 WP3</a:t>
            </a:r>
            <a:r>
              <a:rPr lang="en-GB" sz="1200" baseline="0" dirty="0" smtClean="0">
                <a:solidFill>
                  <a:srgbClr val="404040"/>
                </a:solidFill>
              </a:rPr>
              <a:t> workshop Athens 10-12 November 2015</a:t>
            </a:r>
            <a:endParaRPr lang="en-GB" sz="1200" dirty="0">
              <a:solidFill>
                <a:srgbClr val="40404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713" y="6126276"/>
            <a:ext cx="532453" cy="6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1295402"/>
            <a:ext cx="10668000" cy="1676399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10668000" cy="25908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59961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43264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nn-NO" smtClean="0">
                <a:solidFill>
                  <a:prstClr val="black"/>
                </a:solidFill>
              </a:rPr>
              <a:t>Bologna October 2016</a:t>
            </a: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EEE7913A-C49F-4E1E-AD3F-4A5777C0FBA9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7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nn-NO" smtClean="0">
                <a:solidFill>
                  <a:prstClr val="black"/>
                </a:solidFill>
              </a:rPr>
              <a:t>Bologna October 2016</a:t>
            </a: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DE4CA66-AD1E-43F1-BAF6-7451F05AA503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41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nn-NO" smtClean="0">
                <a:solidFill>
                  <a:prstClr val="black"/>
                </a:solidFill>
              </a:rPr>
              <a:t>Bologna October 2016</a:t>
            </a:r>
            <a:endParaRPr lang="nn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2ED31E3-A2F8-4C79-A865-EAEDF811D045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8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nn-NO" smtClean="0">
                <a:solidFill>
                  <a:prstClr val="black"/>
                </a:solidFill>
              </a:rPr>
              <a:t>Bologna October 2016</a:t>
            </a:r>
            <a:endParaRPr lang="nn-NO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83871C0-4433-4C31-99BA-A69DF942EAA9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69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nn-NO" smtClean="0">
                <a:solidFill>
                  <a:prstClr val="black"/>
                </a:solidFill>
              </a:rPr>
              <a:t>Bologna October 2016</a:t>
            </a:r>
            <a:endParaRPr lang="nn-NO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9C99A2E-BF3A-420A-BB3C-8BE629D1B651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7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Bologna October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1ECF-2B58-42C4-8A3A-E1118BBF0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42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nn-NO" smtClean="0">
                <a:solidFill>
                  <a:prstClr val="black"/>
                </a:solidFill>
              </a:rPr>
              <a:t>Bologna October 2016</a:t>
            </a:r>
            <a:endParaRPr lang="nn-NO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65A7106-EA11-4E24-B529-0E0674F652E9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4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nn-NO" smtClean="0">
                <a:solidFill>
                  <a:prstClr val="black"/>
                </a:solidFill>
              </a:rPr>
              <a:t>Bologna October 2016</a:t>
            </a:r>
            <a:endParaRPr lang="nn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D8229FD-D53B-4730-8CD0-D10BC98ECD5C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56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nn-NO" smtClean="0">
                <a:solidFill>
                  <a:prstClr val="black"/>
                </a:solidFill>
              </a:rPr>
              <a:t>Bologna October 2016</a:t>
            </a:r>
            <a:endParaRPr lang="nn-NO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DB65DCD-6606-45A6-B5B8-F85E9E7A43B1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14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nn-NO" smtClean="0">
                <a:solidFill>
                  <a:prstClr val="black"/>
                </a:solidFill>
              </a:rPr>
              <a:t>Bologna October 2016</a:t>
            </a: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405EED6-70FC-4210-AAA7-598F582D6790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4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nn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nn-NO" smtClean="0">
                <a:solidFill>
                  <a:prstClr val="black"/>
                </a:solidFill>
              </a:rPr>
              <a:t>Bologna October 2016</a:t>
            </a:r>
            <a:endParaRPr lang="nn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39938E7-141B-4974-8170-CC3AFF696D46}" type="slidenum">
              <a:rPr lang="nn-NO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2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Bologna October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1ECF-2B58-42C4-8A3A-E1118BBF0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1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Bologna October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1ECF-2B58-42C4-8A3A-E1118BBF0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9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Bologna October 2016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1ECF-2B58-42C4-8A3A-E1118BBF0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3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Bologna October 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1ECF-2B58-42C4-8A3A-E1118BBF0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0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Bologna October 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1ECF-2B58-42C4-8A3A-E1118BBF0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1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Bologna October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1ECF-2B58-42C4-8A3A-E1118BBF0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41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Bologna October 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51ECF-2B58-42C4-8A3A-E1118BBF0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0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Bologna October 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1ECF-2B58-42C4-8A3A-E1118BBF0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4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Bologna October 2016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0AC3-D4E5-493E-B5EE-32F23BA366E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9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tittelstil</a:t>
            </a:r>
            <a:endParaRPr lang="nn-NO" dirty="0" smtClean="0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609600" y="1236712"/>
            <a:ext cx="10972800" cy="54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tekststiler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malen</a:t>
            </a:r>
            <a:endParaRPr lang="en-US" dirty="0" smtClean="0"/>
          </a:p>
          <a:p>
            <a:pPr lvl="1"/>
            <a:r>
              <a:rPr lang="en-US" dirty="0" smtClean="0"/>
              <a:t>Andre </a:t>
            </a:r>
            <a:r>
              <a:rPr lang="en-US" dirty="0" err="1" smtClean="0"/>
              <a:t>nivå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endParaRPr lang="en-US" dirty="0" smtClean="0"/>
          </a:p>
          <a:p>
            <a:pPr lvl="3"/>
            <a:r>
              <a:rPr lang="en-US" dirty="0" err="1" smtClean="0"/>
              <a:t>Fjerde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endParaRPr lang="nn-NO" dirty="0" smtClean="0"/>
          </a:p>
        </p:txBody>
      </p:sp>
    </p:spTree>
    <p:extLst>
      <p:ext uri="{BB962C8B-B14F-4D97-AF65-F5344CB8AC3E}">
        <p14:creationId xmlns:p14="http://schemas.microsoft.com/office/powerpoint/2010/main" val="327145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99FF"/>
          </a:solidFill>
          <a:latin typeface="+mj-lt"/>
          <a:ea typeface="Geneva" pitchFamily="-65" charset="-128"/>
          <a:cs typeface="Geneva" pitchFamily="-65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Geneva" pitchFamily="-65" charset="-128"/>
          <a:cs typeface="Geneva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Geneva" pitchFamily="-109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bas-submit.nilu.no/" TargetMode="Externa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ebas-submit-tool.nilu.no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EBAS – ACTRIS 2015 Data </a:t>
            </a:r>
            <a:r>
              <a:rPr lang="nb-NO" dirty="0" err="1" smtClean="0"/>
              <a:t>Summary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Ann Mari Fjæraa – amf@nilu.no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NILU - 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Norsk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nstitutt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uftforskning</a:t>
            </a: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Norwegian Institute for Air Research</a:t>
            </a: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D/SMPS, NRT 2015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" y="920113"/>
            <a:ext cx="5852172" cy="5852172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27112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 </a:t>
                      </a:r>
                      <a:r>
                        <a:rPr lang="nb-NO" dirty="0" err="1" smtClean="0"/>
                        <a:t>active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sites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D/SMPS, NRT 2016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031775"/>
              </p:ext>
            </p:extLst>
          </p:nvPr>
        </p:nvGraphicFramePr>
        <p:xfrm>
          <a:off x="6172200" y="2438273"/>
          <a:ext cx="5181600" cy="1651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nb-NO" b="1" dirty="0" err="1" smtClean="0">
                          <a:solidFill>
                            <a:schemeClr val="tx1"/>
                          </a:solidFill>
                        </a:rPr>
                        <a:t>operation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b="1" dirty="0" smtClean="0"/>
                        <a:t>September/</a:t>
                      </a:r>
                      <a:r>
                        <a:rPr lang="nb-NO" b="1" dirty="0" err="1" smtClean="0"/>
                        <a:t>October</a:t>
                      </a:r>
                      <a:r>
                        <a:rPr lang="nb-NO" b="1" baseline="0" dirty="0" smtClean="0"/>
                        <a:t> 2016</a:t>
                      </a:r>
                      <a:endParaRPr lang="nb-NO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Zeppelin,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Cabauw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Birkenes,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Trollhaugen</a:t>
                      </a:r>
                      <a:endParaRPr lang="nb-NO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Not in </a:t>
                      </a:r>
                      <a:r>
                        <a:rPr lang="nb-NO" b="1" dirty="0" err="1" smtClean="0"/>
                        <a:t>operation</a:t>
                      </a:r>
                      <a:r>
                        <a:rPr lang="nb-NO" b="1" dirty="0" smtClean="0"/>
                        <a:t> September/</a:t>
                      </a:r>
                      <a:r>
                        <a:rPr lang="nb-NO" b="1" dirty="0" err="1" smtClean="0"/>
                        <a:t>October</a:t>
                      </a:r>
                      <a:r>
                        <a:rPr lang="nb-NO" b="1" baseline="0" dirty="0" smtClean="0"/>
                        <a:t> 2016</a:t>
                      </a:r>
                      <a:r>
                        <a:rPr lang="nb-NO" b="1" dirty="0" smtClean="0"/>
                        <a:t>, </a:t>
                      </a:r>
                    </a:p>
                    <a:p>
                      <a:r>
                        <a:rPr lang="nb-NO" b="1" dirty="0" err="1" smtClean="0"/>
                        <a:t>but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set</a:t>
                      </a:r>
                      <a:r>
                        <a:rPr lang="nb-NO" b="1" baseline="0" dirty="0" smtClean="0"/>
                        <a:t> up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" y="920113"/>
            <a:ext cx="5852172" cy="585217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" y="925488"/>
            <a:ext cx="5852172" cy="58521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34261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4 </a:t>
                      </a:r>
                      <a:r>
                        <a:rPr lang="nb-NO" dirty="0" err="1" smtClean="0"/>
                        <a:t>active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sites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Aethalometer</a:t>
            </a:r>
            <a:r>
              <a:rPr lang="nb-NO" dirty="0" smtClean="0"/>
              <a:t> 2014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oppdateres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" y="926459"/>
            <a:ext cx="5852172" cy="585217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63545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11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submitted</a:t>
                      </a:r>
                      <a:r>
                        <a:rPr lang="nb-NO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Aethalometer</a:t>
            </a:r>
            <a:r>
              <a:rPr lang="nb-NO" dirty="0" smtClean="0"/>
              <a:t> 2015</a:t>
            </a:r>
            <a:endParaRPr lang="en-GB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751962"/>
              </p:ext>
            </p:extLst>
          </p:nvPr>
        </p:nvGraphicFramePr>
        <p:xfrm>
          <a:off x="6172200" y="2381377"/>
          <a:ext cx="5181600" cy="3108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tx1"/>
                          </a:solidFill>
                        </a:rPr>
                        <a:t>Submitted</a:t>
                      </a: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, Level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0</a:t>
                      </a:r>
                    </a:p>
                    <a:p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Jungfraucjoch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Chachaltaya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Kresin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Montsec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Montseny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Hyytiälä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Pallas,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Pic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 du Midi, SIRTA,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Finokalia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Ispra</a:t>
                      </a:r>
                      <a:endParaRPr lang="nb-NO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0" i="1" baseline="0" dirty="0" smtClean="0"/>
                        <a:t>Level 1-2</a:t>
                      </a:r>
                    </a:p>
                    <a:p>
                      <a:r>
                        <a:rPr lang="nb-NO" b="0" i="1" baseline="0" dirty="0" smtClean="0"/>
                        <a:t>NA – </a:t>
                      </a:r>
                      <a:r>
                        <a:rPr lang="nb-NO" b="0" i="1" baseline="0" dirty="0" err="1" smtClean="0"/>
                        <a:t>central</a:t>
                      </a:r>
                      <a:r>
                        <a:rPr lang="nb-NO" b="0" i="1" baseline="0" dirty="0" smtClean="0"/>
                        <a:t> </a:t>
                      </a:r>
                      <a:r>
                        <a:rPr lang="nb-NO" b="0" i="1" baseline="0" dirty="0" err="1" smtClean="0"/>
                        <a:t>processing</a:t>
                      </a:r>
                      <a:endParaRPr lang="nb-NO" b="0" i="1" baseline="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Not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submitted</a:t>
                      </a:r>
                      <a:r>
                        <a:rPr lang="nb-NO" b="1" baseline="0" dirty="0" smtClean="0"/>
                        <a:t>, </a:t>
                      </a:r>
                      <a:r>
                        <a:rPr lang="nb-NO" b="1" baseline="0" dirty="0" err="1" smtClean="0"/>
                        <a:t>but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promised</a:t>
                      </a:r>
                      <a:endParaRPr lang="nb-NO" b="1" baseline="0" dirty="0" smtClean="0"/>
                    </a:p>
                    <a:p>
                      <a:r>
                        <a:rPr lang="nb-NO" b="0" baseline="0" dirty="0" smtClean="0"/>
                        <a:t>DEM Athens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nb-NO" b="1" baseline="0" dirty="0" smtClean="0">
                          <a:solidFill>
                            <a:schemeClr val="bg1"/>
                          </a:solidFill>
                        </a:rPr>
                        <a:t> info</a:t>
                      </a:r>
                    </a:p>
                    <a:p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OPE,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Mace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 Head,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Preila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, Zeppelin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oppdateres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" y="926459"/>
            <a:ext cx="5852172" cy="5852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" y="926459"/>
            <a:ext cx="5852172" cy="585217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67016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11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submitted</a:t>
                      </a:r>
                      <a:r>
                        <a:rPr lang="nb-NO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PSAP/MAAP 2014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1379"/>
            <a:ext cx="5852172" cy="585217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6260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21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dirty="0" smtClean="0"/>
                        <a:t> (</a:t>
                      </a:r>
                      <a:r>
                        <a:rPr lang="nb-NO" dirty="0" err="1" smtClean="0"/>
                        <a:t>partly</a:t>
                      </a:r>
                      <a:r>
                        <a:rPr lang="nb-NO" dirty="0" smtClean="0"/>
                        <a:t>) </a:t>
                      </a:r>
                      <a:r>
                        <a:rPr lang="nb-NO" dirty="0" err="1" smtClean="0"/>
                        <a:t>submitted</a:t>
                      </a:r>
                      <a:r>
                        <a:rPr lang="nb-NO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4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PSAP/MAAP 2015</a:t>
            </a:r>
            <a:endParaRPr lang="en-GB" dirty="0"/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674670"/>
              </p:ext>
            </p:extLst>
          </p:nvPr>
        </p:nvGraphicFramePr>
        <p:xfrm>
          <a:off x="6172200" y="2619121"/>
          <a:ext cx="5181600" cy="3388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tx1"/>
                          </a:solidFill>
                        </a:rPr>
                        <a:t>Submitted</a:t>
                      </a: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, Level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0-1-2</a:t>
                      </a:r>
                    </a:p>
                    <a:p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BEO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Moussala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Jungfraucjoch,Hohenpeissenberg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Melpitz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Granada,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Montsec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El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Arenosillo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Montseny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Hyytiälä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Pallas, Puy de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Dome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K-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Puzsta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Ispra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Mt.Cimone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Cabauw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Birkenes,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Trollhaugen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GUAN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stations</a:t>
                      </a:r>
                      <a:endParaRPr lang="nb-NO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/>
                        <a:t>Partly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submitted</a:t>
                      </a:r>
                      <a:r>
                        <a:rPr lang="nb-NO" b="1" baseline="0" dirty="0" smtClean="0"/>
                        <a:t>, </a:t>
                      </a:r>
                      <a:r>
                        <a:rPr lang="nb-NO" b="1" baseline="0" dirty="0" err="1" smtClean="0"/>
                        <a:t>but</a:t>
                      </a:r>
                      <a:r>
                        <a:rPr lang="nb-NO" b="1" baseline="0" dirty="0" smtClean="0"/>
                        <a:t> not all Level 0-1-2</a:t>
                      </a:r>
                    </a:p>
                    <a:p>
                      <a:r>
                        <a:rPr lang="nb-NO" b="1" baseline="0" dirty="0" err="1" smtClean="0"/>
                        <a:t>Chacaltaya</a:t>
                      </a:r>
                      <a:endParaRPr lang="nb-NO" b="1" baseline="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Not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submitted</a:t>
                      </a:r>
                      <a:r>
                        <a:rPr lang="nb-NO" b="1" baseline="0" dirty="0" smtClean="0"/>
                        <a:t>, </a:t>
                      </a:r>
                      <a:r>
                        <a:rPr lang="nb-NO" b="1" baseline="0" dirty="0" err="1" smtClean="0"/>
                        <a:t>but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promised</a:t>
                      </a:r>
                      <a:endParaRPr lang="nb-NO" b="1" baseline="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nb-NO" b="1" baseline="0" dirty="0" smtClean="0">
                          <a:solidFill>
                            <a:schemeClr val="bg1"/>
                          </a:solidFill>
                        </a:rPr>
                        <a:t> info</a:t>
                      </a:r>
                    </a:p>
                    <a:p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Usti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, Zeppelin,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Vavihill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Aspvreten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. Pyramid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1379"/>
            <a:ext cx="5852172" cy="5852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4561"/>
            <a:ext cx="5852172" cy="58521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395629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26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dirty="0" smtClean="0"/>
                        <a:t> (</a:t>
                      </a:r>
                      <a:r>
                        <a:rPr lang="nb-NO" dirty="0" err="1" smtClean="0"/>
                        <a:t>partly</a:t>
                      </a:r>
                      <a:r>
                        <a:rPr lang="nb-NO" dirty="0" smtClean="0"/>
                        <a:t>) </a:t>
                      </a:r>
                      <a:r>
                        <a:rPr lang="nb-NO" dirty="0" err="1" smtClean="0"/>
                        <a:t>submitted</a:t>
                      </a:r>
                      <a:r>
                        <a:rPr lang="nb-NO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Filter </a:t>
            </a:r>
            <a:r>
              <a:rPr lang="nb-NO" dirty="0" err="1" smtClean="0"/>
              <a:t>absorption</a:t>
            </a:r>
            <a:r>
              <a:rPr lang="nb-NO" dirty="0" smtClean="0"/>
              <a:t> </a:t>
            </a:r>
            <a:r>
              <a:rPr lang="nb-NO" dirty="0" err="1" smtClean="0"/>
              <a:t>photometer</a:t>
            </a:r>
            <a:r>
              <a:rPr lang="nb-NO" dirty="0" smtClean="0"/>
              <a:t> NRT 2015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4561"/>
            <a:ext cx="5852172" cy="585217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22214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3 </a:t>
                      </a:r>
                      <a:r>
                        <a:rPr lang="nb-NO" dirty="0" err="1" smtClean="0"/>
                        <a:t>active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sites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0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Filter </a:t>
            </a:r>
            <a:r>
              <a:rPr lang="nb-NO" dirty="0" err="1" smtClean="0"/>
              <a:t>absorption</a:t>
            </a:r>
            <a:r>
              <a:rPr lang="nb-NO" dirty="0" smtClean="0"/>
              <a:t> </a:t>
            </a:r>
            <a:r>
              <a:rPr lang="nb-NO" dirty="0" err="1" smtClean="0"/>
              <a:t>photometer</a:t>
            </a:r>
            <a:r>
              <a:rPr lang="nb-NO" dirty="0" smtClean="0"/>
              <a:t> NRT 2016</a:t>
            </a:r>
            <a:endParaRPr lang="en-GB" dirty="0"/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939189"/>
              </p:ext>
            </p:extLst>
          </p:nvPr>
        </p:nvGraphicFramePr>
        <p:xfrm>
          <a:off x="6172200" y="2692273"/>
          <a:ext cx="518160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nb-NO" b="1" dirty="0" err="1" smtClean="0">
                          <a:solidFill>
                            <a:schemeClr val="tx1"/>
                          </a:solidFill>
                        </a:rPr>
                        <a:t>operation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September/</a:t>
                      </a:r>
                      <a:r>
                        <a:rPr lang="nb-NO" b="1" baseline="0" dirty="0" err="1" smtClean="0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2016</a:t>
                      </a:r>
                    </a:p>
                    <a:p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BEO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Moussala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Melpitz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Granada,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Hyytiälä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K-puszta,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Pyu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Dome</a:t>
                      </a:r>
                      <a:endParaRPr lang="nb-NO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Not in </a:t>
                      </a:r>
                      <a:r>
                        <a:rPr lang="nb-NO" b="1" dirty="0" err="1" smtClean="0"/>
                        <a:t>operation</a:t>
                      </a:r>
                      <a:r>
                        <a:rPr lang="nb-NO" b="1" dirty="0" smtClean="0"/>
                        <a:t> September/</a:t>
                      </a:r>
                      <a:r>
                        <a:rPr lang="nb-NO" b="1" dirty="0" err="1" smtClean="0"/>
                        <a:t>October</a:t>
                      </a:r>
                      <a:r>
                        <a:rPr lang="nb-NO" b="1" dirty="0" smtClean="0"/>
                        <a:t> 2016, </a:t>
                      </a:r>
                    </a:p>
                    <a:p>
                      <a:r>
                        <a:rPr lang="nb-NO" b="1" dirty="0" err="1" smtClean="0"/>
                        <a:t>but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set</a:t>
                      </a:r>
                      <a:r>
                        <a:rPr lang="nb-NO" b="1" baseline="0" dirty="0" smtClean="0"/>
                        <a:t> up </a:t>
                      </a:r>
                      <a:r>
                        <a:rPr lang="nb-NO" b="0" baseline="0" dirty="0" smtClean="0"/>
                        <a:t>Birkenes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4561"/>
            <a:ext cx="5852172" cy="5852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4561"/>
            <a:ext cx="5852172" cy="58521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875035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6 </a:t>
                      </a:r>
                      <a:r>
                        <a:rPr lang="nb-NO" dirty="0" err="1" smtClean="0"/>
                        <a:t>active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sites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CPC 2014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924561"/>
            <a:ext cx="5852172" cy="585217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993273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7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dirty="0" smtClean="0"/>
                        <a:t> (</a:t>
                      </a:r>
                      <a:r>
                        <a:rPr lang="nb-NO" dirty="0" err="1" smtClean="0"/>
                        <a:t>partly</a:t>
                      </a:r>
                      <a:r>
                        <a:rPr lang="nb-NO" dirty="0" smtClean="0"/>
                        <a:t>) </a:t>
                      </a:r>
                      <a:r>
                        <a:rPr lang="nb-NO" dirty="0" err="1" smtClean="0"/>
                        <a:t>submitted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6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CPC 2015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14417"/>
              </p:ext>
            </p:extLst>
          </p:nvPr>
        </p:nvGraphicFramePr>
        <p:xfrm>
          <a:off x="5933440" y="2198401"/>
          <a:ext cx="5851964" cy="39580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51964"/>
              </a:tblGrid>
              <a:tr h="1392267"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tx1"/>
                          </a:solidFill>
                        </a:rPr>
                        <a:t>Submitted</a:t>
                      </a: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, Level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0-1-2</a:t>
                      </a:r>
                    </a:p>
                    <a:p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Jungfraucjoch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Hohenpeissenberg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Puy de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Dome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Montseny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Pallas,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Mt.Cimone</a:t>
                      </a:r>
                      <a:endParaRPr lang="nb-NO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70167">
                <a:tc>
                  <a:txBody>
                    <a:bodyPr/>
                    <a:lstStyle/>
                    <a:p>
                      <a:r>
                        <a:rPr lang="nb-NO" b="1" dirty="0" err="1" smtClean="0"/>
                        <a:t>Partly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submitted</a:t>
                      </a:r>
                      <a:r>
                        <a:rPr lang="nb-NO" b="1" baseline="0" dirty="0" smtClean="0"/>
                        <a:t>, </a:t>
                      </a:r>
                      <a:r>
                        <a:rPr lang="nb-NO" b="1" baseline="0" dirty="0" err="1" smtClean="0"/>
                        <a:t>but</a:t>
                      </a:r>
                      <a:r>
                        <a:rPr lang="nb-NO" b="1" baseline="0" dirty="0" smtClean="0"/>
                        <a:t> not all Level 0-1-2</a:t>
                      </a:r>
                    </a:p>
                    <a:p>
                      <a:r>
                        <a:rPr lang="nb-NO" b="0" baseline="0" dirty="0" err="1" smtClean="0"/>
                        <a:t>Varriö</a:t>
                      </a:r>
                      <a:r>
                        <a:rPr lang="nb-NO" b="0" baseline="0" dirty="0" smtClean="0"/>
                        <a:t>, </a:t>
                      </a:r>
                      <a:r>
                        <a:rPr lang="nb-NO" b="0" baseline="0" dirty="0" err="1" smtClean="0"/>
                        <a:t>Hyytiälä</a:t>
                      </a:r>
                      <a:endParaRPr lang="nb-NO" b="0" baseline="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25487">
                <a:tc>
                  <a:txBody>
                    <a:bodyPr/>
                    <a:lstStyle/>
                    <a:p>
                      <a:r>
                        <a:rPr lang="nb-NO" b="1" dirty="0" smtClean="0"/>
                        <a:t>Not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submitted</a:t>
                      </a:r>
                      <a:r>
                        <a:rPr lang="nb-NO" b="1" baseline="0" dirty="0" smtClean="0"/>
                        <a:t>, </a:t>
                      </a:r>
                      <a:r>
                        <a:rPr lang="nb-NO" b="1" baseline="0" dirty="0" err="1" smtClean="0"/>
                        <a:t>but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promised</a:t>
                      </a:r>
                      <a:endParaRPr lang="nb-NO" b="1" baseline="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0167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nb-NO" b="1" baseline="0" dirty="0" smtClean="0">
                          <a:solidFill>
                            <a:schemeClr val="bg1"/>
                          </a:solidFill>
                        </a:rPr>
                        <a:t> info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924561"/>
            <a:ext cx="5852172" cy="585217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" y="924561"/>
            <a:ext cx="5852172" cy="585217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" y="924561"/>
            <a:ext cx="5852172" cy="585217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55034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8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dirty="0" smtClean="0"/>
                        <a:t> (</a:t>
                      </a:r>
                      <a:r>
                        <a:rPr lang="nb-NO" dirty="0" err="1" smtClean="0"/>
                        <a:t>partly</a:t>
                      </a:r>
                      <a:r>
                        <a:rPr lang="nb-NO" dirty="0" smtClean="0"/>
                        <a:t>) </a:t>
                      </a:r>
                      <a:r>
                        <a:rPr lang="nb-NO" dirty="0" err="1" smtClean="0"/>
                        <a:t>submitted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1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Data </a:t>
            </a:r>
            <a:r>
              <a:rPr lang="nb-NO" dirty="0" err="1" smtClean="0"/>
              <a:t>requirements</a:t>
            </a:r>
            <a:endParaRPr lang="nb-NO" dirty="0" smtClean="0"/>
          </a:p>
          <a:p>
            <a:r>
              <a:rPr lang="nb-NO" dirty="0" smtClean="0"/>
              <a:t>Data </a:t>
            </a:r>
            <a:r>
              <a:rPr lang="nb-NO" dirty="0" err="1" smtClean="0"/>
              <a:t>submission</a:t>
            </a:r>
            <a:r>
              <a:rPr lang="nb-NO" dirty="0" smtClean="0"/>
              <a:t> status</a:t>
            </a:r>
          </a:p>
          <a:p>
            <a:r>
              <a:rPr lang="nb-NO" dirty="0" smtClean="0"/>
              <a:t>Data </a:t>
            </a:r>
            <a:r>
              <a:rPr lang="nb-NO" dirty="0" err="1" smtClean="0"/>
              <a:t>submission</a:t>
            </a:r>
            <a:r>
              <a:rPr lang="nb-NO" dirty="0" smtClean="0"/>
              <a:t> </a:t>
            </a:r>
            <a:r>
              <a:rPr lang="nb-NO" dirty="0" err="1" smtClean="0"/>
              <a:t>tool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nn-NO" smtClean="0">
                <a:solidFill>
                  <a:prstClr val="black"/>
                </a:solidFill>
              </a:rPr>
              <a:t>Bologna October 2016</a:t>
            </a:r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ACSM 2014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0113"/>
            <a:ext cx="5852172" cy="5852172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109859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12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baseline="0" dirty="0" smtClean="0"/>
                        <a:t> in 2011-2014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ACSM 2015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655169"/>
              </p:ext>
            </p:extLst>
          </p:nvPr>
        </p:nvGraphicFramePr>
        <p:xfrm>
          <a:off x="5933440" y="2765329"/>
          <a:ext cx="5851964" cy="13922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51964"/>
              </a:tblGrid>
              <a:tr h="1392267"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tx1"/>
                          </a:solidFill>
                        </a:rPr>
                        <a:t>Submitted</a:t>
                      </a: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, Level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0+2</a:t>
                      </a:r>
                    </a:p>
                    <a:p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Jungfraucjoch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Zurich,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Madadino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Mepitz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Hohenpeissenberg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Montsec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Montseny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Hyytiälä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SIRTA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Kensington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Finokalia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Mace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 Head,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Cabauw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Birkenes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0113"/>
            <a:ext cx="5852172" cy="585217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6425"/>
            <a:ext cx="5852172" cy="585217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74171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14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baseline="0" dirty="0" smtClean="0"/>
                        <a:t> in 2011-2014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CCNC 2014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933440" y="1521745"/>
          <a:ext cx="5851964" cy="30879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51964"/>
              </a:tblGrid>
              <a:tr h="1392267">
                <a:tc>
                  <a:txBody>
                    <a:bodyPr/>
                    <a:lstStyle/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nb-NO" b="1" baseline="0" dirty="0" err="1" smtClean="0">
                          <a:solidFill>
                            <a:schemeClr val="tx1"/>
                          </a:solidFill>
                        </a:rPr>
                        <a:t>operation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</a:p>
                    <a:p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Jungfraucjoch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Melpitz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Hyytiälä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Puy de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Dome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Mace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 Head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70167">
                <a:tc>
                  <a:txBody>
                    <a:bodyPr/>
                    <a:lstStyle/>
                    <a:p>
                      <a:r>
                        <a:rPr lang="nb-NO" b="1" baseline="0" dirty="0" smtClean="0"/>
                        <a:t>Not in </a:t>
                      </a:r>
                      <a:r>
                        <a:rPr lang="nb-NO" b="1" baseline="0" dirty="0" err="1" smtClean="0"/>
                        <a:t>operation</a:t>
                      </a:r>
                      <a:r>
                        <a:rPr lang="nb-NO" b="1" baseline="0" dirty="0" smtClean="0"/>
                        <a:t> 2015</a:t>
                      </a:r>
                    </a:p>
                    <a:p>
                      <a:r>
                        <a:rPr lang="nb-NO" b="0" baseline="0" dirty="0" err="1" smtClean="0"/>
                        <a:t>Cabauw</a:t>
                      </a:r>
                      <a:endParaRPr lang="nb-NO" b="0" baseline="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25487">
                <a:tc>
                  <a:txBody>
                    <a:bodyPr/>
                    <a:lstStyle/>
                    <a:p>
                      <a:r>
                        <a:rPr lang="nb-NO" b="1" dirty="0" smtClean="0"/>
                        <a:t>No</a:t>
                      </a:r>
                      <a:r>
                        <a:rPr lang="nb-NO" b="1" baseline="0" dirty="0" smtClean="0"/>
                        <a:t> info</a:t>
                      </a:r>
                    </a:p>
                    <a:p>
                      <a:r>
                        <a:rPr lang="nb-NO" b="0" baseline="0" dirty="0" err="1" smtClean="0"/>
                        <a:t>Vavihill</a:t>
                      </a:r>
                      <a:r>
                        <a:rPr lang="nb-NO" b="0" baseline="0" dirty="0" smtClean="0"/>
                        <a:t>, Birkenes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" y="920113"/>
            <a:ext cx="5852172" cy="5852172"/>
          </a:xfrm>
        </p:spPr>
      </p:pic>
      <p:sp>
        <p:nvSpPr>
          <p:cNvPr id="6" name="Rectangle 5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9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CCNC 2015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46887"/>
              </p:ext>
            </p:extLst>
          </p:nvPr>
        </p:nvGraphicFramePr>
        <p:xfrm>
          <a:off x="5933440" y="1521745"/>
          <a:ext cx="5851964" cy="30879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51964"/>
              </a:tblGrid>
              <a:tr h="1392267">
                <a:tc>
                  <a:txBody>
                    <a:bodyPr/>
                    <a:lstStyle/>
                    <a:p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nb-NO" b="1" baseline="0" dirty="0" err="1" smtClean="0">
                          <a:solidFill>
                            <a:schemeClr val="tx1"/>
                          </a:solidFill>
                        </a:rPr>
                        <a:t>operation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2016</a:t>
                      </a:r>
                    </a:p>
                    <a:p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Jungfraucjoch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Melpitz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Hyytiälä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Puy de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Dome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Mace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 Head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70167">
                <a:tc>
                  <a:txBody>
                    <a:bodyPr/>
                    <a:lstStyle/>
                    <a:p>
                      <a:r>
                        <a:rPr lang="nb-NO" b="1" baseline="0" dirty="0" smtClean="0"/>
                        <a:t>Not in </a:t>
                      </a:r>
                      <a:r>
                        <a:rPr lang="nb-NO" b="1" baseline="0" dirty="0" err="1" smtClean="0"/>
                        <a:t>operation</a:t>
                      </a:r>
                      <a:r>
                        <a:rPr lang="nb-NO" b="1" baseline="0" dirty="0" smtClean="0"/>
                        <a:t> 2016</a:t>
                      </a:r>
                    </a:p>
                    <a:p>
                      <a:r>
                        <a:rPr lang="nb-NO" b="0" baseline="0" dirty="0" err="1" smtClean="0"/>
                        <a:t>Cabauw</a:t>
                      </a:r>
                      <a:endParaRPr lang="nb-NO" b="0" baseline="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25487">
                <a:tc>
                  <a:txBody>
                    <a:bodyPr/>
                    <a:lstStyle/>
                    <a:p>
                      <a:r>
                        <a:rPr lang="nb-NO" b="1" dirty="0" smtClean="0"/>
                        <a:t>No</a:t>
                      </a:r>
                      <a:r>
                        <a:rPr lang="nb-NO" b="1" baseline="0" dirty="0" smtClean="0"/>
                        <a:t> info</a:t>
                      </a:r>
                    </a:p>
                    <a:p>
                      <a:r>
                        <a:rPr lang="nb-NO" b="0" baseline="0" dirty="0" err="1" smtClean="0"/>
                        <a:t>Vavihill</a:t>
                      </a:r>
                      <a:r>
                        <a:rPr lang="nb-NO" b="0" baseline="0" dirty="0" smtClean="0"/>
                        <a:t>, Birkenes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" y="920113"/>
            <a:ext cx="5852172" cy="5852172"/>
          </a:xfrm>
        </p:spPr>
      </p:pic>
      <p:sp>
        <p:nvSpPr>
          <p:cNvPr id="6" name="Rectangle 5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NMHC/VOC 2014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0113"/>
            <a:ext cx="5852172" cy="5852172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76384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12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submitted</a:t>
                      </a:r>
                      <a:r>
                        <a:rPr lang="nb-NO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NMHC/VOC 2015</a:t>
            </a:r>
            <a:endParaRPr lang="en-GB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972408"/>
              </p:ext>
            </p:extLst>
          </p:nvPr>
        </p:nvGraphicFramePr>
        <p:xfrm>
          <a:off x="6172200" y="2719705"/>
          <a:ext cx="5181600" cy="3383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tx1"/>
                          </a:solidFill>
                        </a:rPr>
                        <a:t>Submitted</a:t>
                      </a: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, Level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  <a:p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Jungfraujoch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Rigi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Kosetice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Cape Verde,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Hohenpeissenberg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Hyytiälä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Pallas,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Peyrusse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Vieille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La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Tardiere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SIRTA,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Mt.Cimone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Zeppelin, UBA-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stations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 (5).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0" i="1" baseline="0" dirty="0" smtClean="0"/>
                        <a:t>Level 0-1 NA</a:t>
                      </a:r>
                    </a:p>
                    <a:p>
                      <a:endParaRPr lang="nb-NO" b="0" i="1" baseline="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Not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submitted</a:t>
                      </a:r>
                      <a:r>
                        <a:rPr lang="nb-NO" b="1" baseline="0" dirty="0" smtClean="0"/>
                        <a:t>, </a:t>
                      </a:r>
                      <a:r>
                        <a:rPr lang="nb-NO" b="1" baseline="0" dirty="0" err="1" smtClean="0"/>
                        <a:t>but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promised</a:t>
                      </a:r>
                      <a:endParaRPr lang="nb-NO" b="1" baseline="0" dirty="0" smtClean="0"/>
                    </a:p>
                    <a:p>
                      <a:endParaRPr lang="nb-NO" b="0" baseline="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nb-NO" b="1" baseline="0" dirty="0" smtClean="0">
                          <a:solidFill>
                            <a:schemeClr val="bg1"/>
                          </a:solidFill>
                        </a:rPr>
                        <a:t> info, </a:t>
                      </a:r>
                      <a:r>
                        <a:rPr lang="nb-NO" b="1" baseline="0" dirty="0" err="1" smtClean="0">
                          <a:solidFill>
                            <a:schemeClr val="bg1"/>
                          </a:solidFill>
                        </a:rPr>
                        <a:t>submitted</a:t>
                      </a:r>
                      <a:r>
                        <a:rPr lang="nb-NO" b="1" baseline="0" dirty="0" smtClean="0">
                          <a:solidFill>
                            <a:schemeClr val="bg1"/>
                          </a:solidFill>
                        </a:rPr>
                        <a:t> to EMEP</a:t>
                      </a:r>
                    </a:p>
                    <a:p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Harwell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Auchencort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 Moss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0113"/>
            <a:ext cx="5852172" cy="5852172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895340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17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submitted</a:t>
                      </a:r>
                      <a:r>
                        <a:rPr lang="nb-NO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" y="925488"/>
            <a:ext cx="5852172" cy="58521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5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NOxy</a:t>
            </a:r>
            <a:r>
              <a:rPr lang="nb-NO" dirty="0" smtClean="0"/>
              <a:t> 2014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" y="924561"/>
            <a:ext cx="5852172" cy="585217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88988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8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submitted</a:t>
                      </a:r>
                      <a:r>
                        <a:rPr lang="nb-NO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5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NOxy</a:t>
            </a:r>
            <a:r>
              <a:rPr lang="nb-NO" dirty="0" smtClean="0"/>
              <a:t> 2015</a:t>
            </a:r>
            <a:endParaRPr lang="en-GB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03261"/>
              </p:ext>
            </p:extLst>
          </p:nvPr>
        </p:nvGraphicFramePr>
        <p:xfrm>
          <a:off x="6172200" y="2207641"/>
          <a:ext cx="5181600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tx1"/>
                          </a:solidFill>
                        </a:rPr>
                        <a:t>Submitted</a:t>
                      </a: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, Level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  <a:p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Cape Verde,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Kosetice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Melpitz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Hohenpeissenberg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Hyytiäla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Pallas, La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Tardiere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Peyrusse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Vieille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Revin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SIRTA, Puy de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Dome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Mt.Cimone</a:t>
                      </a:r>
                      <a:endParaRPr lang="nb-NO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0" i="1" baseline="0" dirty="0" smtClean="0"/>
                        <a:t>Level 1 </a:t>
                      </a:r>
                    </a:p>
                    <a:p>
                      <a:r>
                        <a:rPr lang="nb-NO" b="0" i="1" baseline="0" dirty="0" err="1" smtClean="0"/>
                        <a:t>Ispra</a:t>
                      </a:r>
                      <a:endParaRPr lang="nb-NO" b="0" i="1" baseline="0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Not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submitted</a:t>
                      </a:r>
                      <a:r>
                        <a:rPr lang="nb-NO" b="1" baseline="0" dirty="0" smtClean="0"/>
                        <a:t>, </a:t>
                      </a:r>
                      <a:r>
                        <a:rPr lang="nb-NO" b="1" baseline="0" dirty="0" err="1" smtClean="0"/>
                        <a:t>but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promised</a:t>
                      </a:r>
                      <a:endParaRPr lang="nb-NO" b="1" baseline="0" dirty="0" smtClean="0"/>
                    </a:p>
                    <a:p>
                      <a:endParaRPr lang="nb-NO" b="0" baseline="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nb-NO" b="1" baseline="0" dirty="0" smtClean="0">
                          <a:solidFill>
                            <a:schemeClr val="bg1"/>
                          </a:solidFill>
                        </a:rPr>
                        <a:t> info</a:t>
                      </a:r>
                      <a:endParaRPr lang="nb-NO" b="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Harwell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, K-puszta, Birkenes,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Vavihill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Aspvreten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reported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 to EMEP</a:t>
                      </a:r>
                    </a:p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" y="924561"/>
            <a:ext cx="5852172" cy="585217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13340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12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submitted</a:t>
                      </a:r>
                      <a:r>
                        <a:rPr lang="nb-NO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924561"/>
            <a:ext cx="5852172" cy="58521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Calibration</a:t>
            </a:r>
            <a:r>
              <a:rPr lang="nb-NO" dirty="0" smtClean="0"/>
              <a:t> workshops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558800"/>
            <a:ext cx="6101080" cy="610108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3392" y="980729"/>
            <a:ext cx="5685968" cy="4525963"/>
          </a:xfrm>
        </p:spPr>
        <p:txBody>
          <a:bodyPr/>
          <a:lstStyle/>
          <a:p>
            <a:pPr marL="0" indent="0">
              <a:buNone/>
            </a:pPr>
            <a:endParaRPr lang="nb-NO" b="1" i="1" dirty="0" smtClean="0"/>
          </a:p>
          <a:p>
            <a:pPr marL="0" indent="0">
              <a:buNone/>
            </a:pPr>
            <a:r>
              <a:rPr lang="nb-NO" b="1" i="1" dirty="0" err="1" smtClean="0"/>
              <a:t>Include</a:t>
            </a:r>
            <a:r>
              <a:rPr lang="nb-NO" b="1" i="1" dirty="0" smtClean="0"/>
              <a:t> </a:t>
            </a:r>
            <a:r>
              <a:rPr lang="nb-NO" b="1" i="1" dirty="0" err="1" smtClean="0"/>
              <a:t>information</a:t>
            </a:r>
            <a:r>
              <a:rPr lang="nb-NO" b="1" i="1" dirty="0" smtClean="0"/>
              <a:t> like </a:t>
            </a:r>
            <a:r>
              <a:rPr lang="nb-NO" b="1" i="1" dirty="0" err="1" smtClean="0"/>
              <a:t>this</a:t>
            </a:r>
            <a:r>
              <a:rPr lang="nb-NO" b="1" i="1" dirty="0" smtClean="0"/>
              <a:t>: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Example</a:t>
            </a:r>
            <a:r>
              <a:rPr lang="nb-NO" dirty="0" smtClean="0"/>
              <a:t>: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Nephelometers</a:t>
            </a:r>
            <a:r>
              <a:rPr lang="nb-NO" dirty="0" smtClean="0"/>
              <a:t> </a:t>
            </a:r>
            <a:r>
              <a:rPr lang="nb-NO" dirty="0" err="1" smtClean="0"/>
              <a:t>participated</a:t>
            </a:r>
            <a:r>
              <a:rPr lang="nb-NO" dirty="0" smtClean="0"/>
              <a:t> in workshops</a:t>
            </a:r>
          </a:p>
          <a:p>
            <a:pPr marL="0" indent="0">
              <a:buNone/>
            </a:pPr>
            <a:r>
              <a:rPr lang="nb-NO" dirty="0" err="1" smtClean="0"/>
              <a:t>Passed</a:t>
            </a:r>
            <a:r>
              <a:rPr lang="nb-NO" dirty="0" smtClean="0"/>
              <a:t> or not, </a:t>
            </a:r>
            <a:r>
              <a:rPr lang="nb-NO" dirty="0" err="1" smtClean="0"/>
              <a:t>useful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40" y="662681"/>
            <a:ext cx="6170549" cy="63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Reporting deadline: </a:t>
            </a:r>
            <a:r>
              <a:rPr lang="nb-NO" b="1" dirty="0" smtClean="0"/>
              <a:t>31.July 2016</a:t>
            </a:r>
          </a:p>
          <a:p>
            <a:r>
              <a:rPr lang="nb-NO" dirty="0" smtClean="0"/>
              <a:t>Data: </a:t>
            </a:r>
            <a:r>
              <a:rPr lang="nb-NO" b="1" dirty="0" smtClean="0"/>
              <a:t>2015, full </a:t>
            </a:r>
            <a:r>
              <a:rPr lang="nb-NO" b="1" dirty="0" err="1" smtClean="0"/>
              <a:t>year</a:t>
            </a:r>
            <a:endParaRPr lang="nb-NO" b="1" dirty="0" smtClean="0"/>
          </a:p>
          <a:p>
            <a:r>
              <a:rPr lang="nb-NO" dirty="0" smtClean="0"/>
              <a:t>Data </a:t>
            </a:r>
            <a:r>
              <a:rPr lang="nb-NO" dirty="0"/>
              <a:t>L</a:t>
            </a:r>
            <a:r>
              <a:rPr lang="nb-NO" dirty="0" smtClean="0"/>
              <a:t>evels: </a:t>
            </a:r>
            <a:r>
              <a:rPr lang="nb-NO" b="1" dirty="0" smtClean="0"/>
              <a:t>Level 0 - 1 - 2  </a:t>
            </a:r>
            <a:r>
              <a:rPr lang="nb-NO" b="1" dirty="0" err="1" smtClean="0"/>
              <a:t>mandatory</a:t>
            </a:r>
            <a:r>
              <a:rPr lang="nb-NO" b="1" dirty="0" smtClean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with</a:t>
            </a:r>
            <a:r>
              <a:rPr lang="nb-NO" dirty="0" smtClean="0"/>
              <a:t> a </a:t>
            </a:r>
            <a:r>
              <a:rPr lang="nb-NO" dirty="0" err="1" smtClean="0"/>
              <a:t>few</a:t>
            </a:r>
            <a:r>
              <a:rPr lang="nb-NO" dirty="0" smtClean="0"/>
              <a:t> </a:t>
            </a:r>
            <a:r>
              <a:rPr lang="nb-NO" dirty="0" err="1" smtClean="0"/>
              <a:t>exceptions</a:t>
            </a:r>
            <a:r>
              <a:rPr lang="nb-NO" dirty="0" smtClean="0"/>
              <a:t>)</a:t>
            </a:r>
          </a:p>
          <a:p>
            <a:r>
              <a:rPr lang="nb-NO" dirty="0"/>
              <a:t>Templates: </a:t>
            </a:r>
            <a:r>
              <a:rPr lang="nb-NO" dirty="0">
                <a:hlinkClick r:id="rId2"/>
              </a:rPr>
              <a:t>http://ebas-submit.nilu.no</a:t>
            </a:r>
            <a:r>
              <a:rPr lang="nb-NO" dirty="0" smtClean="0">
                <a:hlinkClick r:id="rId2"/>
              </a:rPr>
              <a:t>/</a:t>
            </a:r>
            <a:endParaRPr lang="nb-NO" dirty="0" smtClean="0"/>
          </a:p>
          <a:p>
            <a:r>
              <a:rPr lang="nb-NO" dirty="0" smtClean="0"/>
              <a:t>Data format: </a:t>
            </a:r>
            <a:r>
              <a:rPr lang="nb-NO" b="1" dirty="0" smtClean="0"/>
              <a:t>NASA </a:t>
            </a:r>
            <a:r>
              <a:rPr lang="nb-NO" b="1" dirty="0" err="1" smtClean="0"/>
              <a:t>Ames</a:t>
            </a:r>
            <a:r>
              <a:rPr lang="nb-NO" b="1" dirty="0" smtClean="0"/>
              <a:t> 1001 </a:t>
            </a:r>
            <a:r>
              <a:rPr lang="nb-NO" b="1" dirty="0" err="1" smtClean="0"/>
              <a:t>ascii</a:t>
            </a:r>
            <a:endParaRPr lang="nb-NO" b="1" dirty="0" smtClean="0"/>
          </a:p>
          <a:p>
            <a:r>
              <a:rPr lang="nb-NO" dirty="0" err="1" smtClean="0"/>
              <a:t>Submission</a:t>
            </a:r>
            <a:r>
              <a:rPr lang="nb-NO" dirty="0" smtClean="0"/>
              <a:t>: </a:t>
            </a:r>
            <a:r>
              <a:rPr lang="nb-NO" b="1" dirty="0" err="1" smtClean="0"/>
              <a:t>ftp</a:t>
            </a:r>
            <a:r>
              <a:rPr lang="nb-NO" b="1" dirty="0" smtClean="0"/>
              <a:t> or </a:t>
            </a:r>
            <a:r>
              <a:rPr lang="nb-NO" b="1" dirty="0" err="1" smtClean="0"/>
              <a:t>submission</a:t>
            </a:r>
            <a:r>
              <a:rPr lang="nb-NO" b="1" dirty="0" smtClean="0"/>
              <a:t> </a:t>
            </a:r>
            <a:r>
              <a:rPr lang="nb-NO" b="1" dirty="0" err="1" smtClean="0"/>
              <a:t>tool</a:t>
            </a:r>
            <a:endParaRPr lang="nb-NO" b="1" dirty="0" smtClean="0"/>
          </a:p>
          <a:p>
            <a:endParaRPr lang="nb-NO" b="1" dirty="0"/>
          </a:p>
          <a:p>
            <a:endParaRPr lang="nb-NO" b="1" dirty="0" smtClean="0"/>
          </a:p>
          <a:p>
            <a:endParaRPr lang="nb-NO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nn-NO" smtClean="0">
                <a:solidFill>
                  <a:prstClr val="black"/>
                </a:solidFill>
              </a:rPr>
              <a:t>Bologna October 2016</a:t>
            </a:r>
            <a:endParaRPr lang="nn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 format </a:t>
            </a:r>
            <a:r>
              <a:rPr lang="nb-NO" dirty="0" err="1" smtClean="0"/>
              <a:t>checker</a:t>
            </a:r>
            <a:r>
              <a:rPr lang="nb-NO" dirty="0" smtClean="0"/>
              <a:t> and </a:t>
            </a:r>
            <a:r>
              <a:rPr lang="nb-NO" dirty="0" err="1" smtClean="0"/>
              <a:t>submission</a:t>
            </a:r>
            <a:r>
              <a:rPr lang="nb-NO" dirty="0" smtClean="0"/>
              <a:t> </a:t>
            </a:r>
            <a:r>
              <a:rPr lang="nb-NO" dirty="0" err="1" smtClean="0"/>
              <a:t>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err="1" smtClean="0"/>
              <a:t>new</a:t>
            </a:r>
            <a:r>
              <a:rPr lang="nb-NO" dirty="0" smtClean="0"/>
              <a:t> format </a:t>
            </a:r>
            <a:r>
              <a:rPr lang="nb-NO" dirty="0" err="1" smtClean="0"/>
              <a:t>checker</a:t>
            </a:r>
            <a:r>
              <a:rPr lang="nb-NO" dirty="0" smtClean="0"/>
              <a:t> and </a:t>
            </a:r>
            <a:r>
              <a:rPr lang="nb-NO" dirty="0" err="1" smtClean="0"/>
              <a:t>submission</a:t>
            </a:r>
            <a:r>
              <a:rPr lang="nb-NO" dirty="0" smtClean="0"/>
              <a:t> </a:t>
            </a:r>
            <a:r>
              <a:rPr lang="nb-NO" dirty="0" err="1" smtClean="0"/>
              <a:t>tool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implemented</a:t>
            </a:r>
            <a:r>
              <a:rPr lang="nb-NO" dirty="0" smtClean="0"/>
              <a:t> and </a:t>
            </a:r>
            <a:r>
              <a:rPr lang="nb-NO" dirty="0" err="1" smtClean="0"/>
              <a:t>tested</a:t>
            </a:r>
            <a:r>
              <a:rPr lang="nb-NO" dirty="0" smtClean="0"/>
              <a:t> in 2015.</a:t>
            </a:r>
          </a:p>
          <a:p>
            <a:pPr marL="0" indent="0">
              <a:buNone/>
            </a:pPr>
            <a:r>
              <a:rPr lang="nb-NO" dirty="0" smtClean="0"/>
              <a:t>The </a:t>
            </a:r>
            <a:r>
              <a:rPr lang="nb-NO" dirty="0" err="1" smtClean="0"/>
              <a:t>tool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</a:t>
            </a:r>
            <a:r>
              <a:rPr lang="nb-NO" dirty="0" err="1" smtClean="0"/>
              <a:t>made</a:t>
            </a:r>
            <a:r>
              <a:rPr lang="nb-NO" dirty="0" smtClean="0"/>
              <a:t> </a:t>
            </a:r>
            <a:r>
              <a:rPr lang="nb-NO" dirty="0" err="1" smtClean="0"/>
              <a:t>available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data </a:t>
            </a:r>
            <a:r>
              <a:rPr lang="nb-NO" dirty="0" err="1" smtClean="0"/>
              <a:t>submitters</a:t>
            </a:r>
            <a:r>
              <a:rPr lang="nb-NO" dirty="0" smtClean="0"/>
              <a:t> prior to </a:t>
            </a:r>
            <a:r>
              <a:rPr lang="nb-NO" dirty="0" err="1" smtClean="0"/>
              <a:t>the</a:t>
            </a:r>
            <a:r>
              <a:rPr lang="nb-NO" dirty="0" smtClean="0"/>
              <a:t> 2016 data </a:t>
            </a:r>
            <a:r>
              <a:rPr lang="nb-NO" dirty="0" err="1" smtClean="0"/>
              <a:t>submission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Detailed</a:t>
            </a:r>
            <a:r>
              <a:rPr lang="nb-NO" dirty="0" smtClean="0"/>
              <a:t> format </a:t>
            </a:r>
            <a:r>
              <a:rPr lang="nb-NO" dirty="0" err="1" smtClean="0"/>
              <a:t>checker</a:t>
            </a:r>
            <a:r>
              <a:rPr lang="nb-NO" dirty="0" smtClean="0"/>
              <a:t> and </a:t>
            </a:r>
            <a:r>
              <a:rPr lang="nb-NO" dirty="0" err="1" smtClean="0"/>
              <a:t>direct</a:t>
            </a:r>
            <a:r>
              <a:rPr lang="nb-NO" dirty="0" smtClean="0"/>
              <a:t> feedback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r>
              <a:rPr lang="nb-NO" dirty="0" smtClean="0"/>
              <a:t> 2 data, </a:t>
            </a:r>
            <a:r>
              <a:rPr lang="nb-NO" dirty="0" err="1" smtClean="0"/>
              <a:t>connected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templates</a:t>
            </a:r>
            <a:r>
              <a:rPr lang="nb-NO" dirty="0" smtClean="0"/>
              <a:t>. </a:t>
            </a:r>
            <a:endParaRPr lang="nb-NO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http://ebas-submit-tool.nilu.no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1" y="2984285"/>
            <a:ext cx="8381861" cy="38059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096" y="2984285"/>
            <a:ext cx="2939826" cy="1963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096" y="4974638"/>
            <a:ext cx="2939826" cy="18155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201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 format </a:t>
            </a:r>
            <a:r>
              <a:rPr lang="nb-NO" dirty="0" err="1" smtClean="0"/>
              <a:t>checker</a:t>
            </a:r>
            <a:r>
              <a:rPr lang="nb-NO" dirty="0" smtClean="0"/>
              <a:t> and </a:t>
            </a:r>
            <a:r>
              <a:rPr lang="nb-NO" dirty="0" err="1" smtClean="0"/>
              <a:t>submission</a:t>
            </a:r>
            <a:r>
              <a:rPr lang="nb-NO" dirty="0" smtClean="0"/>
              <a:t> </a:t>
            </a:r>
            <a:r>
              <a:rPr lang="nb-NO" dirty="0" err="1" smtClean="0"/>
              <a:t>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Kommer: </a:t>
            </a:r>
          </a:p>
          <a:p>
            <a:pPr marL="0" indent="0">
              <a:buNone/>
            </a:pPr>
            <a:r>
              <a:rPr lang="nb-NO" dirty="0" smtClean="0"/>
              <a:t>noen punkter om erfaringer: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Enklere for bruker, </a:t>
            </a:r>
          </a:p>
          <a:p>
            <a:pPr marL="0" indent="0">
              <a:buNone/>
            </a:pPr>
            <a:r>
              <a:rPr lang="nb-NO" dirty="0" smtClean="0"/>
              <a:t>Hurtigere svar,</a:t>
            </a:r>
          </a:p>
          <a:p>
            <a:pPr marL="0" indent="0">
              <a:buNone/>
            </a:pPr>
            <a:r>
              <a:rPr lang="nb-NO" dirty="0" smtClean="0"/>
              <a:t>Kortere tid før data er inne i EBAS.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God kontakt med noen data </a:t>
            </a:r>
            <a:r>
              <a:rPr lang="nb-NO" dirty="0" err="1" smtClean="0"/>
              <a:t>submitters</a:t>
            </a:r>
            <a:r>
              <a:rPr lang="nb-NO" dirty="0" smtClean="0"/>
              <a:t>, andre ikke.</a:t>
            </a:r>
          </a:p>
          <a:p>
            <a:pPr marL="0" indent="0">
              <a:buNone/>
            </a:pPr>
            <a:r>
              <a:rPr lang="nb-NO" dirty="0" smtClean="0"/>
              <a:t>Viktig at også data </a:t>
            </a:r>
            <a:r>
              <a:rPr lang="nb-NO" dirty="0" err="1" smtClean="0"/>
              <a:t>submitters</a:t>
            </a:r>
            <a:r>
              <a:rPr lang="nb-NO" dirty="0" smtClean="0"/>
              <a:t> deltar på møter, eller kurs.</a:t>
            </a:r>
          </a:p>
          <a:p>
            <a:pPr marL="0" indent="0">
              <a:buNone/>
            </a:pPr>
            <a:r>
              <a:rPr lang="nb-NO" dirty="0" smtClean="0"/>
              <a:t>Dette er «våre» data, data </a:t>
            </a:r>
            <a:r>
              <a:rPr lang="nb-NO" dirty="0" err="1" smtClean="0"/>
              <a:t>submitters</a:t>
            </a:r>
            <a:r>
              <a:rPr lang="nb-NO" dirty="0" smtClean="0"/>
              <a:t> er også «vi»</a:t>
            </a:r>
          </a:p>
          <a:p>
            <a:pPr marL="0" indent="0">
              <a:buNone/>
            </a:pPr>
            <a:r>
              <a:rPr lang="nb-NO" dirty="0" smtClean="0"/>
              <a:t>Begynner å hjelpe med support men ellers fortsatt kø</a:t>
            </a:r>
          </a:p>
          <a:p>
            <a:pPr marL="0" indent="0">
              <a:buNone/>
            </a:pPr>
            <a:r>
              <a:rPr lang="nb-NO" dirty="0" smtClean="0"/>
              <a:t>Veldig dårlige på </a:t>
            </a:r>
            <a:r>
              <a:rPr lang="nb-NO" dirty="0" err="1" smtClean="0"/>
              <a:t>level</a:t>
            </a:r>
            <a:r>
              <a:rPr lang="nb-NO" dirty="0" smtClean="0"/>
              <a:t> 0 og </a:t>
            </a:r>
            <a:r>
              <a:rPr lang="nb-NO" dirty="0" err="1" smtClean="0"/>
              <a:t>level</a:t>
            </a:r>
            <a:r>
              <a:rPr lang="nb-NO" dirty="0" smtClean="0"/>
              <a:t> 1 feedback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 training </a:t>
            </a:r>
            <a:r>
              <a:rPr lang="nb-NO" dirty="0" err="1" smtClean="0"/>
              <a:t>course</a:t>
            </a:r>
            <a:r>
              <a:rPr lang="nb-NO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A data training </a:t>
            </a:r>
            <a:r>
              <a:rPr lang="nb-NO" dirty="0" err="1" smtClean="0"/>
              <a:t>course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be held at NILU 26.-28 </a:t>
            </a:r>
            <a:r>
              <a:rPr lang="nb-NO" dirty="0" err="1" smtClean="0"/>
              <a:t>October</a:t>
            </a:r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Participants</a:t>
            </a:r>
            <a:r>
              <a:rPr lang="nb-NO" dirty="0" smtClean="0"/>
              <a:t> from EMEP, ACTRIS, GAW-WDCRG, GAW-WDCA</a:t>
            </a:r>
          </a:p>
          <a:p>
            <a:pPr marL="0" indent="0">
              <a:buNone/>
            </a:pPr>
            <a:r>
              <a:rPr lang="nb-NO" dirty="0" smtClean="0"/>
              <a:t>Still </a:t>
            </a:r>
            <a:r>
              <a:rPr lang="nb-NO" dirty="0" err="1" smtClean="0"/>
              <a:t>possible</a:t>
            </a:r>
            <a:r>
              <a:rPr lang="nb-NO" dirty="0" smtClean="0"/>
              <a:t> to register</a:t>
            </a:r>
          </a:p>
          <a:p>
            <a:pPr marL="0" indent="0">
              <a:buNone/>
            </a:pPr>
            <a:r>
              <a:rPr lang="nb-NO" dirty="0" err="1" smtClean="0"/>
              <a:t>Next</a:t>
            </a:r>
            <a:r>
              <a:rPr lang="nb-NO" dirty="0" smtClean="0"/>
              <a:t> workshop?? (</a:t>
            </a:r>
            <a:r>
              <a:rPr lang="nb-NO" dirty="0" err="1" smtClean="0"/>
              <a:t>announced</a:t>
            </a:r>
            <a:r>
              <a:rPr lang="nb-NO" dirty="0" smtClean="0"/>
              <a:t> </a:t>
            </a:r>
            <a:r>
              <a:rPr lang="nb-NO" dirty="0" err="1" smtClean="0"/>
              <a:t>well</a:t>
            </a:r>
            <a:r>
              <a:rPr lang="nb-NO" dirty="0" smtClean="0"/>
              <a:t> in time </a:t>
            </a:r>
            <a:r>
              <a:rPr lang="nb-NO" dirty="0" err="1" smtClean="0"/>
              <a:t>before</a:t>
            </a:r>
            <a:r>
              <a:rPr lang="nb-NO" dirty="0" smtClean="0"/>
              <a:t> date)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79" y="2688101"/>
            <a:ext cx="9651042" cy="30873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4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8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Nephelometer</a:t>
            </a:r>
            <a:r>
              <a:rPr lang="nb-NO" dirty="0" smtClean="0"/>
              <a:t> 2014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" y="924548"/>
            <a:ext cx="5852172" cy="5852172"/>
          </a:xfr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86512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20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dirty="0" smtClean="0"/>
                        <a:t> (</a:t>
                      </a:r>
                      <a:r>
                        <a:rPr lang="nb-NO" dirty="0" err="1" smtClean="0"/>
                        <a:t>partly</a:t>
                      </a:r>
                      <a:r>
                        <a:rPr lang="nb-NO" dirty="0" smtClean="0"/>
                        <a:t>) </a:t>
                      </a:r>
                      <a:r>
                        <a:rPr lang="nb-NO" dirty="0" err="1" smtClean="0"/>
                        <a:t>submitted</a:t>
                      </a:r>
                      <a:r>
                        <a:rPr lang="nb-NO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Nephelometer</a:t>
            </a:r>
            <a:r>
              <a:rPr lang="nb-NO" dirty="0" smtClean="0"/>
              <a:t> 2015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190107"/>
              </p:ext>
            </p:extLst>
          </p:nvPr>
        </p:nvGraphicFramePr>
        <p:xfrm>
          <a:off x="6172200" y="2227961"/>
          <a:ext cx="5181600" cy="3931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tx1"/>
                          </a:solidFill>
                        </a:rPr>
                        <a:t>Submitted</a:t>
                      </a: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, Level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0-1-2</a:t>
                      </a:r>
                    </a:p>
                    <a:p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BEO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Moussala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dirty="0" err="1" smtClean="0"/>
                        <a:t>Chacaltaya</a:t>
                      </a:r>
                      <a:r>
                        <a:rPr lang="nb-NO" baseline="0" dirty="0" smtClean="0"/>
                        <a:t> (Bolivia, not </a:t>
                      </a:r>
                      <a:r>
                        <a:rPr lang="nb-NO" baseline="0" dirty="0" err="1" smtClean="0"/>
                        <a:t>shown</a:t>
                      </a:r>
                      <a:r>
                        <a:rPr lang="nb-NO" baseline="0" dirty="0" smtClean="0"/>
                        <a:t>),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Jungfraucjoch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Hohenpeissenberg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Melpitz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Granada,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Montsec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Montseny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El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Arenosillo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Hyytiälä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Pallas, OPE, Puy de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Dome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Finokalia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DEM Athens, K-puszta,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Ispra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Mt.Cimone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Lecce, Birkenes,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Trollhaugen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 (Antarctica, not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shown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/>
                        <a:t>Partly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submitted</a:t>
                      </a:r>
                      <a:r>
                        <a:rPr lang="nb-NO" b="1" baseline="0" dirty="0" smtClean="0"/>
                        <a:t>, </a:t>
                      </a:r>
                      <a:r>
                        <a:rPr lang="nb-NO" b="1" baseline="0" dirty="0" err="1" smtClean="0"/>
                        <a:t>but</a:t>
                      </a:r>
                      <a:r>
                        <a:rPr lang="nb-NO" b="1" baseline="0" dirty="0" smtClean="0"/>
                        <a:t> not all Level 0-1-2</a:t>
                      </a:r>
                    </a:p>
                    <a:p>
                      <a:r>
                        <a:rPr lang="nb-NO" b="0" baseline="0" dirty="0" err="1" smtClean="0"/>
                        <a:t>Kresin</a:t>
                      </a:r>
                      <a:r>
                        <a:rPr lang="nb-NO" b="0" baseline="0" dirty="0" smtClean="0"/>
                        <a:t>, SIRTA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Not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submitted</a:t>
                      </a:r>
                      <a:r>
                        <a:rPr lang="nb-NO" b="1" baseline="0" dirty="0" smtClean="0"/>
                        <a:t>, </a:t>
                      </a:r>
                      <a:r>
                        <a:rPr lang="nb-NO" b="1" baseline="0" dirty="0" err="1" smtClean="0"/>
                        <a:t>but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promised</a:t>
                      </a:r>
                      <a:endParaRPr lang="nb-NO" b="1" baseline="0" dirty="0" smtClean="0"/>
                    </a:p>
                    <a:p>
                      <a:r>
                        <a:rPr lang="nb-NO" baseline="0" dirty="0" err="1" smtClean="0"/>
                        <a:t>Vavihill</a:t>
                      </a:r>
                      <a:r>
                        <a:rPr lang="nb-NO" baseline="0" dirty="0" smtClean="0"/>
                        <a:t> (instrument broken)</a:t>
                      </a:r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nb-NO" b="1" baseline="0" dirty="0" smtClean="0">
                          <a:solidFill>
                            <a:schemeClr val="bg1"/>
                          </a:solidFill>
                        </a:rPr>
                        <a:t> info</a:t>
                      </a:r>
                    </a:p>
                    <a:p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Preila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Cabauw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Mace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 Head, Zeppelin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" y="924548"/>
            <a:ext cx="5852172" cy="58521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" y="924548"/>
            <a:ext cx="5852172" cy="58521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12742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23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dirty="0" smtClean="0"/>
                        <a:t> (</a:t>
                      </a:r>
                      <a:r>
                        <a:rPr lang="nb-NO" dirty="0" err="1" smtClean="0"/>
                        <a:t>partly</a:t>
                      </a:r>
                      <a:r>
                        <a:rPr lang="nb-NO" dirty="0" smtClean="0"/>
                        <a:t>) </a:t>
                      </a:r>
                      <a:r>
                        <a:rPr lang="nb-NO" dirty="0" err="1" smtClean="0"/>
                        <a:t>submitted</a:t>
                      </a:r>
                      <a:r>
                        <a:rPr lang="nb-NO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Nephelometer</a:t>
            </a:r>
            <a:r>
              <a:rPr lang="nb-NO" dirty="0" smtClean="0"/>
              <a:t>, NRT 2015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1379"/>
            <a:ext cx="5852172" cy="5852172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713042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5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active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sites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Nephelometer</a:t>
            </a:r>
            <a:r>
              <a:rPr lang="nb-NO" dirty="0" smtClean="0"/>
              <a:t>, NRT 2016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179321"/>
              </p:ext>
            </p:extLst>
          </p:nvPr>
        </p:nvGraphicFramePr>
        <p:xfrm>
          <a:off x="6172200" y="2676017"/>
          <a:ext cx="5181600" cy="2199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nb-NO" b="1" dirty="0" err="1" smtClean="0">
                          <a:solidFill>
                            <a:schemeClr val="tx1"/>
                          </a:solidFill>
                        </a:rPr>
                        <a:t>operation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September/</a:t>
                      </a:r>
                      <a:r>
                        <a:rPr lang="nb-NO" b="1" baseline="0" dirty="0" err="1" smtClean="0">
                          <a:solidFill>
                            <a:schemeClr val="tx1"/>
                          </a:solidFill>
                        </a:rPr>
                        <a:t>October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2016</a:t>
                      </a:r>
                    </a:p>
                    <a:p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BEO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Moussala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Hohenpeissenberg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Melpitz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Granada, El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Arenosillo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Hyytiälä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Puy de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Dome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K-Puszta,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Ispra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Mt.Cimone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Cabauw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Birkenes,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Trollhaugen</a:t>
                      </a:r>
                      <a:endParaRPr lang="nb-NO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Not in </a:t>
                      </a:r>
                      <a:r>
                        <a:rPr lang="nb-NO" b="1" dirty="0" err="1" smtClean="0"/>
                        <a:t>operation</a:t>
                      </a:r>
                      <a:r>
                        <a:rPr lang="nb-NO" b="1" dirty="0" smtClean="0"/>
                        <a:t> September/</a:t>
                      </a:r>
                      <a:r>
                        <a:rPr lang="nb-NO" b="1" dirty="0" err="1" smtClean="0"/>
                        <a:t>October</a:t>
                      </a:r>
                      <a:r>
                        <a:rPr lang="nb-NO" b="1" dirty="0" smtClean="0"/>
                        <a:t> 2016, </a:t>
                      </a:r>
                    </a:p>
                    <a:p>
                      <a:r>
                        <a:rPr lang="nb-NO" b="1" dirty="0" err="1" smtClean="0"/>
                        <a:t>but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set</a:t>
                      </a:r>
                      <a:r>
                        <a:rPr lang="nb-NO" b="1" baseline="0" dirty="0" smtClean="0"/>
                        <a:t> up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1379"/>
            <a:ext cx="5852172" cy="585217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4561"/>
            <a:ext cx="5852172" cy="58521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368374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13 </a:t>
                      </a:r>
                      <a:r>
                        <a:rPr lang="nb-NO" dirty="0" err="1" smtClean="0"/>
                        <a:t>active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sites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D/SMPS 2014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8755"/>
            <a:ext cx="5852172" cy="5852172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61827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34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dirty="0" smtClean="0"/>
                        <a:t> (</a:t>
                      </a:r>
                      <a:r>
                        <a:rPr lang="nb-NO" dirty="0" err="1" smtClean="0"/>
                        <a:t>partly</a:t>
                      </a:r>
                      <a:r>
                        <a:rPr lang="nb-NO" dirty="0" smtClean="0"/>
                        <a:t>) </a:t>
                      </a:r>
                      <a:r>
                        <a:rPr lang="nb-NO" dirty="0" err="1" smtClean="0"/>
                        <a:t>submitted</a:t>
                      </a:r>
                      <a:r>
                        <a:rPr lang="nb-NO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/>
          <p:cNvSpPr txBox="1">
            <a:spLocks noChangeArrowheads="1"/>
          </p:cNvSpPr>
          <p:nvPr/>
        </p:nvSpPr>
        <p:spPr bwMode="auto">
          <a:xfrm>
            <a:off x="2783633" y="1016994"/>
            <a:ext cx="7627619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rgbClr val="1D4F85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D4F85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rgbClr val="1D4F85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D4F85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D4F85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en-US" sz="2100" b="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D/SMPS 2015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797540"/>
              </p:ext>
            </p:extLst>
          </p:nvPr>
        </p:nvGraphicFramePr>
        <p:xfrm>
          <a:off x="6172200" y="2227961"/>
          <a:ext cx="5181600" cy="3937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>
                          <a:solidFill>
                            <a:schemeClr val="tx1"/>
                          </a:solidFill>
                        </a:rPr>
                        <a:t>Submitted</a:t>
                      </a:r>
                      <a:r>
                        <a:rPr lang="nb-NO" b="1" dirty="0" smtClean="0">
                          <a:solidFill>
                            <a:schemeClr val="tx1"/>
                          </a:solidFill>
                        </a:rPr>
                        <a:t>, Level</a:t>
                      </a:r>
                      <a:r>
                        <a:rPr lang="nb-NO" b="1" baseline="0" dirty="0" smtClean="0">
                          <a:solidFill>
                            <a:schemeClr val="tx1"/>
                          </a:solidFill>
                        </a:rPr>
                        <a:t> 0-1-2</a:t>
                      </a:r>
                    </a:p>
                    <a:p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BEO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Moussala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Jungfraucjoch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Kosetice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Suchdol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Hohenpeissenberg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Melpitz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Montseny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Pallas,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Finokalia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DEM Athens,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Ispra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Cabauw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Birkenes,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Trollhaugen</a:t>
                      </a:r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Vavihill</a:t>
                      </a:r>
                      <a:endParaRPr lang="nb-NO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b="0" baseline="0" dirty="0" smtClean="0">
                          <a:solidFill>
                            <a:schemeClr val="tx1"/>
                          </a:solidFill>
                        </a:rPr>
                        <a:t>GUAN </a:t>
                      </a:r>
                      <a:r>
                        <a:rPr lang="nb-NO" b="0" baseline="0" dirty="0" err="1" smtClean="0">
                          <a:solidFill>
                            <a:schemeClr val="tx1"/>
                          </a:solidFill>
                        </a:rPr>
                        <a:t>stations</a:t>
                      </a:r>
                      <a:endParaRPr lang="nb-NO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err="1" smtClean="0"/>
                        <a:t>Partly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submitted</a:t>
                      </a:r>
                      <a:r>
                        <a:rPr lang="nb-NO" b="1" baseline="0" dirty="0" smtClean="0"/>
                        <a:t>, </a:t>
                      </a:r>
                      <a:r>
                        <a:rPr lang="nb-NO" b="1" baseline="0" dirty="0" err="1" smtClean="0"/>
                        <a:t>but</a:t>
                      </a:r>
                      <a:r>
                        <a:rPr lang="nb-NO" b="1" baseline="0" dirty="0" smtClean="0"/>
                        <a:t> not all Level 0-1-2</a:t>
                      </a:r>
                    </a:p>
                    <a:p>
                      <a:r>
                        <a:rPr lang="nb-NO" b="0" baseline="0" dirty="0" err="1" smtClean="0"/>
                        <a:t>Vielsalm</a:t>
                      </a:r>
                      <a:r>
                        <a:rPr lang="nb-NO" b="0" baseline="0" dirty="0" smtClean="0"/>
                        <a:t>, </a:t>
                      </a:r>
                      <a:r>
                        <a:rPr lang="nb-NO" b="0" baseline="0" dirty="0" err="1" smtClean="0"/>
                        <a:t>Chacaltaya</a:t>
                      </a:r>
                      <a:r>
                        <a:rPr lang="nb-NO" b="0" baseline="0" dirty="0" smtClean="0"/>
                        <a:t>, Madrid, </a:t>
                      </a:r>
                      <a:r>
                        <a:rPr lang="nb-NO" b="0" baseline="0" dirty="0" err="1" smtClean="0"/>
                        <a:t>Varriö</a:t>
                      </a:r>
                      <a:r>
                        <a:rPr lang="nb-NO" b="0" baseline="0" dirty="0" smtClean="0"/>
                        <a:t>, </a:t>
                      </a:r>
                      <a:r>
                        <a:rPr lang="nb-NO" b="0" baseline="0" dirty="0" err="1" smtClean="0"/>
                        <a:t>Hyytiälä</a:t>
                      </a:r>
                      <a:r>
                        <a:rPr lang="nb-NO" b="0" baseline="0" dirty="0" smtClean="0"/>
                        <a:t>, SIRTA, Puy de </a:t>
                      </a:r>
                      <a:r>
                        <a:rPr lang="nb-NO" b="0" baseline="0" dirty="0" err="1" smtClean="0"/>
                        <a:t>Dome</a:t>
                      </a:r>
                      <a:r>
                        <a:rPr lang="nb-NO" b="0" baseline="0" dirty="0" smtClean="0"/>
                        <a:t>, K-Puszta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 smtClean="0"/>
                        <a:t>Not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submitted</a:t>
                      </a:r>
                      <a:r>
                        <a:rPr lang="nb-NO" b="1" baseline="0" dirty="0" smtClean="0"/>
                        <a:t>, </a:t>
                      </a:r>
                      <a:r>
                        <a:rPr lang="nb-NO" b="1" baseline="0" dirty="0" err="1" smtClean="0"/>
                        <a:t>but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promised</a:t>
                      </a:r>
                      <a:endParaRPr lang="nb-NO" b="1" baseline="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dirty="0" smtClean="0">
                          <a:solidFill>
                            <a:schemeClr val="bg1"/>
                          </a:solidFill>
                        </a:rPr>
                        <a:t>No</a:t>
                      </a:r>
                      <a:r>
                        <a:rPr lang="nb-NO" b="1" baseline="0" dirty="0" smtClean="0">
                          <a:solidFill>
                            <a:schemeClr val="bg1"/>
                          </a:solidFill>
                        </a:rPr>
                        <a:t> info</a:t>
                      </a:r>
                      <a:endParaRPr lang="nb-NO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Usti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, Granada,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Mace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 Head,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Mt.Cimone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Preila</a:t>
                      </a:r>
                      <a:r>
                        <a:rPr lang="nb-NO" baseline="0" dirty="0" smtClean="0">
                          <a:solidFill>
                            <a:schemeClr val="bg1"/>
                          </a:solidFill>
                        </a:rPr>
                        <a:t>, Zeppelin, Pyramid, </a:t>
                      </a:r>
                      <a:r>
                        <a:rPr lang="nb-NO" baseline="0" dirty="0" err="1" smtClean="0">
                          <a:solidFill>
                            <a:schemeClr val="bg1"/>
                          </a:solidFill>
                        </a:rPr>
                        <a:t>Aspvreten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8755"/>
            <a:ext cx="5852172" cy="585217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928755"/>
            <a:ext cx="5852172" cy="58521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86299"/>
              </p:ext>
            </p:extLst>
          </p:nvPr>
        </p:nvGraphicFramePr>
        <p:xfrm>
          <a:off x="6265672" y="1515138"/>
          <a:ext cx="4064000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35 </a:t>
                      </a:r>
                      <a:r>
                        <a:rPr lang="nb-NO" dirty="0" err="1" smtClean="0"/>
                        <a:t>sites</a:t>
                      </a:r>
                      <a:r>
                        <a:rPr lang="nb-NO" dirty="0" smtClean="0"/>
                        <a:t> (</a:t>
                      </a:r>
                      <a:r>
                        <a:rPr lang="nb-NO" dirty="0" err="1" smtClean="0"/>
                        <a:t>partly</a:t>
                      </a:r>
                      <a:r>
                        <a:rPr lang="nb-NO" dirty="0" smtClean="0"/>
                        <a:t>) </a:t>
                      </a:r>
                      <a:r>
                        <a:rPr lang="nb-NO" dirty="0" err="1" smtClean="0"/>
                        <a:t>submitted</a:t>
                      </a:r>
                      <a:r>
                        <a:rPr lang="nb-NO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70248" y="6574536"/>
            <a:ext cx="3493008" cy="21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sjons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1060</Words>
  <Application>Microsoft Office PowerPoint</Application>
  <PresentationFormat>Widescreen</PresentationFormat>
  <Paragraphs>204</Paragraphs>
  <Slides>34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Geneva</vt:lpstr>
      <vt:lpstr>Wingdings</vt:lpstr>
      <vt:lpstr>Office Theme</vt:lpstr>
      <vt:lpstr>Thème Office</vt:lpstr>
      <vt:lpstr>Presentasjonsmal</vt:lpstr>
      <vt:lpstr>EBAS – ACTRIS 2015 Data Summary</vt:lpstr>
      <vt:lpstr>Outline</vt:lpstr>
      <vt:lpstr>Requirements</vt:lpstr>
      <vt:lpstr>Nephelometer 2014</vt:lpstr>
      <vt:lpstr>Nephelometer 2015</vt:lpstr>
      <vt:lpstr>Nephelometer, NRT 2015</vt:lpstr>
      <vt:lpstr>Nephelometer, NRT 2016</vt:lpstr>
      <vt:lpstr>D/SMPS 2014</vt:lpstr>
      <vt:lpstr>D/SMPS 2015</vt:lpstr>
      <vt:lpstr>D/SMPS, NRT 2015</vt:lpstr>
      <vt:lpstr>D/SMPS, NRT 2016</vt:lpstr>
      <vt:lpstr>Aethalometer 2014</vt:lpstr>
      <vt:lpstr>Aethalometer 2015</vt:lpstr>
      <vt:lpstr>PSAP/MAAP 2014</vt:lpstr>
      <vt:lpstr>PSAP/MAAP 2015</vt:lpstr>
      <vt:lpstr>Filter absorption photometer NRT 2015</vt:lpstr>
      <vt:lpstr>Filter absorption photometer NRT 2016</vt:lpstr>
      <vt:lpstr>CPC 2014</vt:lpstr>
      <vt:lpstr>CPC 2015</vt:lpstr>
      <vt:lpstr>ACSM 2014</vt:lpstr>
      <vt:lpstr>ACSM 2015</vt:lpstr>
      <vt:lpstr>CCNC 2014</vt:lpstr>
      <vt:lpstr>CCNC 2015</vt:lpstr>
      <vt:lpstr>NMHC/VOC 2014</vt:lpstr>
      <vt:lpstr>NMHC/VOC 2015</vt:lpstr>
      <vt:lpstr>NOxy 2014</vt:lpstr>
      <vt:lpstr>NOxy 2015</vt:lpstr>
      <vt:lpstr>Calibration workshops</vt:lpstr>
      <vt:lpstr>PowerPoint Presentation</vt:lpstr>
      <vt:lpstr>Data format checker and submission tool</vt:lpstr>
      <vt:lpstr>Data format checker and submission tool</vt:lpstr>
      <vt:lpstr>Data training course </vt:lpstr>
      <vt:lpstr>PowerPoint Presentation</vt:lpstr>
      <vt:lpstr>PowerPoint Presentation</vt:lpstr>
    </vt:vector>
  </TitlesOfParts>
  <Company>NILU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 bla</dc:title>
  <dc:creator>Cathrine Lund Myhre</dc:creator>
  <cp:lastModifiedBy>Ann Mari Fjæraa</cp:lastModifiedBy>
  <cp:revision>180</cp:revision>
  <dcterms:created xsi:type="dcterms:W3CDTF">2015-10-31T11:41:00Z</dcterms:created>
  <dcterms:modified xsi:type="dcterms:W3CDTF">2016-10-12T07:21:17Z</dcterms:modified>
</cp:coreProperties>
</file>