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1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9CF"/>
    <a:srgbClr val="99D0DF"/>
    <a:srgbClr val="215968"/>
    <a:srgbClr val="03388E"/>
    <a:srgbClr val="2B8944"/>
    <a:srgbClr val="339966"/>
    <a:srgbClr val="339933"/>
    <a:srgbClr val="336600"/>
    <a:srgbClr val="008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7" autoAdjust="0"/>
    <p:restoredTop sz="90396" autoAdjust="0"/>
  </p:normalViewPr>
  <p:slideViewPr>
    <p:cSldViewPr>
      <p:cViewPr varScale="1">
        <p:scale>
          <a:sx n="80" d="100"/>
          <a:sy n="80" d="100"/>
        </p:scale>
        <p:origin x="13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FAAD8-FADB-4D7B-98FB-CCDFB8FB94A2}" type="datetimeFigureOut">
              <a:rPr lang="en-GB" smtClean="0"/>
              <a:pPr/>
              <a:t>11/10/2016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7A891-7FC4-46CD-A149-7ACE4BB774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6459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9058B-9A96-4F07-BAC5-7B54E6A488EF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272EC-FFF8-4FA7-84A3-99789BE51C0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398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9FDB-5F50-4C4D-AD6D-9E03D861245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86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84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13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58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Need flag 110 to implement outlier check service.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How</a:t>
            </a:r>
            <a:r>
              <a:rPr lang="fi-FI" baseline="0" dirty="0" smtClean="0"/>
              <a:t> detailed should information coveyed to user be? Indicate possible reason for contamination?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Use detailed data completeness flags or just a few.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Allow flags that invalidate outliers for unspecified reason?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Discuss</a:t>
            </a:r>
            <a:r>
              <a:rPr lang="fi-FI" baseline="0" dirty="0" smtClean="0"/>
              <a:t> use of flag 797, Data taken from other instrument.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Discuss use of flags specific for zero, target gas, calibration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05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81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3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4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8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6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4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4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5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215968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4149080"/>
            <a:ext cx="91440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du texte</a:t>
            </a:r>
          </a:p>
          <a:p>
            <a:endParaRPr lang="fr-FR" dirty="0"/>
          </a:p>
        </p:txBody>
      </p:sp>
      <p:pic>
        <p:nvPicPr>
          <p:cNvPr id="7" name="Image 3" descr="logo-actri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4664"/>
            <a:ext cx="30305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755576" y="5509681"/>
            <a:ext cx="55642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</a:rPr>
              <a:t>ACTRIS-2 DC</a:t>
            </a:r>
            <a:r>
              <a:rPr lang="en-GB" sz="1600" b="1" i="1" baseline="0" dirty="0" smtClean="0">
                <a:solidFill>
                  <a:schemeClr val="accent5">
                    <a:lumMod val="50000"/>
                  </a:schemeClr>
                </a:solidFill>
              </a:rPr>
              <a:t> WS</a:t>
            </a:r>
            <a:endParaRPr lang="en-GB" sz="1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1" i="1" dirty="0" smtClean="0">
                <a:solidFill>
                  <a:srgbClr val="215968"/>
                </a:solidFill>
              </a:rPr>
              <a:t>Utrecht, Netherlands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1" i="1" dirty="0" smtClean="0">
                <a:solidFill>
                  <a:srgbClr val="215968"/>
                </a:solidFill>
              </a:rPr>
              <a:t>12</a:t>
            </a:r>
            <a:r>
              <a:rPr lang="en-GB" sz="1600" b="1" i="1" baseline="0" dirty="0" smtClean="0">
                <a:solidFill>
                  <a:srgbClr val="215968"/>
                </a:solidFill>
              </a:rPr>
              <a:t> - 13</a:t>
            </a:r>
            <a:r>
              <a:rPr lang="en-GB" sz="1600" b="1" i="1" dirty="0" smtClean="0">
                <a:solidFill>
                  <a:srgbClr val="215968"/>
                </a:solidFill>
              </a:rPr>
              <a:t> September 2016</a:t>
            </a:r>
            <a:endParaRPr lang="en-GB" sz="1600" b="1" i="1" dirty="0">
              <a:solidFill>
                <a:srgbClr val="215968"/>
              </a:solidFill>
            </a:endParaRPr>
          </a:p>
        </p:txBody>
      </p:sp>
      <p:pic>
        <p:nvPicPr>
          <p:cNvPr id="13" name="Image 12" descr="flag_yellow_high.jp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661248"/>
            <a:ext cx="1085850" cy="723900"/>
          </a:xfrm>
          <a:prstGeom prst="rect">
            <a:avLst/>
          </a:prstGeom>
        </p:spPr>
      </p:pic>
      <p:pic>
        <p:nvPicPr>
          <p:cNvPr id="9" name="Image 8" descr="bar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2226482"/>
            <a:ext cx="9144000" cy="482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de-DE" dirty="0" smtClean="0"/>
              <a:t>INSTRUCTIONS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892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30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50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82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35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232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44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84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28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00" b="1">
                <a:solidFill>
                  <a:srgbClr val="215968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  <a:prstGeom prst="rect">
            <a:avLst/>
          </a:prstGeom>
        </p:spPr>
        <p:txBody>
          <a:bodyPr/>
          <a:lstStyle>
            <a:lvl1pPr marL="177800" indent="-177800">
              <a:spcBef>
                <a:spcPts val="600"/>
              </a:spcBef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7" name="Image 6" descr="logo-actri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72206"/>
            <a:ext cx="1285854" cy="66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0" y="6435259"/>
            <a:ext cx="9144000" cy="30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5000"/>
              </a:lnSpc>
              <a:defRPr/>
            </a:pPr>
            <a:r>
              <a:rPr lang="en-US" sz="1200" b="1" i="1" dirty="0" smtClean="0">
                <a:solidFill>
                  <a:srgbClr val="67B9CF"/>
                </a:solidFill>
                <a:latin typeface="+mj-lt"/>
              </a:rPr>
              <a:t>2</a:t>
            </a:r>
            <a:r>
              <a:rPr lang="en-US" sz="1200" b="1" i="1" baseline="30000" dirty="0" smtClean="0">
                <a:solidFill>
                  <a:srgbClr val="67B9CF"/>
                </a:solidFill>
                <a:latin typeface="+mj-lt"/>
              </a:rPr>
              <a:t>nd</a:t>
            </a:r>
            <a:r>
              <a:rPr lang="en-US" sz="1200" b="1" i="1" dirty="0" smtClean="0">
                <a:solidFill>
                  <a:srgbClr val="67B9CF"/>
                </a:solidFill>
                <a:latin typeface="+mj-lt"/>
              </a:rPr>
              <a:t> ACTRIS-2 General</a:t>
            </a:r>
            <a:r>
              <a:rPr lang="en-US" sz="1200" b="1" i="1" baseline="0" dirty="0" smtClean="0">
                <a:solidFill>
                  <a:srgbClr val="67B9CF"/>
                </a:solidFill>
                <a:latin typeface="+mj-lt"/>
              </a:rPr>
              <a:t> </a:t>
            </a:r>
            <a:r>
              <a:rPr lang="en-US" sz="1200" b="1" i="1" dirty="0" smtClean="0">
                <a:solidFill>
                  <a:srgbClr val="67B9CF"/>
                </a:solidFill>
                <a:latin typeface="+mj-lt"/>
              </a:rPr>
              <a:t>Meeting, </a:t>
            </a:r>
            <a:r>
              <a:rPr lang="en-US" sz="1200" b="1" i="1" dirty="0" err="1" smtClean="0">
                <a:solidFill>
                  <a:srgbClr val="67B9CF"/>
                </a:solidFill>
                <a:latin typeface="+mj-lt"/>
              </a:rPr>
              <a:t>Frascati</a:t>
            </a:r>
            <a:r>
              <a:rPr lang="en-GB" sz="1200" b="1" i="1" dirty="0" smtClean="0">
                <a:solidFill>
                  <a:srgbClr val="67B9CF"/>
                </a:solidFill>
                <a:latin typeface="+mj-lt"/>
              </a:rPr>
              <a:t>, Italy,</a:t>
            </a:r>
            <a:r>
              <a:rPr lang="en-GB" sz="1200" b="1" i="1" baseline="0" dirty="0" smtClean="0">
                <a:solidFill>
                  <a:srgbClr val="67B9CF"/>
                </a:solidFill>
                <a:latin typeface="+mj-lt"/>
              </a:rPr>
              <a:t> </a:t>
            </a:r>
            <a:r>
              <a:rPr lang="en-GB" sz="1200" b="1" i="1" dirty="0" smtClean="0">
                <a:solidFill>
                  <a:srgbClr val="67B9CF"/>
                </a:solidFill>
              </a:rPr>
              <a:t>29 February – 4 March 2016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442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6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379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03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88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bas-feedback.nilu.n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 Developments in ACTRIS Surface In-Situ Data Flow and Handling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/>
              <a:t>M. Fiebig, </a:t>
            </a:r>
            <a:r>
              <a:rPr lang="en-US" dirty="0" smtClean="0"/>
              <a:t>C. </a:t>
            </a:r>
            <a:r>
              <a:rPr lang="en-US" dirty="0"/>
              <a:t>L</a:t>
            </a:r>
            <a:r>
              <a:rPr lang="en-US" dirty="0" smtClean="0"/>
              <a:t>und Myhre, A.M. Fjæraa, T. Hamburger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NILU - 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Norsk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luftforskning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Norwegian Institute for Air Research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EBAS Feedback: Organising Quality Assurance and Feedback on Data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30" b="7838"/>
          <a:stretch/>
        </p:blipFill>
        <p:spPr>
          <a:xfrm>
            <a:off x="467544" y="980729"/>
            <a:ext cx="8229600" cy="47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Quality Assurance Metadata: Why Do We Need That?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So far, quality metadata has focused on uncertainty of individual data points.</a:t>
            </a:r>
          </a:p>
          <a:p>
            <a:r>
              <a:rPr lang="en-GB" sz="1800" dirty="0" smtClean="0"/>
              <a:t>A huge fraction of ACTRIS’ work is around QA measures: </a:t>
            </a:r>
          </a:p>
          <a:p>
            <a:pPr lvl="1"/>
            <a:r>
              <a:rPr lang="en-GB" sz="1800" dirty="0" smtClean="0"/>
              <a:t>inter-comparison workshops</a:t>
            </a:r>
          </a:p>
          <a:p>
            <a:pPr lvl="1"/>
            <a:r>
              <a:rPr lang="en-GB" sz="1800" dirty="0" smtClean="0"/>
              <a:t>round-robin experiments</a:t>
            </a:r>
          </a:p>
          <a:p>
            <a:pPr lvl="1"/>
            <a:r>
              <a:rPr lang="en-GB" sz="1800" dirty="0" smtClean="0"/>
              <a:t>on-site inter-comparison</a:t>
            </a:r>
          </a:p>
          <a:p>
            <a:pPr lvl="1"/>
            <a:r>
              <a:rPr lang="en-GB" sz="1800" dirty="0" smtClean="0"/>
              <a:t>on-site audit</a:t>
            </a:r>
          </a:p>
          <a:p>
            <a:r>
              <a:rPr lang="en-GB" sz="1800" dirty="0" smtClean="0"/>
              <a:t>ACTRIS markets itself as RI for high-quality data – we need to “show-off” and document that.</a:t>
            </a:r>
          </a:p>
          <a:p>
            <a:r>
              <a:rPr lang="en-GB" sz="1800" dirty="0" smtClean="0"/>
              <a:t>Motivation for stations to participate in QA measures.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4646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Metadata Documenting Quality Assurance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844803"/>
            <a:ext cx="5315418" cy="4525963"/>
          </a:xfrm>
        </p:spPr>
        <p:txBody>
          <a:bodyPr>
            <a:noAutofit/>
          </a:bodyPr>
          <a:lstStyle/>
          <a:p>
            <a:r>
              <a:rPr lang="en-GB" sz="1800" dirty="0"/>
              <a:t>Measure master data:</a:t>
            </a:r>
          </a:p>
          <a:p>
            <a:pPr lvl="1"/>
            <a:r>
              <a:rPr lang="en-GB" sz="1800" dirty="0"/>
              <a:t>Unique ID of QA measure (issued by EBAS)</a:t>
            </a:r>
          </a:p>
          <a:p>
            <a:pPr lvl="1"/>
            <a:r>
              <a:rPr lang="en-GB" sz="1800" dirty="0"/>
              <a:t>Type of QA measure (on site </a:t>
            </a:r>
            <a:r>
              <a:rPr lang="en-GB" sz="1800" dirty="0" err="1"/>
              <a:t>intercomparison</a:t>
            </a:r>
            <a:r>
              <a:rPr lang="en-GB" sz="1800" dirty="0"/>
              <a:t>, off-site </a:t>
            </a:r>
            <a:r>
              <a:rPr lang="en-GB" sz="1800" dirty="0" err="1"/>
              <a:t>intercomparison</a:t>
            </a:r>
            <a:r>
              <a:rPr lang="en-GB" sz="1800" dirty="0"/>
              <a:t>, round-robin, on site audit)</a:t>
            </a:r>
          </a:p>
          <a:p>
            <a:pPr lvl="1"/>
            <a:r>
              <a:rPr lang="en-GB" sz="1800" dirty="0"/>
              <a:t>Entity issuing QA measure (name, address, URL)</a:t>
            </a:r>
          </a:p>
          <a:p>
            <a:pPr lvl="1"/>
            <a:r>
              <a:rPr lang="en-GB" sz="1800" dirty="0"/>
              <a:t>Date of QA measure</a:t>
            </a:r>
          </a:p>
          <a:p>
            <a:pPr lvl="1"/>
            <a:r>
              <a:rPr lang="en-GB" sz="1800" dirty="0"/>
              <a:t>Reference to test procedure used (title, </a:t>
            </a:r>
            <a:r>
              <a:rPr lang="en-GB" sz="1800" dirty="0" smtClean="0"/>
              <a:t>URL).</a:t>
            </a:r>
            <a:endParaRPr lang="en-GB" sz="1800" dirty="0"/>
          </a:p>
          <a:p>
            <a:r>
              <a:rPr lang="en-GB" sz="1800" dirty="0"/>
              <a:t>Requested from data provider:</a:t>
            </a:r>
          </a:p>
          <a:p>
            <a:pPr lvl="1"/>
            <a:r>
              <a:rPr lang="en-GB" sz="1800" dirty="0"/>
              <a:t>Unique ID of QA measure (issued by EBAS)</a:t>
            </a:r>
          </a:p>
          <a:p>
            <a:pPr lvl="1"/>
            <a:r>
              <a:rPr lang="en-GB" sz="1800" dirty="0"/>
              <a:t>Date of QA measure</a:t>
            </a:r>
          </a:p>
          <a:p>
            <a:pPr lvl="1"/>
            <a:r>
              <a:rPr lang="en-GB" sz="1800" dirty="0"/>
              <a:t>Outcome: </a:t>
            </a:r>
          </a:p>
          <a:p>
            <a:pPr lvl="2"/>
            <a:r>
              <a:rPr lang="en-GB" sz="1800" dirty="0"/>
              <a:t>pass / no pass, </a:t>
            </a:r>
          </a:p>
          <a:p>
            <a:pPr lvl="2"/>
            <a:r>
              <a:rPr lang="en-GB" sz="1800" dirty="0"/>
              <a:t>uncertainty found (number, unit)</a:t>
            </a:r>
          </a:p>
          <a:p>
            <a:pPr lvl="1"/>
            <a:r>
              <a:rPr lang="en-GB" sz="1800" dirty="0"/>
              <a:t>reference document (title, date, URL)</a:t>
            </a:r>
          </a:p>
          <a:p>
            <a:pPr lvl="1"/>
            <a:r>
              <a:rPr lang="en-GB" sz="1800" dirty="0"/>
              <a:t>Will depend on component, at least for gases</a:t>
            </a:r>
          </a:p>
          <a:p>
            <a:r>
              <a:rPr lang="en-GB" sz="1800" dirty="0"/>
              <a:t>C</a:t>
            </a:r>
            <a:r>
              <a:rPr lang="en-GB" sz="1800" dirty="0" smtClean="0"/>
              <a:t>onsistent </a:t>
            </a:r>
            <a:r>
              <a:rPr lang="en-GB" sz="1800" dirty="0"/>
              <a:t>with ISO19115 DQ metadata items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871582" y="2323473"/>
            <a:ext cx="3272418" cy="2553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3350" indent="-133350" algn="l" defTabSz="685800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297" indent="-127397" algn="l" defTabSz="685800" rtl="0" eaLnBrk="1" latinLnBrk="0" hangingPunct="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45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To Do: Defined Interface between QA Centre and Data Centre:</a:t>
            </a:r>
          </a:p>
          <a:p>
            <a:r>
              <a:rPr lang="en-GB" sz="1800" dirty="0" smtClean="0"/>
              <a:t>Public documentation of QA measures and results at QA centre website.</a:t>
            </a:r>
          </a:p>
          <a:p>
            <a:r>
              <a:rPr lang="en-GB" sz="1800" dirty="0" smtClean="0"/>
              <a:t>Documentation in machine-readable format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307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36318"/>
          </a:xfrm>
        </p:spPr>
        <p:txBody>
          <a:bodyPr>
            <a:normAutofit/>
          </a:bodyPr>
          <a:lstStyle/>
          <a:p>
            <a:r>
              <a:rPr lang="en-GB" sz="2400" dirty="0" smtClean="0">
                <a:ea typeface="Geneva" pitchFamily="-109" charset="0"/>
                <a:cs typeface="Geneva" pitchFamily="-109" charset="0"/>
              </a:rPr>
              <a:t>Data Levels Defined in ACTRIS: Use for VOC &amp; NOx?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49325"/>
          <a:ext cx="822960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8456"/>
                <a:gridCol w="2988332"/>
                <a:gridCol w="1044116"/>
                <a:gridCol w="1944216"/>
                <a:gridCol w="123448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000" b="1" dirty="0" smtClean="0"/>
                        <a:t>Data </a:t>
                      </a:r>
                      <a:r>
                        <a:rPr lang="nb-NO" sz="2000" b="1" dirty="0" err="1" smtClean="0"/>
                        <a:t>Level</a:t>
                      </a:r>
                      <a:endParaRPr lang="nb-NO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nb-NO" sz="2000" b="1" dirty="0" err="1" smtClean="0"/>
                        <a:t>Description</a:t>
                      </a:r>
                      <a:endParaRPr lang="nb-NO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1" dirty="0" smtClean="0"/>
                        <a:t>Used for</a:t>
                      </a:r>
                      <a:endParaRPr lang="nb-NO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dirty="0" err="1" smtClean="0"/>
                        <a:t>Annotated</a:t>
                      </a:r>
                      <a:r>
                        <a:rPr lang="nb-NO" sz="2000" dirty="0" smtClean="0"/>
                        <a:t> </a:t>
                      </a:r>
                      <a:r>
                        <a:rPr lang="nb-NO" sz="2000" dirty="0" err="1" smtClean="0"/>
                        <a:t>raw</a:t>
                      </a:r>
                      <a:r>
                        <a:rPr lang="nb-NO" sz="2000" dirty="0" smtClean="0"/>
                        <a:t> data</a:t>
                      </a:r>
                    </a:p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dirty="0" smtClean="0"/>
                        <a:t>format instrument</a:t>
                      </a:r>
                      <a:r>
                        <a:rPr lang="nb-NO" sz="2000" baseline="0" dirty="0" smtClean="0"/>
                        <a:t> </a:t>
                      </a:r>
                      <a:r>
                        <a:rPr lang="nb-NO" sz="2000" baseline="0" dirty="0" err="1" smtClean="0"/>
                        <a:t>specific</a:t>
                      </a:r>
                      <a:endParaRPr lang="nb-NO" sz="2000" baseline="0" dirty="0" smtClean="0"/>
                    </a:p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baseline="0" dirty="0" smtClean="0"/>
                        <a:t>all data / </a:t>
                      </a:r>
                      <a:r>
                        <a:rPr lang="nb-NO" sz="2000" baseline="0" dirty="0" err="1" smtClean="0"/>
                        <a:t>information</a:t>
                      </a:r>
                      <a:r>
                        <a:rPr lang="nb-NO" sz="2000" baseline="0" dirty="0" smtClean="0"/>
                        <a:t> for </a:t>
                      </a:r>
                      <a:r>
                        <a:rPr lang="nb-NO" sz="2000" baseline="0" dirty="0" err="1" smtClean="0"/>
                        <a:t>processing</a:t>
                      </a:r>
                      <a:r>
                        <a:rPr lang="nb-NO" sz="2000" baseline="0" dirty="0" smtClean="0"/>
                        <a:t> to final </a:t>
                      </a:r>
                      <a:r>
                        <a:rPr lang="nb-NO" sz="2000" baseline="0" dirty="0" err="1" smtClean="0"/>
                        <a:t>value</a:t>
                      </a:r>
                      <a:r>
                        <a:rPr lang="nb-NO" sz="2000" baseline="0" dirty="0" smtClean="0"/>
                        <a:t>.</a:t>
                      </a:r>
                      <a:endParaRPr lang="nb-NO" sz="2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baseline="0" dirty="0" err="1" smtClean="0"/>
                        <a:t>contains</a:t>
                      </a:r>
                      <a:r>
                        <a:rPr lang="nb-NO" sz="2000" baseline="0" dirty="0" smtClean="0"/>
                        <a:t> all parameters </a:t>
                      </a:r>
                      <a:r>
                        <a:rPr lang="nb-NO" sz="2000" baseline="0" dirty="0" err="1" smtClean="0"/>
                        <a:t>provided</a:t>
                      </a:r>
                      <a:r>
                        <a:rPr lang="nb-NO" sz="2000" baseline="0" dirty="0" smtClean="0"/>
                        <a:t> by instrument as </a:t>
                      </a:r>
                      <a:r>
                        <a:rPr lang="nb-NO" sz="2000" baseline="0" dirty="0" err="1" smtClean="0"/>
                        <a:t>provided</a:t>
                      </a:r>
                      <a:endParaRPr lang="nb-NO" sz="2000" baseline="0" dirty="0" smtClean="0"/>
                    </a:p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nb-NO" sz="2000" dirty="0" smtClean="0"/>
                        <a:t>”native” time  </a:t>
                      </a:r>
                      <a:r>
                        <a:rPr lang="nb-NO" sz="2000" dirty="0" err="1" smtClean="0"/>
                        <a:t>resolution</a:t>
                      </a:r>
                      <a:endParaRPr lang="nb-NO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NRT</a:t>
                      </a:r>
                      <a:endParaRPr lang="nb-N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1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dirty="0" err="1" smtClean="0"/>
                        <a:t>processed</a:t>
                      </a:r>
                      <a:r>
                        <a:rPr lang="nb-NO" sz="2000" baseline="0" dirty="0" smtClean="0"/>
                        <a:t> to final parameter</a:t>
                      </a:r>
                      <a:endParaRPr lang="nb-NO" sz="2000" dirty="0" smtClean="0"/>
                    </a:p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baseline="0" dirty="0" smtClean="0"/>
                        <a:t>invalid data </a:t>
                      </a:r>
                      <a:r>
                        <a:rPr lang="nb-NO" sz="2000" baseline="0" dirty="0" err="1" smtClean="0"/>
                        <a:t>removed</a:t>
                      </a:r>
                      <a:endParaRPr lang="nb-NO" sz="2000" baseline="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dirty="0" smtClean="0"/>
                        <a:t>”native” time  </a:t>
                      </a:r>
                      <a:r>
                        <a:rPr lang="nb-NO" sz="2000" dirty="0" err="1" smtClean="0"/>
                        <a:t>resolution</a:t>
                      </a:r>
                      <a:endParaRPr lang="nb-NO" sz="2000" dirty="0" smtClean="0"/>
                    </a:p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baseline="0" dirty="0" smtClean="0"/>
                        <a:t>format </a:t>
                      </a:r>
                      <a:r>
                        <a:rPr lang="nb-NO" sz="2000" baseline="0" dirty="0" err="1" smtClean="0"/>
                        <a:t>property</a:t>
                      </a:r>
                      <a:r>
                        <a:rPr lang="nb-NO" sz="2000" baseline="0" dirty="0" smtClean="0"/>
                        <a:t> </a:t>
                      </a:r>
                      <a:r>
                        <a:rPr lang="nb-NO" sz="2000" baseline="0" dirty="0" err="1" smtClean="0"/>
                        <a:t>specific</a:t>
                      </a:r>
                      <a:endParaRPr lang="nb-NO" sz="2000" baseline="0" dirty="0" smtClean="0"/>
                    </a:p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nb-NO" sz="20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intercom-parisons</a:t>
                      </a:r>
                      <a:endParaRPr lang="nb-N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1.5</a:t>
                      </a:r>
                      <a:endParaRPr lang="nb-NO" sz="2000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dirty="0" err="1" smtClean="0"/>
                        <a:t>aggregated</a:t>
                      </a:r>
                      <a:r>
                        <a:rPr lang="nb-NO" sz="2000" baseline="0" dirty="0" smtClean="0"/>
                        <a:t> to </a:t>
                      </a:r>
                      <a:r>
                        <a:rPr lang="nb-NO" sz="2000" baseline="0" dirty="0" err="1" smtClean="0"/>
                        <a:t>hourly</a:t>
                      </a:r>
                      <a:r>
                        <a:rPr lang="nb-NO" sz="2000" baseline="0" dirty="0" smtClean="0"/>
                        <a:t> </a:t>
                      </a:r>
                      <a:r>
                        <a:rPr lang="nb-NO" sz="2000" baseline="0" dirty="0" err="1" smtClean="0"/>
                        <a:t>averages</a:t>
                      </a:r>
                      <a:endParaRPr lang="nb-NO" sz="2000" baseline="0" dirty="0" smtClean="0"/>
                    </a:p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baseline="0" dirty="0" err="1" smtClean="0"/>
                        <a:t>variability</a:t>
                      </a:r>
                      <a:r>
                        <a:rPr lang="nb-NO" sz="2000" baseline="0" dirty="0" smtClean="0"/>
                        <a:t> </a:t>
                      </a:r>
                      <a:r>
                        <a:rPr lang="nb-NO" sz="2000" baseline="0" dirty="0" err="1" smtClean="0"/>
                        <a:t>quantified</a:t>
                      </a:r>
                      <a:endParaRPr lang="nb-NO" sz="2000" baseline="0" dirty="0" smtClean="0"/>
                    </a:p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baseline="0" dirty="0" smtClean="0"/>
                        <a:t>format </a:t>
                      </a:r>
                      <a:r>
                        <a:rPr lang="nb-NO" sz="2000" baseline="0" dirty="0" err="1" smtClean="0"/>
                        <a:t>property</a:t>
                      </a:r>
                      <a:r>
                        <a:rPr lang="nb-NO" sz="2000" baseline="0" dirty="0" smtClean="0"/>
                        <a:t> </a:t>
                      </a:r>
                      <a:r>
                        <a:rPr lang="nb-NO" sz="2000" baseline="0" dirty="0" err="1" smtClean="0"/>
                        <a:t>specific</a:t>
                      </a:r>
                      <a:endParaRPr lang="nb-NO" sz="2000" baseline="0" dirty="0" smtClean="0"/>
                    </a:p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b-NO" sz="2000" dirty="0" smtClean="0"/>
                        <a:t>STP </a:t>
                      </a:r>
                      <a:r>
                        <a:rPr lang="nb-NO" sz="2000" dirty="0" err="1" smtClean="0"/>
                        <a:t>correction</a:t>
                      </a:r>
                      <a:r>
                        <a:rPr lang="nb-NO" sz="2000" dirty="0" smtClean="0"/>
                        <a:t> </a:t>
                      </a:r>
                      <a:r>
                        <a:rPr lang="nb-NO" sz="2000" dirty="0" err="1" smtClean="0"/>
                        <a:t>if</a:t>
                      </a:r>
                      <a:r>
                        <a:rPr lang="nb-NO" sz="2000" dirty="0" smtClean="0"/>
                        <a:t> </a:t>
                      </a:r>
                      <a:r>
                        <a:rPr lang="nb-NO" sz="2000" dirty="0" err="1" smtClean="0"/>
                        <a:t>necessary</a:t>
                      </a:r>
                      <a:endParaRPr lang="nb-NO" sz="2000" dirty="0" smtClean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auto-processed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NRT</a:t>
                      </a:r>
                      <a:endParaRPr lang="nb-N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2</a:t>
                      </a:r>
                      <a:endParaRPr lang="nb-NO" sz="20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manual QA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regular</a:t>
                      </a:r>
                      <a:r>
                        <a:rPr lang="nb-NO" sz="2000" dirty="0" smtClean="0"/>
                        <a:t> </a:t>
                      </a:r>
                      <a:r>
                        <a:rPr lang="nb-NO" sz="2000" dirty="0" err="1" smtClean="0"/>
                        <a:t>collection</a:t>
                      </a:r>
                      <a:endParaRPr lang="nb-NO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569318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dirty="0" smtClean="0"/>
              <a:t>SOP </a:t>
            </a:r>
            <a:r>
              <a:rPr lang="nb-NO" sz="2000" dirty="0" err="1" smtClean="0"/>
              <a:t>describes</a:t>
            </a:r>
            <a:r>
              <a:rPr lang="nb-NO" sz="2000" dirty="0" smtClean="0"/>
              <a:t> </a:t>
            </a:r>
            <a:r>
              <a:rPr lang="nb-NO" sz="2000" dirty="0" err="1" smtClean="0"/>
              <a:t>steps</a:t>
            </a:r>
            <a:r>
              <a:rPr lang="nb-NO" sz="2000" dirty="0" smtClean="0"/>
              <a:t> from </a:t>
            </a:r>
            <a:r>
              <a:rPr lang="nb-NO" sz="2000" dirty="0" err="1" smtClean="0"/>
              <a:t>one</a:t>
            </a:r>
            <a:r>
              <a:rPr lang="nb-NO" sz="2000" dirty="0" smtClean="0"/>
              <a:t> to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next</a:t>
            </a:r>
            <a:r>
              <a:rPr lang="nb-NO" sz="2000" dirty="0" smtClean="0"/>
              <a:t> </a:t>
            </a:r>
            <a:r>
              <a:rPr lang="nb-NO" sz="2000" dirty="0" err="1" smtClean="0"/>
              <a:t>level</a:t>
            </a:r>
            <a:r>
              <a:rPr lang="nb-NO" sz="2000" dirty="0" smtClean="0"/>
              <a:t>.</a:t>
            </a: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dirty="0" smtClean="0"/>
              <a:t>All </a:t>
            </a:r>
            <a:r>
              <a:rPr lang="nb-NO" sz="2000" dirty="0" err="1" smtClean="0"/>
              <a:t>levels</a:t>
            </a:r>
            <a:r>
              <a:rPr lang="nb-NO" sz="2000" dirty="0" smtClean="0"/>
              <a:t> </a:t>
            </a:r>
            <a:r>
              <a:rPr lang="nb-NO" sz="2000" dirty="0" err="1" smtClean="0"/>
              <a:t>use</a:t>
            </a:r>
            <a:r>
              <a:rPr lang="nb-NO" sz="2000" dirty="0" smtClean="0"/>
              <a:t> EBAS </a:t>
            </a:r>
            <a:r>
              <a:rPr lang="nb-NO" sz="2000" dirty="0" err="1" smtClean="0"/>
              <a:t>NASA-Ames</a:t>
            </a:r>
            <a:r>
              <a:rPr lang="nb-NO" sz="2000" dirty="0" smtClean="0"/>
              <a:t> format.</a:t>
            </a:r>
          </a:p>
        </p:txBody>
      </p:sp>
    </p:spTree>
    <p:extLst>
      <p:ext uri="{BB962C8B-B14F-4D97-AF65-F5344CB8AC3E}">
        <p14:creationId xmlns:p14="http://schemas.microsoft.com/office/powerpoint/2010/main" val="362989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116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ea typeface="Geneva" pitchFamily="-109" charset="0"/>
                <a:cs typeface="Geneva" pitchFamily="-109" charset="0"/>
              </a:rPr>
              <a:t>Why Do We Have Data Levels?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948879"/>
            <a:ext cx="8229600" cy="5144417"/>
          </a:xfrm>
        </p:spPr>
        <p:txBody>
          <a:bodyPr/>
          <a:lstStyle/>
          <a:p>
            <a:pPr marL="455613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dirty="0" smtClean="0">
                <a:ea typeface="Geneva" pitchFamily="-109" charset="0"/>
                <a:cs typeface="Geneva" pitchFamily="-109" charset="0"/>
              </a:rPr>
              <a:t>Traceability</a:t>
            </a:r>
            <a:r>
              <a:rPr lang="en-GB" sz="2800" dirty="0" smtClean="0">
                <a:ea typeface="Geneva" pitchFamily="-109" charset="0"/>
                <a:cs typeface="Geneva" pitchFamily="-109" charset="0"/>
              </a:rPr>
              <a:t>: Whole chain of data acquisition / processing / QA can be traced back to the time of measurement. </a:t>
            </a:r>
          </a:p>
          <a:p>
            <a:pPr marL="455613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 smtClean="0">
                <a:ea typeface="Geneva" pitchFamily="-109" charset="0"/>
                <a:cs typeface="Geneva" pitchFamily="-109" charset="0"/>
              </a:rPr>
              <a:t>Allows to reprocess the data.</a:t>
            </a:r>
          </a:p>
          <a:p>
            <a:pPr marL="455613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 smtClean="0">
                <a:ea typeface="Geneva" pitchFamily="-109" charset="0"/>
                <a:cs typeface="Geneva" pitchFamily="-109" charset="0"/>
              </a:rPr>
              <a:t>Separates DAQ / processing / QA chain into well defined steps, great tool for finding the cause of failing </a:t>
            </a:r>
            <a:r>
              <a:rPr lang="en-GB" sz="2800" dirty="0" err="1" smtClean="0">
                <a:ea typeface="Geneva" pitchFamily="-109" charset="0"/>
                <a:cs typeface="Geneva" pitchFamily="-109" charset="0"/>
              </a:rPr>
              <a:t>intercomparison</a:t>
            </a:r>
            <a:r>
              <a:rPr lang="en-GB" sz="2800" dirty="0" smtClean="0">
                <a:ea typeface="Geneva" pitchFamily="-109" charset="0"/>
                <a:cs typeface="Geneva" pitchFamily="-109" charset="0"/>
              </a:rPr>
              <a:t>.</a:t>
            </a:r>
          </a:p>
          <a:p>
            <a:pPr marL="455613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 smtClean="0">
                <a:ea typeface="Geneva" pitchFamily="-109" charset="0"/>
                <a:cs typeface="Geneva" pitchFamily="-109" charset="0"/>
              </a:rPr>
              <a:t>Data is documented also for a user in 15 years from now.</a:t>
            </a:r>
          </a:p>
          <a:p>
            <a:pPr marL="455613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 smtClean="0">
                <a:ea typeface="Geneva" pitchFamily="-109" charset="0"/>
                <a:cs typeface="Geneva" pitchFamily="-109" charset="0"/>
              </a:rPr>
              <a:t>Higher level frameworks are moving to requiring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77970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116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ea typeface="Geneva" pitchFamily="-109" charset="0"/>
                <a:cs typeface="Geneva" pitchFamily="-109" charset="0"/>
              </a:rPr>
              <a:t>How to Make Use of Data Levels for NOx &amp; VOCs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948879"/>
            <a:ext cx="8229600" cy="514441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b="1" dirty="0" smtClean="0">
                <a:ea typeface="Geneva" pitchFamily="-109" charset="0"/>
                <a:cs typeface="Geneva" pitchFamily="-109" charset="0"/>
              </a:rPr>
              <a:t>NOx: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ea typeface="Geneva" pitchFamily="-109" charset="0"/>
                <a:cs typeface="Geneva" pitchFamily="-109" charset="0"/>
              </a:rPr>
              <a:t>Similar to online aerosol observations: make use of all levels?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ea typeface="Geneva" pitchFamily="-109" charset="0"/>
                <a:cs typeface="Geneva" pitchFamily="-109" charset="0"/>
              </a:rPr>
              <a:t>Draft templates exist, expert / stake holder overhaul needed.</a:t>
            </a:r>
          </a:p>
          <a:p>
            <a:pPr marL="0" indent="0">
              <a:spcBef>
                <a:spcPts val="600"/>
              </a:spcBef>
              <a:buNone/>
            </a:pPr>
            <a:endParaRPr lang="en-GB" sz="2000" dirty="0">
              <a:ea typeface="Geneva" pitchFamily="-109" charset="0"/>
              <a:cs typeface="Geneva" pitchFamily="-10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b="1" dirty="0" smtClean="0">
                <a:ea typeface="Geneva" pitchFamily="-109" charset="0"/>
                <a:cs typeface="Geneva" pitchFamily="-109" charset="0"/>
              </a:rPr>
              <a:t>VOCs: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ea typeface="Geneva" pitchFamily="-109" charset="0"/>
                <a:cs typeface="Geneva" pitchFamily="-109" charset="0"/>
              </a:rPr>
              <a:t>Offline measurement, levels normally not used.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ea typeface="Geneva" pitchFamily="-109" charset="0"/>
                <a:cs typeface="Geneva" pitchFamily="-109" charset="0"/>
              </a:rPr>
              <a:t>Calibration &amp; target gas measurements should be documented, but may confuse end-user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ea typeface="Geneva" pitchFamily="-109" charset="0"/>
                <a:cs typeface="Geneva" pitchFamily="-109" charset="0"/>
              </a:rPr>
              <a:t>Use level 0 &amp; 2, almost identical templates, except:</a:t>
            </a:r>
          </a:p>
          <a:p>
            <a:pPr marL="342900" lvl="1" indent="0">
              <a:spcBef>
                <a:spcPts val="600"/>
              </a:spcBef>
              <a:buNone/>
            </a:pPr>
            <a:r>
              <a:rPr lang="en-GB" sz="2000" dirty="0" smtClean="0">
                <a:ea typeface="Geneva" pitchFamily="-109" charset="0"/>
                <a:cs typeface="Geneva" pitchFamily="-109" charset="0"/>
              </a:rPr>
              <a:t>Level 0: contains all calibration / zero / target gas measurements, respective data points use respective flags.</a:t>
            </a:r>
          </a:p>
          <a:p>
            <a:pPr marL="342900" lvl="1" indent="0">
              <a:spcBef>
                <a:spcPts val="600"/>
              </a:spcBef>
              <a:buNone/>
            </a:pPr>
            <a:r>
              <a:rPr lang="en-GB" sz="2000" dirty="0" smtClean="0">
                <a:ea typeface="Geneva" pitchFamily="-109" charset="0"/>
                <a:cs typeface="Geneva" pitchFamily="-109" charset="0"/>
              </a:rPr>
              <a:t>Level 2: same data, but </a:t>
            </a:r>
            <a:r>
              <a:rPr lang="en-GB" sz="2000" dirty="0">
                <a:ea typeface="Geneva" pitchFamily="-109" charset="0"/>
                <a:cs typeface="Geneva" pitchFamily="-109" charset="0"/>
              </a:rPr>
              <a:t>excluding calibration / zero / target gas </a:t>
            </a:r>
            <a:r>
              <a:rPr lang="en-GB" sz="2000" dirty="0" smtClean="0">
                <a:ea typeface="Geneva" pitchFamily="-109" charset="0"/>
                <a:cs typeface="Geneva" pitchFamily="-109" charset="0"/>
              </a:rPr>
              <a:t>measurements</a:t>
            </a:r>
          </a:p>
          <a:p>
            <a:pPr marL="348853" indent="-342900">
              <a:spcBef>
                <a:spcPts val="600"/>
              </a:spcBef>
            </a:pPr>
            <a:r>
              <a:rPr lang="en-GB" sz="2000" dirty="0" smtClean="0">
                <a:ea typeface="Geneva" pitchFamily="-109" charset="0"/>
                <a:cs typeface="Geneva" pitchFamily="-109" charset="0"/>
              </a:rPr>
              <a:t>Level 0 archived offline, level 2 accessible in EBAS-web</a:t>
            </a:r>
          </a:p>
          <a:p>
            <a:pPr marL="348853" indent="-342900">
              <a:spcBef>
                <a:spcPts val="600"/>
              </a:spcBef>
            </a:pPr>
            <a:r>
              <a:rPr lang="en-GB" sz="2000" dirty="0" smtClean="0">
                <a:ea typeface="Geneva" pitchFamily="-109" charset="0"/>
                <a:cs typeface="Geneva" pitchFamily="-109" charset="0"/>
              </a:rPr>
              <a:t>Expert / stake holder input needed.</a:t>
            </a:r>
          </a:p>
        </p:txBody>
      </p:sp>
    </p:spTree>
    <p:extLst>
      <p:ext uri="{BB962C8B-B14F-4D97-AF65-F5344CB8AC3E}">
        <p14:creationId xmlns:p14="http://schemas.microsoft.com/office/powerpoint/2010/main" val="166399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Use of Flags in Data Submission: The General Philosophy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So far, data archives are often single purpose – ACTRIS is multi-purpose:</a:t>
            </a:r>
          </a:p>
          <a:p>
            <a:r>
              <a:rPr lang="en-GB" sz="2000" dirty="0" smtClean="0"/>
              <a:t>Data are flagged invalid only with non-quantifiable instrument malfunction or severe local contamination (paint job on station, smoking under inlet) – non-representative even for close surroundings, can’t be corrected.</a:t>
            </a:r>
          </a:p>
          <a:p>
            <a:r>
              <a:rPr lang="en-GB" sz="2000" dirty="0" smtClean="0"/>
              <a:t>Other conditions of local influence are to be flagged with respective flag, but data are reported as valid, e.g.:</a:t>
            </a:r>
          </a:p>
          <a:p>
            <a:pPr lvl="1"/>
            <a:r>
              <a:rPr lang="en-GB" sz="2000" dirty="0" smtClean="0"/>
              <a:t>Farming activity</a:t>
            </a:r>
          </a:p>
          <a:p>
            <a:pPr lvl="1"/>
            <a:r>
              <a:rPr lang="en-GB" sz="2000" dirty="0" smtClean="0"/>
              <a:t>Dust storm</a:t>
            </a:r>
          </a:p>
          <a:p>
            <a:pPr lvl="1"/>
            <a:r>
              <a:rPr lang="en-GB" sz="2000" dirty="0" smtClean="0"/>
              <a:t>Biomass burning episode</a:t>
            </a:r>
          </a:p>
          <a:p>
            <a:pPr lvl="1"/>
            <a:r>
              <a:rPr lang="en-GB" sz="2000" dirty="0" smtClean="0"/>
              <a:t>Volcanic eruption</a:t>
            </a:r>
          </a:p>
        </p:txBody>
      </p:sp>
    </p:spTree>
    <p:extLst>
      <p:ext uri="{BB962C8B-B14F-4D97-AF65-F5344CB8AC3E}">
        <p14:creationId xmlns:p14="http://schemas.microsoft.com/office/powerpoint/2010/main" val="93339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000" dirty="0" smtClean="0"/>
              <a:t>Comparison of Data Flags, 1/2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7544" y="1335210"/>
          <a:ext cx="8229601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93"/>
                <a:gridCol w="581891"/>
                <a:gridCol w="2355273"/>
                <a:gridCol w="1551709"/>
                <a:gridCol w="1287524"/>
                <a:gridCol w="1895511"/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Flag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V/I</a:t>
                      </a:r>
                      <a:r>
                        <a:rPr lang="en-GB" sz="1400" baseline="0" dirty="0" smtClean="0"/>
                        <a:t>/M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VOC use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NOx use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Aerosol use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000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Valid measurement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900" dirty="0" smtClean="0"/>
                        <a:t>no obvious local influence or technical/instrumental problems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110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Episode data checked and accepted by data originator.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Used</a:t>
                      </a:r>
                      <a:r>
                        <a:rPr lang="en-GB" sz="900" baseline="0" dirty="0" smtClean="0"/>
                        <a:t> to validate outlier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147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Below theoretical detection limit or formal Q/A limit, but a value has been measured and reported and is considered valid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185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Possible local contamination indicated by wind direction or velocity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-----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186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Possible local contamination indicated by single scattering albedo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-----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187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Possible local contamination indicated by </a:t>
                      </a:r>
                      <a:r>
                        <a:rPr lang="en-GB" sz="900" dirty="0" err="1" smtClean="0"/>
                        <a:t>occurence</a:t>
                      </a:r>
                      <a:r>
                        <a:rPr lang="en-GB" sz="900" dirty="0" smtClean="0"/>
                        <a:t> of new particles.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-----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Used in a setting where new particle formation indicates contamination)</a:t>
                      </a: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188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Possible local contamination indicated by low wind speed.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-----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Used in case of auto-contamination by station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189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Possible local contamination indicated by wind from contaminated sector.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-----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Used if flag 185 is too unspecific.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390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Data completeness less than 50%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Needed for averaged values, SOP uses 66%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392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Data completeness less than 75%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394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Data completeness less than 90%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410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Saharan dust event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459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Extreme value, unspecified error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Unexplained extreme values, technical problem suspected.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50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1800" dirty="0"/>
              <a:t>Comparison of Data Flags, </a:t>
            </a:r>
            <a:r>
              <a:rPr lang="en-GB" altLang="en-US" sz="1800" dirty="0" smtClean="0"/>
              <a:t>2/2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7544" y="1396805"/>
          <a:ext cx="8229601" cy="48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93"/>
                <a:gridCol w="581891"/>
                <a:gridCol w="2355273"/>
                <a:gridCol w="1551709"/>
                <a:gridCol w="1579418"/>
                <a:gridCol w="1603617"/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Flag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V/I</a:t>
                      </a:r>
                      <a:r>
                        <a:rPr lang="en-GB" sz="1400" baseline="0" dirty="0" smtClean="0"/>
                        <a:t>/M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VOC use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NOx use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Aerosol use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499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Inconsistent with another unspecified measurement.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Inconsistent </a:t>
                      </a:r>
                      <a:r>
                        <a:rPr lang="en-GB" sz="900" dirty="0" err="1" smtClean="0"/>
                        <a:t>e.g</a:t>
                      </a:r>
                      <a:r>
                        <a:rPr lang="en-GB" sz="900" dirty="0" smtClean="0"/>
                        <a:t> scattering coefficient calculated from particle size distribution.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559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Unspecified contamination or local influence, but considered valid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900" dirty="0" smtClean="0"/>
                        <a:t>unexpected values, no instrumental or technical failure.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599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Unspecified contamination or local influence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640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Instrument internal relative humidity above 40%.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Used to signal possible hygroscopic growth of aerosol particles</a:t>
                      </a:r>
                      <a:r>
                        <a:rPr lang="en-GB" sz="900" baseline="0" dirty="0" smtClean="0"/>
                        <a:t> (</a:t>
                      </a:r>
                      <a:r>
                        <a:rPr lang="en-GB" sz="900" baseline="0" dirty="0" err="1" smtClean="0"/>
                        <a:t>neph</a:t>
                      </a:r>
                      <a:r>
                        <a:rPr lang="en-GB" sz="900" baseline="0" dirty="0" smtClean="0"/>
                        <a:t>, MPSS)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652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Construction / activity nearby.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Includes disturbance by other lab activity.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662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Too high sampling flow, data considered valid.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E.g. aerosol flow rate out of range but considered valid.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676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station inside cloud (visibility &lt; 1000 m).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677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Icing or hoar frost in the intake.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699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Mechanical problem, unspecified reason.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E.g. problems with flow, leaks.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797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Data element taken from co-located instrument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980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Missing due to calibration or zero/span check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e.g. </a:t>
                      </a:r>
                      <a:r>
                        <a:rPr lang="en-GB" sz="900" dirty="0" err="1" smtClean="0"/>
                        <a:t>neph</a:t>
                      </a:r>
                      <a:r>
                        <a:rPr lang="en-GB" sz="900" dirty="0" smtClean="0"/>
                        <a:t> zero checks 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999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Missing measurement, unspecified reason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measurements, outliers, technical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problems, non-ambient contamination,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definetly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unusable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known reason (smoking, …)</a:t>
                      </a:r>
                      <a:endParaRPr lang="en-GB" sz="900" dirty="0" smtClean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???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Missing due to zero/span check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Zero/span</a:t>
                      </a:r>
                      <a:r>
                        <a:rPr lang="en-GB" sz="900" baseline="0" dirty="0" smtClean="0"/>
                        <a:t> gas applied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???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Missing due to target gas check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Target gas applied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???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Missing due to calibration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Calibration gas applied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-----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56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Proposed ACTRIS VOC Data Flow in a Nutshell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11397"/>
            <a:ext cx="8229600" cy="543264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Data is quality assured at the station, including tools provided by ACTRIS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Data are submitted to ACTRIS DC / EBAS via submission portal (ensures homogeneous format low in errors), associated with project “</a:t>
            </a:r>
            <a:r>
              <a:rPr lang="en-GB" sz="2000" dirty="0" err="1" smtClean="0"/>
              <a:t>ACTRIS_preliminary</a:t>
            </a:r>
            <a:r>
              <a:rPr lang="en-GB" sz="2000" dirty="0" smtClean="0"/>
              <a:t>”.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Data are moved to a read-only FTP site at ACTRIS DC for download by the ACTRIS VOC QA group.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ACTRIS VOC QA group checks data, and either:</a:t>
            </a:r>
          </a:p>
          <a:p>
            <a:pPr marL="642938" lvl="1" indent="-342900">
              <a:buFont typeface="+mj-lt"/>
              <a:buAutoNum type="arabicPeriod"/>
            </a:pPr>
            <a:r>
              <a:rPr lang="en-GB" sz="2000" dirty="0" smtClean="0"/>
              <a:t>logs issues found in issue tracker, and associates issue with responsible PI / submitter. Data are corrected by submitter, change documented in issue tracker. Back to 2.</a:t>
            </a:r>
          </a:p>
          <a:p>
            <a:pPr marL="642938" lvl="1" indent="-342900">
              <a:buFont typeface="+mj-lt"/>
              <a:buAutoNum type="arabicPeriod"/>
            </a:pPr>
            <a:r>
              <a:rPr lang="en-GB" sz="2000" dirty="0" smtClean="0"/>
              <a:t>Finds the data to pass all QA tests, i.e. </a:t>
            </a:r>
            <a:r>
              <a:rPr lang="en-GB" sz="2000" dirty="0"/>
              <a:t>c</a:t>
            </a:r>
            <a:r>
              <a:rPr lang="en-GB" sz="2000" dirty="0" smtClean="0"/>
              <a:t>loses all issues on dataset (or creates a closed issue if pass at first submission). Go to 5.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Data are taken from FTP site, and imported into EBAS with project association “ACTRIS”.</a:t>
            </a:r>
          </a:p>
          <a:p>
            <a:pPr marL="600075" lvl="2" indent="0">
              <a:buNone/>
            </a:pPr>
            <a:r>
              <a:rPr lang="en-GB" sz="2000" dirty="0" smtClean="0"/>
              <a:t> Note: for NOx, the whole QA procedure will be handled by NOx QA centre. Will NOx QA centre give feedback via issue tracker?</a:t>
            </a:r>
          </a:p>
        </p:txBody>
      </p:sp>
    </p:spTree>
    <p:extLst>
      <p:ext uri="{BB962C8B-B14F-4D97-AF65-F5344CB8AC3E}">
        <p14:creationId xmlns:p14="http://schemas.microsoft.com/office/powerpoint/2010/main" val="35968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Requirements for Organising Data QA and Feedback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2 related requirements when organising data QA and data feedback:</a:t>
            </a:r>
          </a:p>
          <a:p>
            <a:pPr marL="794147" lvl="1" indent="-457200">
              <a:buFont typeface="+mj-lt"/>
              <a:buAutoNum type="arabicPeriod"/>
            </a:pPr>
            <a:r>
              <a:rPr lang="en-GB" sz="2000" b="1" dirty="0" smtClean="0"/>
              <a:t>VOC</a:t>
            </a:r>
            <a:r>
              <a:rPr lang="en-GB" sz="2000" dirty="0" smtClean="0"/>
              <a:t>:</a:t>
            </a:r>
            <a:br>
              <a:rPr lang="en-GB" sz="2000" dirty="0" smtClean="0"/>
            </a:br>
            <a:r>
              <a:rPr lang="en-GB" sz="2000" dirty="0" smtClean="0"/>
              <a:t>Issues found with submission of a station by QA group need to be recorded, station PI notified, correction followed up, DC </a:t>
            </a:r>
            <a:r>
              <a:rPr lang="en-GB" sz="2000" dirty="0" err="1" smtClean="0"/>
              <a:t>notidied</a:t>
            </a:r>
            <a:r>
              <a:rPr lang="en-GB" sz="2000" dirty="0" smtClean="0"/>
              <a:t> when issues are solved.</a:t>
            </a:r>
          </a:p>
          <a:p>
            <a:pPr marL="794147" lvl="1" indent="-457200">
              <a:buFont typeface="+mj-lt"/>
              <a:buAutoNum type="arabicPeriod"/>
            </a:pPr>
            <a:r>
              <a:rPr lang="en-GB" sz="2000" b="1" dirty="0" smtClean="0"/>
              <a:t>Aerosol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Issues are found when data are screened for larger studies (e.g. trend analysis, model inter-comparison). Issue needs to be documented, assigned to responsible PI, correction followed up, and corrected in archive.</a:t>
            </a:r>
          </a:p>
          <a:p>
            <a:pPr marL="794147" lvl="1" indent="-457200">
              <a:buFont typeface="+mj-lt"/>
              <a:buAutoNum type="arabicPeriod"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→ Issue tracker at </a:t>
            </a:r>
            <a:r>
              <a:rPr lang="en-GB" sz="2000" dirty="0" smtClean="0">
                <a:hlinkClick r:id="rId3"/>
              </a:rPr>
              <a:t>http://ebas-feedback.nilu.no</a:t>
            </a:r>
            <a:r>
              <a:rPr lang="en-GB" sz="2000" dirty="0" smtClean="0"/>
              <a:t>. To be used for project / framework QA, but also general feedback on EBAS / ACTRIS system.</a:t>
            </a:r>
          </a:p>
        </p:txBody>
      </p:sp>
    </p:spTree>
    <p:extLst>
      <p:ext uri="{BB962C8B-B14F-4D97-AF65-F5344CB8AC3E}">
        <p14:creationId xmlns:p14="http://schemas.microsoft.com/office/powerpoint/2010/main" val="310922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EBAS Feedback: Organising Quality Assurance and Feedback on Data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956016"/>
            <a:ext cx="8229600" cy="5049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What is an issue tracker?</a:t>
            </a:r>
          </a:p>
          <a:p>
            <a:r>
              <a:rPr lang="en-GB" sz="2000" dirty="0" smtClean="0"/>
              <a:t>Web portal for organising and keeping track of issues and tasks in a project.</a:t>
            </a:r>
          </a:p>
          <a:p>
            <a:r>
              <a:rPr lang="en-GB" sz="2000" dirty="0" smtClean="0"/>
              <a:t>Issues are described in text, attachments allowed for illustration &amp; documentation.</a:t>
            </a:r>
          </a:p>
          <a:p>
            <a:r>
              <a:rPr lang="en-GB" sz="2000" dirty="0" smtClean="0"/>
              <a:t>Issues can have 4 statuses reflecting work flow: open, assigned, resolved, closed.</a:t>
            </a:r>
          </a:p>
          <a:p>
            <a:r>
              <a:rPr lang="en-GB" sz="2000" dirty="0" smtClean="0"/>
              <a:t>All users need to have an account!</a:t>
            </a:r>
          </a:p>
          <a:p>
            <a:r>
              <a:rPr lang="en-GB" sz="2000" dirty="0" smtClean="0"/>
              <a:t>Each user has a “role” (set of rights): anybody can report issues or set issue to “resolved”</a:t>
            </a:r>
          </a:p>
          <a:p>
            <a:r>
              <a:rPr lang="en-GB" sz="2000" dirty="0" smtClean="0"/>
              <a:t>Only “managers” (members of QA group) can assign or close an issue.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HOMEWORK:</a:t>
            </a:r>
          </a:p>
          <a:p>
            <a:r>
              <a:rPr lang="en-GB" sz="2000" dirty="0" smtClean="0"/>
              <a:t>Every station / data PI &amp; submitter to create account at ebas-feedback.nilu.no</a:t>
            </a:r>
          </a:p>
          <a:p>
            <a:r>
              <a:rPr lang="en-GB" sz="2000" dirty="0" smtClean="0"/>
              <a:t>Use syntax for login name: &lt;First Name&gt;_&lt;Last Name&gt;</a:t>
            </a:r>
          </a:p>
        </p:txBody>
      </p:sp>
    </p:spTree>
    <p:extLst>
      <p:ext uri="{BB962C8B-B14F-4D97-AF65-F5344CB8AC3E}">
        <p14:creationId xmlns:p14="http://schemas.microsoft.com/office/powerpoint/2010/main" val="28710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http://ebas</a:t>
            </a:r>
            <a:r>
              <a:rPr lang="en-GB" altLang="en-US" sz="2400" dirty="0" smtClean="0"/>
              <a:t>-feedback.nilu.no: </a:t>
            </a:r>
            <a:r>
              <a:rPr lang="en-GB" altLang="en-US" sz="2400" dirty="0" smtClean="0"/>
              <a:t>Organising </a:t>
            </a:r>
            <a:r>
              <a:rPr lang="en-GB" altLang="en-US" sz="2400" dirty="0" smtClean="0"/>
              <a:t>QA </a:t>
            </a:r>
            <a:r>
              <a:rPr lang="en-GB" altLang="en-US" sz="2400" dirty="0" smtClean="0"/>
              <a:t>and Feedback on Data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973" b="8126"/>
          <a:stretch/>
        </p:blipFill>
        <p:spPr>
          <a:xfrm>
            <a:off x="467544" y="980730"/>
            <a:ext cx="8229600" cy="47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EBAS Feedback: Organising Quality Assurance and Feedback on Data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811" b="14036"/>
          <a:stretch/>
        </p:blipFill>
        <p:spPr>
          <a:xfrm>
            <a:off x="467544" y="980730"/>
            <a:ext cx="8229600" cy="446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EBAS Feedback: Organising Quality Assurance and Feedback on Data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518" b="6685"/>
          <a:stretch/>
        </p:blipFill>
        <p:spPr>
          <a:xfrm>
            <a:off x="467544" y="980730"/>
            <a:ext cx="8229600" cy="48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EBAS Feedback: Organising Quality Assurance and Feedback on Data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406" b="7117"/>
          <a:stretch/>
        </p:blipFill>
        <p:spPr>
          <a:xfrm>
            <a:off x="467544" y="980730"/>
            <a:ext cx="8229600" cy="47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EBAS Feedback: Organising Quality Assurance and Feedback on Data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730" b="7982"/>
          <a:stretch/>
        </p:blipFill>
        <p:spPr>
          <a:xfrm>
            <a:off x="467544" y="980730"/>
            <a:ext cx="8229600" cy="4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1597</Words>
  <Application>Microsoft Office PowerPoint</Application>
  <PresentationFormat>On-screen Show (4:3)</PresentationFormat>
  <Paragraphs>314</Paragraphs>
  <Slides>19</Slides>
  <Notes>16</Notes>
  <HiddenSlides>10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Geneva</vt:lpstr>
      <vt:lpstr>Wingdings</vt:lpstr>
      <vt:lpstr>Thème Office</vt:lpstr>
      <vt:lpstr>Conception personnalisée</vt:lpstr>
      <vt:lpstr>New Developments in ACTRIS Surface In-Situ Data Flow and Handling</vt:lpstr>
      <vt:lpstr>Proposed ACTRIS VOC Data Flow in a Nutshell</vt:lpstr>
      <vt:lpstr>Requirements for Organising Data QA and Feedback</vt:lpstr>
      <vt:lpstr>EBAS Feedback: Organising Quality Assurance and Feedback on Data</vt:lpstr>
      <vt:lpstr>http://ebas-feedback.nilu.no: Organising QA and Feedback on Data</vt:lpstr>
      <vt:lpstr>EBAS Feedback: Organising Quality Assurance and Feedback on Data</vt:lpstr>
      <vt:lpstr>EBAS Feedback: Organising Quality Assurance and Feedback on Data</vt:lpstr>
      <vt:lpstr>EBAS Feedback: Organising Quality Assurance and Feedback on Data</vt:lpstr>
      <vt:lpstr>EBAS Feedback: Organising Quality Assurance and Feedback on Data</vt:lpstr>
      <vt:lpstr>EBAS Feedback: Organising Quality Assurance and Feedback on Data</vt:lpstr>
      <vt:lpstr>Quality Assurance Metadata: Why Do We Need That?</vt:lpstr>
      <vt:lpstr>Metadata Documenting Quality Assurance</vt:lpstr>
      <vt:lpstr>Data Levels Defined in ACTRIS: Use for VOC &amp; NOx?</vt:lpstr>
      <vt:lpstr>Why Do We Have Data Levels?</vt:lpstr>
      <vt:lpstr>How to Make Use of Data Levels for NOx &amp; VOCs</vt:lpstr>
      <vt:lpstr>Use of Flags in Data Submission: The General Philosophy</vt:lpstr>
      <vt:lpstr>Comparison of Data Flags, 1/2</vt:lpstr>
      <vt:lpstr>Comparison of Data Flags, 2/2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philippin</dc:creator>
  <cp:lastModifiedBy>Markus Fiebig</cp:lastModifiedBy>
  <cp:revision>125</cp:revision>
  <dcterms:created xsi:type="dcterms:W3CDTF">2013-07-11T13:48:32Z</dcterms:created>
  <dcterms:modified xsi:type="dcterms:W3CDTF">2016-10-11T20:18:17Z</dcterms:modified>
</cp:coreProperties>
</file>