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3"/>
  </p:notesMasterIdLst>
  <p:sldIdLst>
    <p:sldId id="325" r:id="rId2"/>
    <p:sldId id="702" r:id="rId3"/>
    <p:sldId id="720" r:id="rId4"/>
    <p:sldId id="721" r:id="rId5"/>
    <p:sldId id="680" r:id="rId6"/>
    <p:sldId id="679" r:id="rId7"/>
    <p:sldId id="711" r:id="rId8"/>
    <p:sldId id="715" r:id="rId9"/>
    <p:sldId id="716" r:id="rId10"/>
    <p:sldId id="717" r:id="rId11"/>
    <p:sldId id="718" r:id="rId12"/>
    <p:sldId id="713" r:id="rId13"/>
    <p:sldId id="719" r:id="rId14"/>
    <p:sldId id="703" r:id="rId15"/>
    <p:sldId id="706" r:id="rId16"/>
    <p:sldId id="705" r:id="rId17"/>
    <p:sldId id="708" r:id="rId18"/>
    <p:sldId id="707" r:id="rId19"/>
    <p:sldId id="709" r:id="rId20"/>
    <p:sldId id="714" r:id="rId21"/>
    <p:sldId id="722" r:id="rId22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56" autoAdjust="0"/>
    <p:restoredTop sz="97442" autoAdjust="0"/>
  </p:normalViewPr>
  <p:slideViewPr>
    <p:cSldViewPr snapToGrid="0">
      <p:cViewPr varScale="1">
        <p:scale>
          <a:sx n="70" d="100"/>
          <a:sy n="70" d="100"/>
        </p:scale>
        <p:origin x="-17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9CEF25-A2D6-4B84-9111-A32D8424F75F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88D7BFF2-C36E-4FF1-8B6B-EF762C2DDF24}">
      <dgm:prSet phldrT="[Texte]"/>
      <dgm:spPr/>
      <dgm:t>
        <a:bodyPr/>
        <a:lstStyle/>
        <a:p>
          <a:r>
            <a:rPr lang="fr-FR" dirty="0" smtClean="0"/>
            <a:t>Head Office </a:t>
          </a:r>
          <a:endParaRPr lang="fr-FR" dirty="0"/>
        </a:p>
      </dgm:t>
    </dgm:pt>
    <dgm:pt modelId="{61C973F5-0915-4B0B-87B8-EA7CDF71C55F}" type="parTrans" cxnId="{AE254DF1-1215-49B5-A2A9-23C6F476A3F5}">
      <dgm:prSet/>
      <dgm:spPr/>
      <dgm:t>
        <a:bodyPr/>
        <a:lstStyle/>
        <a:p>
          <a:endParaRPr lang="fr-FR"/>
        </a:p>
      </dgm:t>
    </dgm:pt>
    <dgm:pt modelId="{B2CBEB98-BC9A-420F-B88E-CA65D5FFA2CC}" type="sibTrans" cxnId="{AE254DF1-1215-49B5-A2A9-23C6F476A3F5}">
      <dgm:prSet/>
      <dgm:spPr/>
      <dgm:t>
        <a:bodyPr/>
        <a:lstStyle/>
        <a:p>
          <a:endParaRPr lang="fr-FR"/>
        </a:p>
      </dgm:t>
    </dgm:pt>
    <dgm:pt modelId="{DFDB47D0-CB56-41BC-8DDE-6BDC768AC9A0}">
      <dgm:prSet phldrT="[Texte]"/>
      <dgm:spPr/>
      <dgm:t>
        <a:bodyPr/>
        <a:lstStyle/>
        <a:p>
          <a:r>
            <a:rPr lang="fr-FR" dirty="0" smtClean="0"/>
            <a:t>Coordination  and Management</a:t>
          </a:r>
          <a:endParaRPr lang="fr-FR" dirty="0"/>
        </a:p>
      </dgm:t>
    </dgm:pt>
    <dgm:pt modelId="{081B3857-C971-4E6C-867D-8F2F11D4CC7D}" type="parTrans" cxnId="{0A661B5A-859A-4AE7-B2D1-3577A022357F}">
      <dgm:prSet/>
      <dgm:spPr/>
      <dgm:t>
        <a:bodyPr/>
        <a:lstStyle/>
        <a:p>
          <a:endParaRPr lang="fr-FR"/>
        </a:p>
      </dgm:t>
    </dgm:pt>
    <dgm:pt modelId="{305E5932-3DCE-411A-A4F9-B69900AEDE51}" type="sibTrans" cxnId="{0A661B5A-859A-4AE7-B2D1-3577A022357F}">
      <dgm:prSet/>
      <dgm:spPr/>
      <dgm:t>
        <a:bodyPr/>
        <a:lstStyle/>
        <a:p>
          <a:endParaRPr lang="fr-FR"/>
        </a:p>
      </dgm:t>
    </dgm:pt>
    <dgm:pt modelId="{C8229252-6929-47E8-A17B-2DEA9FD6497E}">
      <dgm:prSet phldrT="[Texte]"/>
      <dgm:spPr/>
      <dgm:t>
        <a:bodyPr/>
        <a:lstStyle/>
        <a:p>
          <a:r>
            <a:rPr lang="fr-FR" dirty="0" smtClean="0"/>
            <a:t>Central </a:t>
          </a:r>
          <a:r>
            <a:rPr lang="fr-FR" dirty="0" err="1" smtClean="0"/>
            <a:t>Facilities</a:t>
          </a:r>
          <a:r>
            <a:rPr lang="fr-FR" dirty="0" smtClean="0"/>
            <a:t> </a:t>
          </a:r>
          <a:endParaRPr lang="fr-FR" dirty="0"/>
        </a:p>
      </dgm:t>
    </dgm:pt>
    <dgm:pt modelId="{3F44D3DF-98C7-4AA8-8A72-F74D6EB92630}" type="parTrans" cxnId="{E2AD0EAF-6E93-4306-9042-5F05C6058E48}">
      <dgm:prSet/>
      <dgm:spPr/>
      <dgm:t>
        <a:bodyPr/>
        <a:lstStyle/>
        <a:p>
          <a:endParaRPr lang="fr-FR"/>
        </a:p>
      </dgm:t>
    </dgm:pt>
    <dgm:pt modelId="{180CE94C-0DCD-4B5F-B525-0DF695E80137}" type="sibTrans" cxnId="{E2AD0EAF-6E93-4306-9042-5F05C6058E48}">
      <dgm:prSet/>
      <dgm:spPr/>
      <dgm:t>
        <a:bodyPr/>
        <a:lstStyle/>
        <a:p>
          <a:endParaRPr lang="fr-FR"/>
        </a:p>
      </dgm:t>
    </dgm:pt>
    <dgm:pt modelId="{E1A9F46C-A758-4B1E-B61D-8C586AB477B4}">
      <dgm:prSet phldrT="[Texte]"/>
      <dgm:spPr/>
      <dgm:t>
        <a:bodyPr/>
        <a:lstStyle/>
        <a:p>
          <a:r>
            <a:rPr lang="fr-FR" dirty="0" smtClean="0"/>
            <a:t>National </a:t>
          </a:r>
          <a:r>
            <a:rPr lang="fr-FR" dirty="0" err="1" smtClean="0"/>
            <a:t>Facilities</a:t>
          </a:r>
          <a:r>
            <a:rPr lang="fr-FR" dirty="0" smtClean="0"/>
            <a:t> </a:t>
          </a:r>
          <a:endParaRPr lang="fr-FR" dirty="0"/>
        </a:p>
      </dgm:t>
    </dgm:pt>
    <dgm:pt modelId="{822373B6-9903-40EB-95C2-ECE50CFE2CA2}" type="parTrans" cxnId="{11251858-DC8E-4476-9FF5-E0914256AF17}">
      <dgm:prSet/>
      <dgm:spPr/>
      <dgm:t>
        <a:bodyPr/>
        <a:lstStyle/>
        <a:p>
          <a:endParaRPr lang="fr-FR"/>
        </a:p>
      </dgm:t>
    </dgm:pt>
    <dgm:pt modelId="{0D18543E-0D55-4C31-951F-6D76B8895344}" type="sibTrans" cxnId="{11251858-DC8E-4476-9FF5-E0914256AF17}">
      <dgm:prSet/>
      <dgm:spPr/>
      <dgm:t>
        <a:bodyPr/>
        <a:lstStyle/>
        <a:p>
          <a:endParaRPr lang="fr-FR"/>
        </a:p>
      </dgm:t>
    </dgm:pt>
    <dgm:pt modelId="{0B325BFA-7DF2-42A0-B236-D80217DA58B1}">
      <dgm:prSet phldrT="[Texte]"/>
      <dgm:spPr/>
      <dgm:t>
        <a:bodyPr/>
        <a:lstStyle/>
        <a:p>
          <a:r>
            <a:rPr lang="fr-FR" dirty="0" smtClean="0"/>
            <a:t>Observations </a:t>
          </a:r>
          <a:endParaRPr lang="fr-FR" dirty="0"/>
        </a:p>
      </dgm:t>
    </dgm:pt>
    <dgm:pt modelId="{4EA386F9-0984-4D50-BFFE-3AFF27527625}" type="parTrans" cxnId="{2DC4D311-65DB-472A-85D8-721FA46B3D7F}">
      <dgm:prSet/>
      <dgm:spPr/>
      <dgm:t>
        <a:bodyPr/>
        <a:lstStyle/>
        <a:p>
          <a:endParaRPr lang="fr-FR"/>
        </a:p>
      </dgm:t>
    </dgm:pt>
    <dgm:pt modelId="{327722C9-8874-46A8-8AC8-DE1797164A43}" type="sibTrans" cxnId="{2DC4D311-65DB-472A-85D8-721FA46B3D7F}">
      <dgm:prSet/>
      <dgm:spPr/>
      <dgm:t>
        <a:bodyPr/>
        <a:lstStyle/>
        <a:p>
          <a:endParaRPr lang="fr-FR"/>
        </a:p>
      </dgm:t>
    </dgm:pt>
    <dgm:pt modelId="{24615106-795E-45FB-9859-5B79FDDF7F56}">
      <dgm:prSet phldrT="[Texte]"/>
      <dgm:spPr/>
      <dgm:t>
        <a:bodyPr/>
        <a:lstStyle/>
        <a:p>
          <a:r>
            <a:rPr lang="fr-FR" dirty="0" smtClean="0"/>
            <a:t>Explorations </a:t>
          </a:r>
          <a:endParaRPr lang="fr-FR" dirty="0"/>
        </a:p>
      </dgm:t>
    </dgm:pt>
    <dgm:pt modelId="{D9B8779E-DABC-4C1A-AF4E-6ADC907E7BA3}" type="parTrans" cxnId="{FD79F809-E665-46E8-96B2-0B8061A7FB55}">
      <dgm:prSet/>
      <dgm:spPr/>
      <dgm:t>
        <a:bodyPr/>
        <a:lstStyle/>
        <a:p>
          <a:endParaRPr lang="fr-FR"/>
        </a:p>
      </dgm:t>
    </dgm:pt>
    <dgm:pt modelId="{DDF9CC75-1F6C-48A7-AA47-B951A4DC376D}" type="sibTrans" cxnId="{FD79F809-E665-46E8-96B2-0B8061A7FB55}">
      <dgm:prSet/>
      <dgm:spPr/>
      <dgm:t>
        <a:bodyPr/>
        <a:lstStyle/>
        <a:p>
          <a:endParaRPr lang="fr-FR"/>
        </a:p>
      </dgm:t>
    </dgm:pt>
    <dgm:pt modelId="{02B85452-A90D-4A1B-A762-03E565805BD6}">
      <dgm:prSet phldrT="[Texte]"/>
      <dgm:spPr/>
      <dgm:t>
        <a:bodyPr/>
        <a:lstStyle/>
        <a:p>
          <a:r>
            <a:rPr lang="fr-FR" dirty="0" smtClean="0"/>
            <a:t>Service Access Management unit </a:t>
          </a:r>
          <a:endParaRPr lang="fr-FR" dirty="0"/>
        </a:p>
      </dgm:t>
    </dgm:pt>
    <dgm:pt modelId="{605B96EC-082E-469E-A01C-3AA295BBB0F4}" type="parTrans" cxnId="{8B82C35E-50F2-4301-9105-5A783B732732}">
      <dgm:prSet/>
      <dgm:spPr/>
      <dgm:t>
        <a:bodyPr/>
        <a:lstStyle/>
        <a:p>
          <a:endParaRPr lang="fr-FR"/>
        </a:p>
      </dgm:t>
    </dgm:pt>
    <dgm:pt modelId="{E1165024-3A8D-4EC1-8CFA-F9D2D4F97BC7}" type="sibTrans" cxnId="{8B82C35E-50F2-4301-9105-5A783B732732}">
      <dgm:prSet/>
      <dgm:spPr/>
      <dgm:t>
        <a:bodyPr/>
        <a:lstStyle/>
        <a:p>
          <a:endParaRPr lang="fr-FR"/>
        </a:p>
      </dgm:t>
    </dgm:pt>
    <dgm:pt modelId="{1D5A13B1-4FAF-4A15-834D-069CCA9AF522}">
      <dgm:prSet phldrT="[Texte]"/>
      <dgm:spPr/>
      <dgm:t>
        <a:bodyPr/>
        <a:lstStyle/>
        <a:p>
          <a:r>
            <a:rPr lang="fr-FR" dirty="0" smtClean="0"/>
            <a:t>Lidar, </a:t>
          </a:r>
          <a:r>
            <a:rPr lang="fr-FR" dirty="0" err="1" smtClean="0"/>
            <a:t>aerosol</a:t>
          </a:r>
          <a:r>
            <a:rPr lang="fr-FR" dirty="0" smtClean="0"/>
            <a:t>, radar, trace </a:t>
          </a:r>
          <a:r>
            <a:rPr lang="fr-FR" dirty="0" err="1" smtClean="0"/>
            <a:t>gas</a:t>
          </a:r>
          <a:r>
            <a:rPr lang="fr-FR" dirty="0" smtClean="0"/>
            <a:t>, </a:t>
          </a:r>
          <a:r>
            <a:rPr lang="fr-FR" dirty="0" err="1" smtClean="0"/>
            <a:t>aeronet</a:t>
          </a:r>
          <a:r>
            <a:rPr lang="fr-FR" dirty="0" smtClean="0"/>
            <a:t> Calibration Centres</a:t>
          </a:r>
          <a:endParaRPr lang="fr-FR" dirty="0"/>
        </a:p>
      </dgm:t>
    </dgm:pt>
    <dgm:pt modelId="{7A99101E-E4D0-4317-8D81-FB2AA45C0E1F}" type="parTrans" cxnId="{0FC3A0E5-7677-45BE-AEE2-10D758750974}">
      <dgm:prSet/>
      <dgm:spPr/>
      <dgm:t>
        <a:bodyPr/>
        <a:lstStyle/>
        <a:p>
          <a:endParaRPr lang="en-GB"/>
        </a:p>
      </dgm:t>
    </dgm:pt>
    <dgm:pt modelId="{2CA780B6-51CF-49EC-B733-676B1BE48CA1}" type="sibTrans" cxnId="{0FC3A0E5-7677-45BE-AEE2-10D758750974}">
      <dgm:prSet/>
      <dgm:spPr/>
      <dgm:t>
        <a:bodyPr/>
        <a:lstStyle/>
        <a:p>
          <a:endParaRPr lang="en-GB"/>
        </a:p>
      </dgm:t>
    </dgm:pt>
    <dgm:pt modelId="{B8160E70-89AA-4E2F-92C4-32481079124A}">
      <dgm:prSet phldrT="[Texte]"/>
      <dgm:spPr/>
      <dgm:t>
        <a:bodyPr/>
        <a:lstStyle/>
        <a:p>
          <a:r>
            <a:rPr lang="fr-FR" dirty="0" smtClean="0"/>
            <a:t>ACTRIS Data Centre</a:t>
          </a:r>
          <a:endParaRPr lang="fr-FR" dirty="0"/>
        </a:p>
      </dgm:t>
    </dgm:pt>
    <dgm:pt modelId="{83AC9A88-9895-4F4B-AEB4-6CBED2075970}" type="parTrans" cxnId="{354CBDC9-A556-4136-8A52-08957A61BB88}">
      <dgm:prSet/>
      <dgm:spPr/>
      <dgm:t>
        <a:bodyPr/>
        <a:lstStyle/>
        <a:p>
          <a:endParaRPr lang="en-GB"/>
        </a:p>
      </dgm:t>
    </dgm:pt>
    <dgm:pt modelId="{DE304326-BFBD-4801-9FBE-65B470A41E95}" type="sibTrans" cxnId="{354CBDC9-A556-4136-8A52-08957A61BB88}">
      <dgm:prSet/>
      <dgm:spPr/>
      <dgm:t>
        <a:bodyPr/>
        <a:lstStyle/>
        <a:p>
          <a:endParaRPr lang="en-GB"/>
        </a:p>
      </dgm:t>
    </dgm:pt>
    <dgm:pt modelId="{6B7C93FB-419B-44CA-8D6B-41D5C222DF6A}" type="pres">
      <dgm:prSet presAssocID="{869CEF25-A2D6-4B84-9111-A32D8424F75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3FEAE70-847A-44D9-AF3E-FD32AFC188C7}" type="pres">
      <dgm:prSet presAssocID="{88D7BFF2-C36E-4FF1-8B6B-EF762C2DDF24}" presName="comp" presStyleCnt="0"/>
      <dgm:spPr/>
    </dgm:pt>
    <dgm:pt modelId="{B1DB08DD-191A-4450-B5DA-02C817D02212}" type="pres">
      <dgm:prSet presAssocID="{88D7BFF2-C36E-4FF1-8B6B-EF762C2DDF24}" presName="box" presStyleLbl="node1" presStyleIdx="0" presStyleCnt="3" custLinFactNeighborX="-18569" custLinFactNeighborY="2192"/>
      <dgm:spPr/>
      <dgm:t>
        <a:bodyPr/>
        <a:lstStyle/>
        <a:p>
          <a:endParaRPr lang="fr-FR"/>
        </a:p>
      </dgm:t>
    </dgm:pt>
    <dgm:pt modelId="{C46DA8AA-8293-47B5-A975-AB7FC03E73AE}" type="pres">
      <dgm:prSet presAssocID="{88D7BFF2-C36E-4FF1-8B6B-EF762C2DDF24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8F4A31BC-C90F-4E83-A041-802F3DD4A8AE}" type="pres">
      <dgm:prSet presAssocID="{88D7BFF2-C36E-4FF1-8B6B-EF762C2DDF2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24FB76-DC9F-4EEB-B599-D1C952E226B0}" type="pres">
      <dgm:prSet presAssocID="{B2CBEB98-BC9A-420F-B88E-CA65D5FFA2CC}" presName="spacer" presStyleCnt="0"/>
      <dgm:spPr/>
    </dgm:pt>
    <dgm:pt modelId="{A141C74B-CFBC-4E1E-AA16-FB8F0307E490}" type="pres">
      <dgm:prSet presAssocID="{C8229252-6929-47E8-A17B-2DEA9FD6497E}" presName="comp" presStyleCnt="0"/>
      <dgm:spPr/>
    </dgm:pt>
    <dgm:pt modelId="{D487E24C-E078-41CB-87BF-2F500AF57EB5}" type="pres">
      <dgm:prSet presAssocID="{C8229252-6929-47E8-A17B-2DEA9FD6497E}" presName="box" presStyleLbl="node1" presStyleIdx="1" presStyleCnt="3"/>
      <dgm:spPr/>
      <dgm:t>
        <a:bodyPr/>
        <a:lstStyle/>
        <a:p>
          <a:endParaRPr lang="fr-FR"/>
        </a:p>
      </dgm:t>
    </dgm:pt>
    <dgm:pt modelId="{0AA6562E-23F2-4C34-997C-2E8AD93CE2C5}" type="pres">
      <dgm:prSet presAssocID="{C8229252-6929-47E8-A17B-2DEA9FD6497E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37EF193E-F0F7-4301-A1A0-69454A06E907}" type="pres">
      <dgm:prSet presAssocID="{C8229252-6929-47E8-A17B-2DEA9FD6497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2C3B59-5EA2-4FEE-B6DD-389D84E56129}" type="pres">
      <dgm:prSet presAssocID="{180CE94C-0DCD-4B5F-B525-0DF695E80137}" presName="spacer" presStyleCnt="0"/>
      <dgm:spPr/>
    </dgm:pt>
    <dgm:pt modelId="{3D9DEE2B-0767-4563-95E8-1DF5F3B9E8F2}" type="pres">
      <dgm:prSet presAssocID="{E1A9F46C-A758-4B1E-B61D-8C586AB477B4}" presName="comp" presStyleCnt="0"/>
      <dgm:spPr/>
    </dgm:pt>
    <dgm:pt modelId="{BF9CCCA7-AE8B-4CA4-8434-3FDD070ED8AE}" type="pres">
      <dgm:prSet presAssocID="{E1A9F46C-A758-4B1E-B61D-8C586AB477B4}" presName="box" presStyleLbl="node1" presStyleIdx="2" presStyleCnt="3"/>
      <dgm:spPr/>
      <dgm:t>
        <a:bodyPr/>
        <a:lstStyle/>
        <a:p>
          <a:endParaRPr lang="fr-FR"/>
        </a:p>
      </dgm:t>
    </dgm:pt>
    <dgm:pt modelId="{9C90E48D-EFC6-4AED-91C8-B3E3C687E095}" type="pres">
      <dgm:prSet presAssocID="{E1A9F46C-A758-4B1E-B61D-8C586AB477B4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B0A8F300-31AD-44D5-8A79-421BDFA273BD}" type="pres">
      <dgm:prSet presAssocID="{E1A9F46C-A758-4B1E-B61D-8C586AB477B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AD1A447-CB05-48A4-9477-CBE318EB59C0}" type="presOf" srcId="{24615106-795E-45FB-9859-5B79FDDF7F56}" destId="{B0A8F300-31AD-44D5-8A79-421BDFA273BD}" srcOrd="1" destOrd="2" presId="urn:microsoft.com/office/officeart/2005/8/layout/vList4"/>
    <dgm:cxn modelId="{2DC4D311-65DB-472A-85D8-721FA46B3D7F}" srcId="{E1A9F46C-A758-4B1E-B61D-8C586AB477B4}" destId="{0B325BFA-7DF2-42A0-B236-D80217DA58B1}" srcOrd="0" destOrd="0" parTransId="{4EA386F9-0984-4D50-BFFE-3AFF27527625}" sibTransId="{327722C9-8874-46A8-8AC8-DE1797164A43}"/>
    <dgm:cxn modelId="{0A661B5A-859A-4AE7-B2D1-3577A022357F}" srcId="{88D7BFF2-C36E-4FF1-8B6B-EF762C2DDF24}" destId="{DFDB47D0-CB56-41BC-8DDE-6BDC768AC9A0}" srcOrd="0" destOrd="0" parTransId="{081B3857-C971-4E6C-867D-8F2F11D4CC7D}" sibTransId="{305E5932-3DCE-411A-A4F9-B69900AEDE51}"/>
    <dgm:cxn modelId="{FD79F809-E665-46E8-96B2-0B8061A7FB55}" srcId="{E1A9F46C-A758-4B1E-B61D-8C586AB477B4}" destId="{24615106-795E-45FB-9859-5B79FDDF7F56}" srcOrd="1" destOrd="0" parTransId="{D9B8779E-DABC-4C1A-AF4E-6ADC907E7BA3}" sibTransId="{DDF9CC75-1F6C-48A7-AA47-B951A4DC376D}"/>
    <dgm:cxn modelId="{E2B676F4-10E2-4605-8D5F-808ECD468141}" type="presOf" srcId="{B8160E70-89AA-4E2F-92C4-32481079124A}" destId="{D487E24C-E078-41CB-87BF-2F500AF57EB5}" srcOrd="0" destOrd="1" presId="urn:microsoft.com/office/officeart/2005/8/layout/vList4"/>
    <dgm:cxn modelId="{11251858-DC8E-4476-9FF5-E0914256AF17}" srcId="{869CEF25-A2D6-4B84-9111-A32D8424F75F}" destId="{E1A9F46C-A758-4B1E-B61D-8C586AB477B4}" srcOrd="2" destOrd="0" parTransId="{822373B6-9903-40EB-95C2-ECE50CFE2CA2}" sibTransId="{0D18543E-0D55-4C31-951F-6D76B8895344}"/>
    <dgm:cxn modelId="{575BDA5D-C238-4A42-801A-B1568BCF4325}" type="presOf" srcId="{0B325BFA-7DF2-42A0-B236-D80217DA58B1}" destId="{BF9CCCA7-AE8B-4CA4-8434-3FDD070ED8AE}" srcOrd="0" destOrd="1" presId="urn:microsoft.com/office/officeart/2005/8/layout/vList4"/>
    <dgm:cxn modelId="{B33E8808-4500-45F4-B26C-048B81A84A34}" type="presOf" srcId="{DFDB47D0-CB56-41BC-8DDE-6BDC768AC9A0}" destId="{8F4A31BC-C90F-4E83-A041-802F3DD4A8AE}" srcOrd="1" destOrd="1" presId="urn:microsoft.com/office/officeart/2005/8/layout/vList4"/>
    <dgm:cxn modelId="{47F63112-F657-490A-AB8E-DC0572972D46}" type="presOf" srcId="{E1A9F46C-A758-4B1E-B61D-8C586AB477B4}" destId="{BF9CCCA7-AE8B-4CA4-8434-3FDD070ED8AE}" srcOrd="0" destOrd="0" presId="urn:microsoft.com/office/officeart/2005/8/layout/vList4"/>
    <dgm:cxn modelId="{8ADFDBFB-98D4-4B69-9B29-12613882E03B}" type="presOf" srcId="{B8160E70-89AA-4E2F-92C4-32481079124A}" destId="{37EF193E-F0F7-4301-A1A0-69454A06E907}" srcOrd="1" destOrd="1" presId="urn:microsoft.com/office/officeart/2005/8/layout/vList4"/>
    <dgm:cxn modelId="{FF48C76B-E861-4B26-9FA2-C709A238EE80}" type="presOf" srcId="{88D7BFF2-C36E-4FF1-8B6B-EF762C2DDF24}" destId="{B1DB08DD-191A-4450-B5DA-02C817D02212}" srcOrd="0" destOrd="0" presId="urn:microsoft.com/office/officeart/2005/8/layout/vList4"/>
    <dgm:cxn modelId="{9815EABA-2EFC-409E-B3B1-F42A82EDAD8E}" type="presOf" srcId="{88D7BFF2-C36E-4FF1-8B6B-EF762C2DDF24}" destId="{8F4A31BC-C90F-4E83-A041-802F3DD4A8AE}" srcOrd="1" destOrd="0" presId="urn:microsoft.com/office/officeart/2005/8/layout/vList4"/>
    <dgm:cxn modelId="{0C72DF7A-58B3-4389-B49A-A10BF1817653}" type="presOf" srcId="{1D5A13B1-4FAF-4A15-834D-069CCA9AF522}" destId="{D487E24C-E078-41CB-87BF-2F500AF57EB5}" srcOrd="0" destOrd="2" presId="urn:microsoft.com/office/officeart/2005/8/layout/vList4"/>
    <dgm:cxn modelId="{D468BD61-4DD1-4588-AF85-7893C80BFEC6}" type="presOf" srcId="{C8229252-6929-47E8-A17B-2DEA9FD6497E}" destId="{D487E24C-E078-41CB-87BF-2F500AF57EB5}" srcOrd="0" destOrd="0" presId="urn:microsoft.com/office/officeart/2005/8/layout/vList4"/>
    <dgm:cxn modelId="{8B82C35E-50F2-4301-9105-5A783B732732}" srcId="{88D7BFF2-C36E-4FF1-8B6B-EF762C2DDF24}" destId="{02B85452-A90D-4A1B-A762-03E565805BD6}" srcOrd="1" destOrd="0" parTransId="{605B96EC-082E-469E-A01C-3AA295BBB0F4}" sibTransId="{E1165024-3A8D-4EC1-8CFA-F9D2D4F97BC7}"/>
    <dgm:cxn modelId="{668B6052-A610-4721-A5A8-D76C6DE99BDD}" type="presOf" srcId="{1D5A13B1-4FAF-4A15-834D-069CCA9AF522}" destId="{37EF193E-F0F7-4301-A1A0-69454A06E907}" srcOrd="1" destOrd="2" presId="urn:microsoft.com/office/officeart/2005/8/layout/vList4"/>
    <dgm:cxn modelId="{985AE5CB-1078-40F6-91C5-97C8314201E9}" type="presOf" srcId="{24615106-795E-45FB-9859-5B79FDDF7F56}" destId="{BF9CCCA7-AE8B-4CA4-8434-3FDD070ED8AE}" srcOrd="0" destOrd="2" presId="urn:microsoft.com/office/officeart/2005/8/layout/vList4"/>
    <dgm:cxn modelId="{1714E5E3-BE03-400E-AB0F-DDF6D480FD59}" type="presOf" srcId="{02B85452-A90D-4A1B-A762-03E565805BD6}" destId="{B1DB08DD-191A-4450-B5DA-02C817D02212}" srcOrd="0" destOrd="2" presId="urn:microsoft.com/office/officeart/2005/8/layout/vList4"/>
    <dgm:cxn modelId="{07672A02-110E-4728-9584-6437B12607F1}" type="presOf" srcId="{0B325BFA-7DF2-42A0-B236-D80217DA58B1}" destId="{B0A8F300-31AD-44D5-8A79-421BDFA273BD}" srcOrd="1" destOrd="1" presId="urn:microsoft.com/office/officeart/2005/8/layout/vList4"/>
    <dgm:cxn modelId="{7B0C3B3A-5915-4732-BADE-213387854FB8}" type="presOf" srcId="{DFDB47D0-CB56-41BC-8DDE-6BDC768AC9A0}" destId="{B1DB08DD-191A-4450-B5DA-02C817D02212}" srcOrd="0" destOrd="1" presId="urn:microsoft.com/office/officeart/2005/8/layout/vList4"/>
    <dgm:cxn modelId="{0FC3A0E5-7677-45BE-AEE2-10D758750974}" srcId="{C8229252-6929-47E8-A17B-2DEA9FD6497E}" destId="{1D5A13B1-4FAF-4A15-834D-069CCA9AF522}" srcOrd="1" destOrd="0" parTransId="{7A99101E-E4D0-4317-8D81-FB2AA45C0E1F}" sibTransId="{2CA780B6-51CF-49EC-B733-676B1BE48CA1}"/>
    <dgm:cxn modelId="{10E0D789-F1B7-43CA-9F50-7B314049FC09}" type="presOf" srcId="{02B85452-A90D-4A1B-A762-03E565805BD6}" destId="{8F4A31BC-C90F-4E83-A041-802F3DD4A8AE}" srcOrd="1" destOrd="2" presId="urn:microsoft.com/office/officeart/2005/8/layout/vList4"/>
    <dgm:cxn modelId="{AE254DF1-1215-49B5-A2A9-23C6F476A3F5}" srcId="{869CEF25-A2D6-4B84-9111-A32D8424F75F}" destId="{88D7BFF2-C36E-4FF1-8B6B-EF762C2DDF24}" srcOrd="0" destOrd="0" parTransId="{61C973F5-0915-4B0B-87B8-EA7CDF71C55F}" sibTransId="{B2CBEB98-BC9A-420F-B88E-CA65D5FFA2CC}"/>
    <dgm:cxn modelId="{61E162BC-F23F-491C-8E03-2C17AEF3F626}" type="presOf" srcId="{C8229252-6929-47E8-A17B-2DEA9FD6497E}" destId="{37EF193E-F0F7-4301-A1A0-69454A06E907}" srcOrd="1" destOrd="0" presId="urn:microsoft.com/office/officeart/2005/8/layout/vList4"/>
    <dgm:cxn modelId="{354CBDC9-A556-4136-8A52-08957A61BB88}" srcId="{C8229252-6929-47E8-A17B-2DEA9FD6497E}" destId="{B8160E70-89AA-4E2F-92C4-32481079124A}" srcOrd="0" destOrd="0" parTransId="{83AC9A88-9895-4F4B-AEB4-6CBED2075970}" sibTransId="{DE304326-BFBD-4801-9FBE-65B470A41E95}"/>
    <dgm:cxn modelId="{20DFB105-59E7-40C6-89DC-216B95200869}" type="presOf" srcId="{E1A9F46C-A758-4B1E-B61D-8C586AB477B4}" destId="{B0A8F300-31AD-44D5-8A79-421BDFA273BD}" srcOrd="1" destOrd="0" presId="urn:microsoft.com/office/officeart/2005/8/layout/vList4"/>
    <dgm:cxn modelId="{E2AD0EAF-6E93-4306-9042-5F05C6058E48}" srcId="{869CEF25-A2D6-4B84-9111-A32D8424F75F}" destId="{C8229252-6929-47E8-A17B-2DEA9FD6497E}" srcOrd="1" destOrd="0" parTransId="{3F44D3DF-98C7-4AA8-8A72-F74D6EB92630}" sibTransId="{180CE94C-0DCD-4B5F-B525-0DF695E80137}"/>
    <dgm:cxn modelId="{5B144BEC-A6A9-44BB-890C-D5DC4F6809B6}" type="presOf" srcId="{869CEF25-A2D6-4B84-9111-A32D8424F75F}" destId="{6B7C93FB-419B-44CA-8D6B-41D5C222DF6A}" srcOrd="0" destOrd="0" presId="urn:microsoft.com/office/officeart/2005/8/layout/vList4"/>
    <dgm:cxn modelId="{FAF27702-B53D-436C-B284-63912C1728EC}" type="presParOf" srcId="{6B7C93FB-419B-44CA-8D6B-41D5C222DF6A}" destId="{C3FEAE70-847A-44D9-AF3E-FD32AFC188C7}" srcOrd="0" destOrd="0" presId="urn:microsoft.com/office/officeart/2005/8/layout/vList4"/>
    <dgm:cxn modelId="{CE3710A3-A860-4AEF-A701-3E275D729D73}" type="presParOf" srcId="{C3FEAE70-847A-44D9-AF3E-FD32AFC188C7}" destId="{B1DB08DD-191A-4450-B5DA-02C817D02212}" srcOrd="0" destOrd="0" presId="urn:microsoft.com/office/officeart/2005/8/layout/vList4"/>
    <dgm:cxn modelId="{C5523DA6-FFB7-4DE0-9495-BF0B8EE3947C}" type="presParOf" srcId="{C3FEAE70-847A-44D9-AF3E-FD32AFC188C7}" destId="{C46DA8AA-8293-47B5-A975-AB7FC03E73AE}" srcOrd="1" destOrd="0" presId="urn:microsoft.com/office/officeart/2005/8/layout/vList4"/>
    <dgm:cxn modelId="{5E12246B-1964-41E0-AED4-E0CA30108FA3}" type="presParOf" srcId="{C3FEAE70-847A-44D9-AF3E-FD32AFC188C7}" destId="{8F4A31BC-C90F-4E83-A041-802F3DD4A8AE}" srcOrd="2" destOrd="0" presId="urn:microsoft.com/office/officeart/2005/8/layout/vList4"/>
    <dgm:cxn modelId="{BA7B4BA1-62E2-4D4F-BDC6-D53C3CA593BC}" type="presParOf" srcId="{6B7C93FB-419B-44CA-8D6B-41D5C222DF6A}" destId="{E324FB76-DC9F-4EEB-B599-D1C952E226B0}" srcOrd="1" destOrd="0" presId="urn:microsoft.com/office/officeart/2005/8/layout/vList4"/>
    <dgm:cxn modelId="{5DBAF65B-3B66-4973-9F52-BB6320D097FC}" type="presParOf" srcId="{6B7C93FB-419B-44CA-8D6B-41D5C222DF6A}" destId="{A141C74B-CFBC-4E1E-AA16-FB8F0307E490}" srcOrd="2" destOrd="0" presId="urn:microsoft.com/office/officeart/2005/8/layout/vList4"/>
    <dgm:cxn modelId="{B41C2242-24BF-4904-B7DB-E20C0285E455}" type="presParOf" srcId="{A141C74B-CFBC-4E1E-AA16-FB8F0307E490}" destId="{D487E24C-E078-41CB-87BF-2F500AF57EB5}" srcOrd="0" destOrd="0" presId="urn:microsoft.com/office/officeart/2005/8/layout/vList4"/>
    <dgm:cxn modelId="{FFB8CCF0-2FE8-4875-99D6-9D6B85E101AA}" type="presParOf" srcId="{A141C74B-CFBC-4E1E-AA16-FB8F0307E490}" destId="{0AA6562E-23F2-4C34-997C-2E8AD93CE2C5}" srcOrd="1" destOrd="0" presId="urn:microsoft.com/office/officeart/2005/8/layout/vList4"/>
    <dgm:cxn modelId="{30D46987-5E82-49DE-A896-82D5B3DAA525}" type="presParOf" srcId="{A141C74B-CFBC-4E1E-AA16-FB8F0307E490}" destId="{37EF193E-F0F7-4301-A1A0-69454A06E907}" srcOrd="2" destOrd="0" presId="urn:microsoft.com/office/officeart/2005/8/layout/vList4"/>
    <dgm:cxn modelId="{7138B2AA-F92D-4A6B-B593-DA61A9F8C07E}" type="presParOf" srcId="{6B7C93FB-419B-44CA-8D6B-41D5C222DF6A}" destId="{C42C3B59-5EA2-4FEE-B6DD-389D84E56129}" srcOrd="3" destOrd="0" presId="urn:microsoft.com/office/officeart/2005/8/layout/vList4"/>
    <dgm:cxn modelId="{9F41C8DF-A6E2-42F5-A8AC-6DD9DB4A24E1}" type="presParOf" srcId="{6B7C93FB-419B-44CA-8D6B-41D5C222DF6A}" destId="{3D9DEE2B-0767-4563-95E8-1DF5F3B9E8F2}" srcOrd="4" destOrd="0" presId="urn:microsoft.com/office/officeart/2005/8/layout/vList4"/>
    <dgm:cxn modelId="{58281388-4785-43E1-9186-D8CC4166DE5F}" type="presParOf" srcId="{3D9DEE2B-0767-4563-95E8-1DF5F3B9E8F2}" destId="{BF9CCCA7-AE8B-4CA4-8434-3FDD070ED8AE}" srcOrd="0" destOrd="0" presId="urn:microsoft.com/office/officeart/2005/8/layout/vList4"/>
    <dgm:cxn modelId="{109D6503-08D0-4360-AADB-A39A014E2B8A}" type="presParOf" srcId="{3D9DEE2B-0767-4563-95E8-1DF5F3B9E8F2}" destId="{9C90E48D-EFC6-4AED-91C8-B3E3C687E095}" srcOrd="1" destOrd="0" presId="urn:microsoft.com/office/officeart/2005/8/layout/vList4"/>
    <dgm:cxn modelId="{BE959CC2-CE68-4804-9E36-35BFBBBB951D}" type="presParOf" srcId="{3D9DEE2B-0767-4563-95E8-1DF5F3B9E8F2}" destId="{B0A8F300-31AD-44D5-8A79-421BDFA273B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662F04-4B9D-4C09-8B99-F6C236982EA5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A03B3A8-521F-4998-9F5C-F36C6F9552C2}">
      <dgm:prSet phldrT="[Texte]" custT="1"/>
      <dgm:spPr/>
      <dgm:t>
        <a:bodyPr/>
        <a:lstStyle/>
        <a:p>
          <a:r>
            <a:rPr lang="fr-FR" sz="3200" dirty="0" smtClean="0"/>
            <a:t>ACTRIS</a:t>
          </a:r>
        </a:p>
        <a:p>
          <a:r>
            <a:rPr lang="fr-FR" sz="2000" dirty="0" smtClean="0"/>
            <a:t>- </a:t>
          </a:r>
          <a:r>
            <a:rPr lang="fr-FR" sz="2000" dirty="0" err="1" smtClean="0"/>
            <a:t>Established</a:t>
          </a:r>
          <a:r>
            <a:rPr lang="fr-FR" sz="2000" dirty="0" smtClean="0"/>
            <a:t> by </a:t>
          </a:r>
          <a:r>
            <a:rPr lang="fr-FR" sz="2000" dirty="0" err="1" smtClean="0"/>
            <a:t>Research</a:t>
          </a:r>
          <a:r>
            <a:rPr lang="fr-FR" sz="2000" dirty="0" smtClean="0"/>
            <a:t> institutions</a:t>
          </a:r>
        </a:p>
        <a:p>
          <a:r>
            <a:rPr lang="fr-FR" sz="2000" dirty="0" smtClean="0"/>
            <a:t>- </a:t>
          </a:r>
          <a:r>
            <a:rPr lang="fr-FR" sz="2000" dirty="0" err="1" smtClean="0"/>
            <a:t>Centralized</a:t>
          </a:r>
          <a:r>
            <a:rPr lang="fr-FR" sz="2000" dirty="0" smtClean="0"/>
            <a:t> </a:t>
          </a:r>
          <a:r>
            <a:rPr lang="fr-FR" sz="2000" dirty="0" err="1" smtClean="0"/>
            <a:t>governing</a:t>
          </a:r>
          <a:r>
            <a:rPr lang="fr-FR" sz="2000" dirty="0" smtClean="0"/>
            <a:t> </a:t>
          </a:r>
          <a:r>
            <a:rPr lang="fr-FR" sz="2000" dirty="0" err="1" smtClean="0"/>
            <a:t>board</a:t>
          </a:r>
          <a:endParaRPr lang="fr-FR" sz="2000" dirty="0" smtClean="0"/>
        </a:p>
        <a:p>
          <a:r>
            <a:rPr lang="fr-FR" sz="2000" dirty="0" smtClean="0"/>
            <a:t>- Limited </a:t>
          </a:r>
          <a:r>
            <a:rPr lang="fr-FR" sz="2000" dirty="0" err="1" smtClean="0"/>
            <a:t>number</a:t>
          </a:r>
          <a:r>
            <a:rPr lang="fr-FR" sz="2000" dirty="0" smtClean="0"/>
            <a:t> of </a:t>
          </a:r>
          <a:r>
            <a:rPr lang="fr-FR" sz="2000" dirty="0" err="1" smtClean="0"/>
            <a:t>platforms</a:t>
          </a:r>
          <a:r>
            <a:rPr lang="fr-FR" sz="2000" dirty="0" smtClean="0"/>
            <a:t> (15-25) in </a:t>
          </a:r>
          <a:r>
            <a:rPr lang="fr-FR" sz="2000" dirty="0" err="1" smtClean="0"/>
            <a:t>climate</a:t>
          </a:r>
          <a:r>
            <a:rPr lang="fr-FR" sz="2000" dirty="0" smtClean="0"/>
            <a:t>-relevant zones </a:t>
          </a:r>
          <a:r>
            <a:rPr lang="fr-FR" sz="2000" dirty="0" err="1" smtClean="0"/>
            <a:t>including</a:t>
          </a:r>
          <a:r>
            <a:rPr lang="fr-FR" sz="2000" dirty="0" smtClean="0"/>
            <a:t> </a:t>
          </a:r>
          <a:r>
            <a:rPr lang="fr-FR" sz="2000" dirty="0" err="1" smtClean="0"/>
            <a:t>discovery</a:t>
          </a:r>
          <a:r>
            <a:rPr lang="fr-FR" sz="2000" dirty="0" smtClean="0"/>
            <a:t> </a:t>
          </a:r>
          <a:r>
            <a:rPr lang="fr-FR" sz="2000" dirty="0" err="1" smtClean="0"/>
            <a:t>platforms</a:t>
          </a:r>
          <a:endParaRPr lang="fr-FR" sz="2000" dirty="0" smtClean="0"/>
        </a:p>
        <a:p>
          <a:r>
            <a:rPr lang="fr-FR" sz="2000" dirty="0" smtClean="0"/>
            <a:t>- High </a:t>
          </a:r>
          <a:r>
            <a:rPr lang="fr-FR" sz="2000" dirty="0" err="1" smtClean="0"/>
            <a:t>number</a:t>
          </a:r>
          <a:r>
            <a:rPr lang="fr-FR" sz="2000" dirty="0" smtClean="0"/>
            <a:t> of instrument in </a:t>
          </a:r>
          <a:r>
            <a:rPr lang="fr-FR" sz="2000" dirty="0" err="1" smtClean="0"/>
            <a:t>each</a:t>
          </a:r>
          <a:r>
            <a:rPr lang="fr-FR" sz="2000" dirty="0" smtClean="0"/>
            <a:t> site (</a:t>
          </a:r>
          <a:r>
            <a:rPr lang="fr-FR" sz="2000" dirty="0" err="1" smtClean="0"/>
            <a:t>near</a:t>
          </a:r>
          <a:r>
            <a:rPr lang="fr-FR" sz="2000" dirty="0" smtClean="0"/>
            <a:t>-surface, </a:t>
          </a:r>
          <a:r>
            <a:rPr lang="fr-FR" sz="2000" dirty="0" err="1" smtClean="0"/>
            <a:t>column</a:t>
          </a:r>
          <a:r>
            <a:rPr lang="fr-FR" sz="2000" dirty="0" smtClean="0"/>
            <a:t>, profiles) </a:t>
          </a:r>
        </a:p>
        <a:p>
          <a:r>
            <a:rPr lang="fr-FR" sz="2000" dirty="0" smtClean="0"/>
            <a:t>- </a:t>
          </a:r>
          <a:r>
            <a:rPr lang="fr-FR" sz="2000" dirty="0" err="1" smtClean="0"/>
            <a:t>Operates</a:t>
          </a:r>
          <a:r>
            <a:rPr lang="fr-FR" sz="2000" dirty="0" smtClean="0"/>
            <a:t> </a:t>
          </a:r>
          <a:r>
            <a:rPr lang="fr-FR" sz="2000" dirty="0" err="1" smtClean="0"/>
            <a:t>advanced</a:t>
          </a:r>
          <a:r>
            <a:rPr lang="fr-FR" sz="2000" dirty="0" smtClean="0"/>
            <a:t> calibration </a:t>
          </a:r>
          <a:r>
            <a:rPr lang="fr-FR" sz="2000" dirty="0" err="1" smtClean="0"/>
            <a:t>centers</a:t>
          </a:r>
          <a:r>
            <a:rPr lang="fr-FR" sz="2000" dirty="0" smtClean="0"/>
            <a:t> (Lidar, in-situ </a:t>
          </a:r>
          <a:r>
            <a:rPr lang="fr-FR" sz="2000" dirty="0" err="1" smtClean="0"/>
            <a:t>aerosol</a:t>
          </a:r>
          <a:r>
            <a:rPr lang="fr-FR" sz="2000" dirty="0" smtClean="0"/>
            <a:t>, </a:t>
          </a:r>
          <a:r>
            <a:rPr lang="fr-FR" sz="2000" dirty="0" err="1" smtClean="0"/>
            <a:t>Clouds</a:t>
          </a:r>
          <a:r>
            <a:rPr lang="fr-FR" sz="2000" dirty="0" smtClean="0"/>
            <a:t>, </a:t>
          </a:r>
          <a:r>
            <a:rPr lang="fr-FR" sz="2000" dirty="0" err="1" smtClean="0"/>
            <a:t>Reactive</a:t>
          </a:r>
          <a:r>
            <a:rPr lang="fr-FR" sz="2000" dirty="0" smtClean="0"/>
            <a:t> </a:t>
          </a:r>
          <a:r>
            <a:rPr lang="fr-FR" sz="2000" dirty="0" err="1" smtClean="0"/>
            <a:t>gases</a:t>
          </a:r>
          <a:r>
            <a:rPr lang="fr-FR" sz="2000" dirty="0" smtClean="0"/>
            <a:t>) </a:t>
          </a:r>
        </a:p>
        <a:p>
          <a:r>
            <a:rPr lang="fr-FR" sz="2000" dirty="0" smtClean="0"/>
            <a:t>- Sites </a:t>
          </a:r>
          <a:r>
            <a:rPr lang="fr-FR" sz="2000" dirty="0" err="1" smtClean="0"/>
            <a:t>operated</a:t>
          </a:r>
          <a:r>
            <a:rPr lang="fr-FR" sz="2000" dirty="0" smtClean="0"/>
            <a:t> by </a:t>
          </a:r>
          <a:r>
            <a:rPr lang="fr-FR" sz="2000" dirty="0" err="1" smtClean="0"/>
            <a:t>research</a:t>
          </a:r>
          <a:r>
            <a:rPr lang="fr-FR" sz="2000" dirty="0" smtClean="0"/>
            <a:t> institutions</a:t>
          </a:r>
        </a:p>
        <a:p>
          <a:r>
            <a:rPr lang="fr-FR" sz="2000" dirty="0" smtClean="0"/>
            <a:t>- </a:t>
          </a:r>
          <a:r>
            <a:rPr lang="fr-FR" sz="2000" dirty="0" err="1" smtClean="0"/>
            <a:t>Develop</a:t>
          </a:r>
          <a:r>
            <a:rPr lang="fr-FR" sz="2000" dirty="0" smtClean="0"/>
            <a:t> </a:t>
          </a:r>
          <a:r>
            <a:rPr lang="fr-FR" sz="2000" dirty="0" err="1" smtClean="0"/>
            <a:t>advanced</a:t>
          </a:r>
          <a:r>
            <a:rPr lang="fr-FR" sz="2000" dirty="0" smtClean="0"/>
            <a:t> standards (</a:t>
          </a:r>
          <a:r>
            <a:rPr lang="fr-FR" sz="2000" dirty="0" err="1" smtClean="0"/>
            <a:t>ie</a:t>
          </a:r>
          <a:r>
            <a:rPr lang="fr-FR" sz="2000" dirty="0" smtClean="0"/>
            <a:t>. BC) and </a:t>
          </a:r>
          <a:r>
            <a:rPr lang="fr-FR" sz="2000" dirty="0" err="1" smtClean="0"/>
            <a:t>protocols</a:t>
          </a:r>
          <a:r>
            <a:rPr lang="fr-FR" sz="2000" dirty="0" smtClean="0"/>
            <a:t> </a:t>
          </a:r>
        </a:p>
        <a:p>
          <a:endParaRPr lang="fr-FR" sz="2000" dirty="0" smtClean="0"/>
        </a:p>
        <a:p>
          <a:r>
            <a:rPr lang="fr-FR" sz="2000" dirty="0" smtClean="0"/>
            <a:t> </a:t>
          </a:r>
        </a:p>
        <a:p>
          <a:endParaRPr lang="fr-FR" sz="2000" dirty="0"/>
        </a:p>
      </dgm:t>
    </dgm:pt>
    <dgm:pt modelId="{EB91D64C-44F6-401F-BAE9-80600F3F98D4}" type="parTrans" cxnId="{87D4CBDC-5D5D-4BBE-BA38-D3396F6B3B83}">
      <dgm:prSet/>
      <dgm:spPr/>
      <dgm:t>
        <a:bodyPr/>
        <a:lstStyle/>
        <a:p>
          <a:endParaRPr lang="fr-FR"/>
        </a:p>
      </dgm:t>
    </dgm:pt>
    <dgm:pt modelId="{B5121843-5C74-4EA5-9D65-6B5E16E8184C}" type="sibTrans" cxnId="{87D4CBDC-5D5D-4BBE-BA38-D3396F6B3B83}">
      <dgm:prSet/>
      <dgm:spPr/>
      <dgm:t>
        <a:bodyPr/>
        <a:lstStyle/>
        <a:p>
          <a:endParaRPr lang="fr-FR"/>
        </a:p>
      </dgm:t>
    </dgm:pt>
    <dgm:pt modelId="{FB598084-8EE5-46A1-879B-4979E4A45833}">
      <dgm:prSet phldrT="[Texte]" custT="1"/>
      <dgm:spPr/>
      <dgm:t>
        <a:bodyPr/>
        <a:lstStyle/>
        <a:p>
          <a:r>
            <a:rPr lang="fr-FR" sz="3200" dirty="0" smtClean="0"/>
            <a:t>EMEP</a:t>
          </a:r>
        </a:p>
        <a:p>
          <a:r>
            <a:rPr lang="fr-FR" sz="2000" dirty="0" smtClean="0"/>
            <a:t>-</a:t>
          </a:r>
          <a:r>
            <a:rPr lang="fr-FR" sz="2000" dirty="0" err="1" smtClean="0"/>
            <a:t>Established</a:t>
          </a:r>
          <a:r>
            <a:rPr lang="fr-FR" sz="2000" dirty="0" smtClean="0"/>
            <a:t> </a:t>
          </a:r>
          <a:r>
            <a:rPr lang="fr-FR" sz="2000" dirty="0" err="1" smtClean="0"/>
            <a:t>under</a:t>
          </a:r>
          <a:r>
            <a:rPr lang="fr-FR" sz="2000" dirty="0" smtClean="0"/>
            <a:t> </a:t>
          </a:r>
          <a:r>
            <a:rPr lang="fr-FR" sz="2000" dirty="0" err="1" smtClean="0"/>
            <a:t>political</a:t>
          </a:r>
          <a:r>
            <a:rPr lang="fr-FR" sz="2000" dirty="0" smtClean="0"/>
            <a:t> convention (CLRTAP)</a:t>
          </a:r>
        </a:p>
        <a:p>
          <a:r>
            <a:rPr lang="fr-FR" sz="2000" dirty="0" smtClean="0"/>
            <a:t>- </a:t>
          </a:r>
          <a:r>
            <a:rPr lang="fr-FR" sz="2000" dirty="0" err="1" smtClean="0"/>
            <a:t>Distributed</a:t>
          </a:r>
          <a:r>
            <a:rPr lang="fr-FR" sz="2000" dirty="0" smtClean="0"/>
            <a:t> </a:t>
          </a:r>
          <a:r>
            <a:rPr lang="fr-FR" sz="2000" dirty="0" err="1" smtClean="0"/>
            <a:t>governing</a:t>
          </a:r>
          <a:r>
            <a:rPr lang="fr-FR" sz="2000" dirty="0" smtClean="0"/>
            <a:t> </a:t>
          </a:r>
          <a:r>
            <a:rPr lang="fr-FR" sz="2000" dirty="0" err="1" smtClean="0"/>
            <a:t>board</a:t>
          </a:r>
          <a:r>
            <a:rPr lang="fr-FR" sz="2000" dirty="0" smtClean="0"/>
            <a:t> (country </a:t>
          </a:r>
          <a:r>
            <a:rPr lang="fr-FR" sz="2000" dirty="0" err="1" smtClean="0"/>
            <a:t>level</a:t>
          </a:r>
          <a:r>
            <a:rPr lang="fr-FR" sz="2000" dirty="0" smtClean="0"/>
            <a:t>)</a:t>
          </a:r>
        </a:p>
        <a:p>
          <a:r>
            <a:rPr lang="fr-FR" sz="2000" dirty="0" smtClean="0"/>
            <a:t>-High </a:t>
          </a:r>
          <a:r>
            <a:rPr lang="fr-FR" sz="2000" dirty="0" err="1" smtClean="0"/>
            <a:t>number</a:t>
          </a:r>
          <a:r>
            <a:rPr lang="fr-FR" sz="2000" dirty="0" smtClean="0"/>
            <a:t> of sites (150), high </a:t>
          </a:r>
          <a:r>
            <a:rPr lang="fr-FR" sz="2000" dirty="0" err="1" smtClean="0"/>
            <a:t>density</a:t>
          </a:r>
          <a:r>
            <a:rPr lang="fr-FR" sz="2000" dirty="0" smtClean="0"/>
            <a:t> </a:t>
          </a:r>
        </a:p>
        <a:p>
          <a:r>
            <a:rPr lang="fr-FR" sz="2000" dirty="0" smtClean="0"/>
            <a:t>-Limited to </a:t>
          </a:r>
          <a:r>
            <a:rPr lang="fr-FR" sz="2000" dirty="0" err="1" smtClean="0"/>
            <a:t>near</a:t>
          </a:r>
          <a:r>
            <a:rPr lang="fr-FR" sz="2000" dirty="0" smtClean="0"/>
            <a:t>-surface </a:t>
          </a:r>
          <a:r>
            <a:rPr lang="fr-FR" sz="2000" dirty="0" err="1" smtClean="0"/>
            <a:t>regulatory</a:t>
          </a:r>
          <a:r>
            <a:rPr lang="fr-FR" sz="2000" dirty="0" smtClean="0"/>
            <a:t> variables</a:t>
          </a:r>
        </a:p>
        <a:p>
          <a:r>
            <a:rPr lang="fr-FR" sz="2000" dirty="0" smtClean="0"/>
            <a:t>- </a:t>
          </a:r>
          <a:r>
            <a:rPr lang="fr-FR" sz="2000" dirty="0" err="1" smtClean="0"/>
            <a:t>Operate</a:t>
          </a:r>
          <a:r>
            <a:rPr lang="fr-FR" sz="2000" dirty="0" smtClean="0"/>
            <a:t> basic CC </a:t>
          </a:r>
          <a:r>
            <a:rPr lang="fr-FR" sz="2000" dirty="0" err="1" smtClean="0"/>
            <a:t>capacity</a:t>
          </a:r>
          <a:endParaRPr lang="fr-FR" sz="2000" dirty="0" smtClean="0"/>
        </a:p>
        <a:p>
          <a:r>
            <a:rPr lang="fr-FR" sz="2000" dirty="0" smtClean="0"/>
            <a:t>- Sites </a:t>
          </a:r>
          <a:r>
            <a:rPr lang="fr-FR" sz="2000" dirty="0" err="1" smtClean="0"/>
            <a:t>operated</a:t>
          </a:r>
          <a:r>
            <a:rPr lang="fr-FR" sz="2000" dirty="0" smtClean="0"/>
            <a:t> by </a:t>
          </a:r>
          <a:r>
            <a:rPr lang="fr-FR" sz="2000" dirty="0" err="1" smtClean="0"/>
            <a:t>research</a:t>
          </a:r>
          <a:r>
            <a:rPr lang="fr-FR" sz="2000" dirty="0" smtClean="0"/>
            <a:t> institution or </a:t>
          </a:r>
          <a:r>
            <a:rPr lang="fr-FR" sz="2000" dirty="0" err="1" smtClean="0"/>
            <a:t>EPAs</a:t>
          </a:r>
          <a:endParaRPr lang="fr-FR" sz="2000" dirty="0" smtClean="0"/>
        </a:p>
        <a:p>
          <a:r>
            <a:rPr lang="fr-FR" sz="2000" dirty="0" smtClean="0"/>
            <a:t>- </a:t>
          </a:r>
          <a:r>
            <a:rPr lang="fr-FR" sz="2000" dirty="0" err="1" smtClean="0"/>
            <a:t>Apply</a:t>
          </a:r>
          <a:r>
            <a:rPr lang="fr-FR" sz="2000" dirty="0" smtClean="0"/>
            <a:t> standards and </a:t>
          </a:r>
          <a:r>
            <a:rPr lang="fr-FR" sz="2000" dirty="0" err="1" smtClean="0"/>
            <a:t>protocols</a:t>
          </a:r>
          <a:r>
            <a:rPr lang="fr-FR" sz="2000" dirty="0" smtClean="0"/>
            <a:t> (</a:t>
          </a:r>
          <a:r>
            <a:rPr lang="fr-FR" sz="2000" dirty="0" err="1" smtClean="0"/>
            <a:t>limited</a:t>
          </a:r>
          <a:r>
            <a:rPr lang="fr-FR" sz="2000" dirty="0" smtClean="0"/>
            <a:t> </a:t>
          </a:r>
          <a:r>
            <a:rPr lang="fr-FR" sz="2000" dirty="0" err="1" smtClean="0"/>
            <a:t>development</a:t>
          </a:r>
          <a:r>
            <a:rPr lang="fr-FR" sz="2000" dirty="0" smtClean="0"/>
            <a:t>)</a:t>
          </a:r>
        </a:p>
        <a:p>
          <a:endParaRPr lang="fr-FR" sz="2000" dirty="0" smtClean="0"/>
        </a:p>
        <a:p>
          <a:endParaRPr lang="fr-FR" sz="2000" dirty="0" smtClean="0"/>
        </a:p>
        <a:p>
          <a:endParaRPr lang="fr-FR" sz="2000" dirty="0" smtClean="0"/>
        </a:p>
        <a:p>
          <a:r>
            <a:rPr lang="fr-FR" sz="2000" dirty="0" smtClean="0"/>
            <a:t> </a:t>
          </a:r>
          <a:endParaRPr lang="fr-FR" sz="2000" dirty="0"/>
        </a:p>
      </dgm:t>
    </dgm:pt>
    <dgm:pt modelId="{5AB06647-5919-4079-9188-4E4714363C0B}" type="parTrans" cxnId="{CB4449FC-19D2-47AD-9B53-5DE1B1F247AA}">
      <dgm:prSet/>
      <dgm:spPr/>
      <dgm:t>
        <a:bodyPr/>
        <a:lstStyle/>
        <a:p>
          <a:endParaRPr lang="fr-FR"/>
        </a:p>
      </dgm:t>
    </dgm:pt>
    <dgm:pt modelId="{77D1B6EF-D4AF-4F74-8784-20901FECBD7D}" type="sibTrans" cxnId="{CB4449FC-19D2-47AD-9B53-5DE1B1F247AA}">
      <dgm:prSet/>
      <dgm:spPr/>
      <dgm:t>
        <a:bodyPr/>
        <a:lstStyle/>
        <a:p>
          <a:endParaRPr lang="fr-FR"/>
        </a:p>
      </dgm:t>
    </dgm:pt>
    <dgm:pt modelId="{43D5D832-B255-404A-8F12-C581815A9940}" type="pres">
      <dgm:prSet presAssocID="{D5662F04-4B9D-4C09-8B99-F6C236982EA5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C2C47B2A-BDCC-4AB5-9594-5687DE1E8ADB}" type="pres">
      <dgm:prSet presAssocID="{D5662F04-4B9D-4C09-8B99-F6C236982EA5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A110AC-2C24-4CEE-893C-290A72AF6FDC}" type="pres">
      <dgm:prSet presAssocID="{D5662F04-4B9D-4C09-8B99-F6C236982EA5}" presName="LeftNode" presStyleLbl="bgImgPlace1" presStyleIdx="0" presStyleCnt="2" custScaleX="234357" custScaleY="155545" custLinFactNeighborX="-67529" custLinFactNeighborY="-2318">
        <dgm:presLayoutVars>
          <dgm:chMax val="2"/>
          <dgm:chPref val="2"/>
        </dgm:presLayoutVars>
      </dgm:prSet>
      <dgm:spPr/>
      <dgm:t>
        <a:bodyPr/>
        <a:lstStyle/>
        <a:p>
          <a:endParaRPr lang="fr-FR"/>
        </a:p>
      </dgm:t>
    </dgm:pt>
    <dgm:pt modelId="{85DC4ED9-A8D1-4EF4-96A3-271A955B3C72}" type="pres">
      <dgm:prSet presAssocID="{D5662F04-4B9D-4C09-8B99-F6C236982EA5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6B20B4-7F5D-4CFE-B24C-16EE2A729B99}" type="pres">
      <dgm:prSet presAssocID="{D5662F04-4B9D-4C09-8B99-F6C236982EA5}" presName="RightNode" presStyleLbl="bgImgPlace1" presStyleIdx="1" presStyleCnt="2" custScaleX="222913" custScaleY="155545" custLinFactNeighborX="74677" custLinFactNeighborY="-1602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60C8E518-F161-4402-A4A4-063C9F589A3C}" type="pres">
      <dgm:prSet presAssocID="{D5662F04-4B9D-4C09-8B99-F6C236982EA5}" presName="TopArrow" presStyleLbl="node1" presStyleIdx="0" presStyleCnt="2" custScaleY="68543" custLinFactNeighborX="-1832" custLinFactNeighborY="-24987"/>
      <dgm:spPr/>
    </dgm:pt>
    <dgm:pt modelId="{EA390A9C-6538-4F22-B4BB-43281F301A1E}" type="pres">
      <dgm:prSet presAssocID="{D5662F04-4B9D-4C09-8B99-F6C236982EA5}" presName="BottomArrow" presStyleLbl="node1" presStyleIdx="1" presStyleCnt="2" custScaleY="60612" custLinFactNeighborX="-1832" custLinFactNeighborY="46048"/>
      <dgm:spPr/>
    </dgm:pt>
  </dgm:ptLst>
  <dgm:cxnLst>
    <dgm:cxn modelId="{EA9B97B9-9121-8D41-B8F7-FFF87B10F3EB}" type="presOf" srcId="{FB598084-8EE5-46A1-879B-4979E4A45833}" destId="{126B20B4-7F5D-4CFE-B24C-16EE2A729B99}" srcOrd="1" destOrd="0" presId="urn:microsoft.com/office/officeart/2009/layout/ReverseList"/>
    <dgm:cxn modelId="{87D4CBDC-5D5D-4BBE-BA38-D3396F6B3B83}" srcId="{D5662F04-4B9D-4C09-8B99-F6C236982EA5}" destId="{1A03B3A8-521F-4998-9F5C-F36C6F9552C2}" srcOrd="0" destOrd="0" parTransId="{EB91D64C-44F6-401F-BAE9-80600F3F98D4}" sibTransId="{B5121843-5C74-4EA5-9D65-6B5E16E8184C}"/>
    <dgm:cxn modelId="{9A165F87-DE94-B44A-B7F7-D63F6AC185BE}" type="presOf" srcId="{1A03B3A8-521F-4998-9F5C-F36C6F9552C2}" destId="{C2C47B2A-BDCC-4AB5-9594-5687DE1E8ADB}" srcOrd="0" destOrd="0" presId="urn:microsoft.com/office/officeart/2009/layout/ReverseList"/>
    <dgm:cxn modelId="{CB4449FC-19D2-47AD-9B53-5DE1B1F247AA}" srcId="{D5662F04-4B9D-4C09-8B99-F6C236982EA5}" destId="{FB598084-8EE5-46A1-879B-4979E4A45833}" srcOrd="1" destOrd="0" parTransId="{5AB06647-5919-4079-9188-4E4714363C0B}" sibTransId="{77D1B6EF-D4AF-4F74-8784-20901FECBD7D}"/>
    <dgm:cxn modelId="{54ADB570-15B1-2A4D-A3A0-E2F6C5C02295}" type="presOf" srcId="{D5662F04-4B9D-4C09-8B99-F6C236982EA5}" destId="{43D5D832-B255-404A-8F12-C581815A9940}" srcOrd="0" destOrd="0" presId="urn:microsoft.com/office/officeart/2009/layout/ReverseList"/>
    <dgm:cxn modelId="{D1F3063F-FE86-4F44-9328-E80FA7DEAA0F}" type="presOf" srcId="{1A03B3A8-521F-4998-9F5C-F36C6F9552C2}" destId="{56A110AC-2C24-4CEE-893C-290A72AF6FDC}" srcOrd="1" destOrd="0" presId="urn:microsoft.com/office/officeart/2009/layout/ReverseList"/>
    <dgm:cxn modelId="{C67801AD-779C-984E-AEBE-E743B2BAAFB7}" type="presOf" srcId="{FB598084-8EE5-46A1-879B-4979E4A45833}" destId="{85DC4ED9-A8D1-4EF4-96A3-271A955B3C72}" srcOrd="0" destOrd="0" presId="urn:microsoft.com/office/officeart/2009/layout/ReverseList"/>
    <dgm:cxn modelId="{F037B438-4C12-B84F-8D8F-6B2FD4C38E17}" type="presParOf" srcId="{43D5D832-B255-404A-8F12-C581815A9940}" destId="{C2C47B2A-BDCC-4AB5-9594-5687DE1E8ADB}" srcOrd="0" destOrd="0" presId="urn:microsoft.com/office/officeart/2009/layout/ReverseList"/>
    <dgm:cxn modelId="{42717349-D6C8-764C-8D22-5E24E9025BDD}" type="presParOf" srcId="{43D5D832-B255-404A-8F12-C581815A9940}" destId="{56A110AC-2C24-4CEE-893C-290A72AF6FDC}" srcOrd="1" destOrd="0" presId="urn:microsoft.com/office/officeart/2009/layout/ReverseList"/>
    <dgm:cxn modelId="{7241FE55-CC38-F24A-8069-583096BDFE60}" type="presParOf" srcId="{43D5D832-B255-404A-8F12-C581815A9940}" destId="{85DC4ED9-A8D1-4EF4-96A3-271A955B3C72}" srcOrd="2" destOrd="0" presId="urn:microsoft.com/office/officeart/2009/layout/ReverseList"/>
    <dgm:cxn modelId="{D0406481-E5D0-6446-A071-80914C2E8C4A}" type="presParOf" srcId="{43D5D832-B255-404A-8F12-C581815A9940}" destId="{126B20B4-7F5D-4CFE-B24C-16EE2A729B99}" srcOrd="3" destOrd="0" presId="urn:microsoft.com/office/officeart/2009/layout/ReverseList"/>
    <dgm:cxn modelId="{F2633295-29CC-E041-8D25-B761E7CBB208}" type="presParOf" srcId="{43D5D832-B255-404A-8F12-C581815A9940}" destId="{60C8E518-F161-4402-A4A4-063C9F589A3C}" srcOrd="4" destOrd="0" presId="urn:microsoft.com/office/officeart/2009/layout/ReverseList"/>
    <dgm:cxn modelId="{12C477E5-137E-FA4F-BED9-8CC1FA9BCB43}" type="presParOf" srcId="{43D5D832-B255-404A-8F12-C581815A9940}" destId="{EA390A9C-6538-4F22-B4BB-43281F301A1E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C7B3FF-F6D3-9B4E-9C96-CE4E280C00AC}" type="doc">
      <dgm:prSet loTypeId="urn:microsoft.com/office/officeart/2005/8/layout/pyramid2" loCatId="" qsTypeId="urn:microsoft.com/office/officeart/2005/8/quickstyle/3D3" qsCatId="3D" csTypeId="urn:microsoft.com/office/officeart/2005/8/colors/accent1_2" csCatId="accent1" phldr="1"/>
      <dgm:spPr/>
    </dgm:pt>
    <dgm:pt modelId="{D70CB557-E50A-4946-8712-D8D9FB3A29E8}">
      <dgm:prSet phldrT="[Texte]"/>
      <dgm:spPr/>
      <dgm:t>
        <a:bodyPr/>
        <a:lstStyle/>
        <a:p>
          <a:r>
            <a:rPr lang="fr-FR" dirty="0" smtClean="0"/>
            <a:t>EMEP Data Center / EBAS</a:t>
          </a:r>
          <a:endParaRPr lang="fr-FR" dirty="0"/>
        </a:p>
      </dgm:t>
    </dgm:pt>
    <dgm:pt modelId="{BE7A82D6-0D1A-D840-A6A2-976AFBDDC363}" type="parTrans" cxnId="{D9390C0D-BE9B-7F43-A0E0-7722A96A2BA0}">
      <dgm:prSet/>
      <dgm:spPr/>
      <dgm:t>
        <a:bodyPr/>
        <a:lstStyle/>
        <a:p>
          <a:endParaRPr lang="fr-FR"/>
        </a:p>
      </dgm:t>
    </dgm:pt>
    <dgm:pt modelId="{FDCC2A12-4A25-EA4C-9D47-B4E515362653}" type="sibTrans" cxnId="{D9390C0D-BE9B-7F43-A0E0-7722A96A2BA0}">
      <dgm:prSet/>
      <dgm:spPr/>
      <dgm:t>
        <a:bodyPr/>
        <a:lstStyle/>
        <a:p>
          <a:endParaRPr lang="fr-FR"/>
        </a:p>
      </dgm:t>
    </dgm:pt>
    <dgm:pt modelId="{91BAEF22-D8EB-A44F-93B0-EF3EA17708B4}">
      <dgm:prSet phldrT="[Texte]"/>
      <dgm:spPr/>
      <dgm:t>
        <a:bodyPr/>
        <a:lstStyle/>
        <a:p>
          <a:r>
            <a:rPr lang="fr-FR" dirty="0" smtClean="0"/>
            <a:t>Advanced </a:t>
          </a:r>
          <a:r>
            <a:rPr lang="fr-FR" dirty="0" err="1" smtClean="0"/>
            <a:t>Research</a:t>
          </a:r>
          <a:r>
            <a:rPr lang="fr-FR" dirty="0" smtClean="0"/>
            <a:t> sites (</a:t>
          </a:r>
          <a:r>
            <a:rPr lang="fr-FR" dirty="0" err="1" smtClean="0"/>
            <a:t>level</a:t>
          </a:r>
          <a:r>
            <a:rPr lang="fr-FR" dirty="0" smtClean="0"/>
            <a:t> 3)</a:t>
          </a:r>
          <a:endParaRPr lang="fr-FR" dirty="0"/>
        </a:p>
      </dgm:t>
    </dgm:pt>
    <dgm:pt modelId="{CE1B427A-3D6C-0049-8079-0574F3D96FFD}" type="parTrans" cxnId="{CE56C277-F167-784A-9D2F-81C079BCA353}">
      <dgm:prSet/>
      <dgm:spPr/>
      <dgm:t>
        <a:bodyPr/>
        <a:lstStyle/>
        <a:p>
          <a:endParaRPr lang="fr-FR"/>
        </a:p>
      </dgm:t>
    </dgm:pt>
    <dgm:pt modelId="{0D5A4DF3-EB3E-FB49-B879-8044DB29FDE8}" type="sibTrans" cxnId="{CE56C277-F167-784A-9D2F-81C079BCA353}">
      <dgm:prSet/>
      <dgm:spPr/>
      <dgm:t>
        <a:bodyPr/>
        <a:lstStyle/>
        <a:p>
          <a:endParaRPr lang="fr-FR"/>
        </a:p>
      </dgm:t>
    </dgm:pt>
    <dgm:pt modelId="{59664668-9516-6249-8BF0-2DE40D4C49B2}">
      <dgm:prSet phldrT="[Texte]"/>
      <dgm:spPr/>
      <dgm:t>
        <a:bodyPr/>
        <a:lstStyle/>
        <a:p>
          <a:r>
            <a:rPr lang="fr-FR" dirty="0" err="1" smtClean="0"/>
            <a:t>Core</a:t>
          </a:r>
          <a:r>
            <a:rPr lang="fr-FR" dirty="0" smtClean="0"/>
            <a:t> observation network (</a:t>
          </a:r>
          <a:r>
            <a:rPr lang="fr-FR" dirty="0" err="1" smtClean="0"/>
            <a:t>level</a:t>
          </a:r>
          <a:r>
            <a:rPr lang="fr-FR" dirty="0" smtClean="0"/>
            <a:t> ½)</a:t>
          </a:r>
          <a:endParaRPr lang="fr-FR" dirty="0"/>
        </a:p>
      </dgm:t>
    </dgm:pt>
    <dgm:pt modelId="{433245B3-D0A3-A84F-B27F-97C3B6BA3623}" type="parTrans" cxnId="{31B28285-9C31-5040-8E6E-CC3D47DDA3F7}">
      <dgm:prSet/>
      <dgm:spPr/>
      <dgm:t>
        <a:bodyPr/>
        <a:lstStyle/>
        <a:p>
          <a:endParaRPr lang="fr-FR"/>
        </a:p>
      </dgm:t>
    </dgm:pt>
    <dgm:pt modelId="{E3426211-89BF-3C47-BF4A-ACC90084C08B}" type="sibTrans" cxnId="{31B28285-9C31-5040-8E6E-CC3D47DDA3F7}">
      <dgm:prSet/>
      <dgm:spPr/>
      <dgm:t>
        <a:bodyPr/>
        <a:lstStyle/>
        <a:p>
          <a:endParaRPr lang="fr-FR"/>
        </a:p>
      </dgm:t>
    </dgm:pt>
    <dgm:pt modelId="{09CD302D-0277-8B43-9F46-CAF1E9B6F33E}" type="pres">
      <dgm:prSet presAssocID="{2AC7B3FF-F6D3-9B4E-9C96-CE4E280C00AC}" presName="compositeShape" presStyleCnt="0">
        <dgm:presLayoutVars>
          <dgm:dir/>
          <dgm:resizeHandles/>
        </dgm:presLayoutVars>
      </dgm:prSet>
      <dgm:spPr/>
    </dgm:pt>
    <dgm:pt modelId="{7F987710-7C58-434C-84AA-C210169DFE90}" type="pres">
      <dgm:prSet presAssocID="{2AC7B3FF-F6D3-9B4E-9C96-CE4E280C00AC}" presName="pyramid" presStyleLbl="node1" presStyleIdx="0" presStyleCnt="1" custLinFactNeighborX="5750" custLinFactNeighborY="-292"/>
      <dgm:spPr/>
    </dgm:pt>
    <dgm:pt modelId="{3D89472B-4502-BA4F-BA48-703760D4B806}" type="pres">
      <dgm:prSet presAssocID="{2AC7B3FF-F6D3-9B4E-9C96-CE4E280C00AC}" presName="theList" presStyleCnt="0"/>
      <dgm:spPr/>
    </dgm:pt>
    <dgm:pt modelId="{4748EDD9-4BEE-E348-9D02-99805AFC98AA}" type="pres">
      <dgm:prSet presAssocID="{D70CB557-E50A-4946-8712-D8D9FB3A29E8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55D195-9C7B-6E47-8C31-6AB212CB85BA}" type="pres">
      <dgm:prSet presAssocID="{D70CB557-E50A-4946-8712-D8D9FB3A29E8}" presName="aSpace" presStyleCnt="0"/>
      <dgm:spPr/>
    </dgm:pt>
    <dgm:pt modelId="{C8CB824F-35D5-0244-99C6-58B72BDCA0FB}" type="pres">
      <dgm:prSet presAssocID="{91BAEF22-D8EB-A44F-93B0-EF3EA17708B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C7E087-847C-FA4E-BED0-B315916E7FF6}" type="pres">
      <dgm:prSet presAssocID="{91BAEF22-D8EB-A44F-93B0-EF3EA17708B4}" presName="aSpace" presStyleCnt="0"/>
      <dgm:spPr/>
    </dgm:pt>
    <dgm:pt modelId="{E9CB76DD-DA3D-DD4D-90EC-A42E28659BC4}" type="pres">
      <dgm:prSet presAssocID="{59664668-9516-6249-8BF0-2DE40D4C49B2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279389-7F90-BB41-B343-6AADBF1B366F}" type="pres">
      <dgm:prSet presAssocID="{59664668-9516-6249-8BF0-2DE40D4C49B2}" presName="aSpace" presStyleCnt="0"/>
      <dgm:spPr/>
    </dgm:pt>
  </dgm:ptLst>
  <dgm:cxnLst>
    <dgm:cxn modelId="{D9390C0D-BE9B-7F43-A0E0-7722A96A2BA0}" srcId="{2AC7B3FF-F6D3-9B4E-9C96-CE4E280C00AC}" destId="{D70CB557-E50A-4946-8712-D8D9FB3A29E8}" srcOrd="0" destOrd="0" parTransId="{BE7A82D6-0D1A-D840-A6A2-976AFBDDC363}" sibTransId="{FDCC2A12-4A25-EA4C-9D47-B4E515362653}"/>
    <dgm:cxn modelId="{31B28285-9C31-5040-8E6E-CC3D47DDA3F7}" srcId="{2AC7B3FF-F6D3-9B4E-9C96-CE4E280C00AC}" destId="{59664668-9516-6249-8BF0-2DE40D4C49B2}" srcOrd="2" destOrd="0" parTransId="{433245B3-D0A3-A84F-B27F-97C3B6BA3623}" sibTransId="{E3426211-89BF-3C47-BF4A-ACC90084C08B}"/>
    <dgm:cxn modelId="{D337DF1B-C30A-E949-943D-FA0B8BA6D168}" type="presOf" srcId="{59664668-9516-6249-8BF0-2DE40D4C49B2}" destId="{E9CB76DD-DA3D-DD4D-90EC-A42E28659BC4}" srcOrd="0" destOrd="0" presId="urn:microsoft.com/office/officeart/2005/8/layout/pyramid2"/>
    <dgm:cxn modelId="{EB43842A-C348-AC46-AA78-26EC56C30361}" type="presOf" srcId="{D70CB557-E50A-4946-8712-D8D9FB3A29E8}" destId="{4748EDD9-4BEE-E348-9D02-99805AFC98AA}" srcOrd="0" destOrd="0" presId="urn:microsoft.com/office/officeart/2005/8/layout/pyramid2"/>
    <dgm:cxn modelId="{9D8382E3-270F-1E41-8F4A-1341ED94FE1B}" type="presOf" srcId="{2AC7B3FF-F6D3-9B4E-9C96-CE4E280C00AC}" destId="{09CD302D-0277-8B43-9F46-CAF1E9B6F33E}" srcOrd="0" destOrd="0" presId="urn:microsoft.com/office/officeart/2005/8/layout/pyramid2"/>
    <dgm:cxn modelId="{4D9D0D81-BD73-5845-988A-C54F0A15B4D5}" type="presOf" srcId="{91BAEF22-D8EB-A44F-93B0-EF3EA17708B4}" destId="{C8CB824F-35D5-0244-99C6-58B72BDCA0FB}" srcOrd="0" destOrd="0" presId="urn:microsoft.com/office/officeart/2005/8/layout/pyramid2"/>
    <dgm:cxn modelId="{CE56C277-F167-784A-9D2F-81C079BCA353}" srcId="{2AC7B3FF-F6D3-9B4E-9C96-CE4E280C00AC}" destId="{91BAEF22-D8EB-A44F-93B0-EF3EA17708B4}" srcOrd="1" destOrd="0" parTransId="{CE1B427A-3D6C-0049-8079-0574F3D96FFD}" sibTransId="{0D5A4DF3-EB3E-FB49-B879-8044DB29FDE8}"/>
    <dgm:cxn modelId="{73407498-A1B4-9245-BC10-A2F400090157}" type="presParOf" srcId="{09CD302D-0277-8B43-9F46-CAF1E9B6F33E}" destId="{7F987710-7C58-434C-84AA-C210169DFE90}" srcOrd="0" destOrd="0" presId="urn:microsoft.com/office/officeart/2005/8/layout/pyramid2"/>
    <dgm:cxn modelId="{DBE8C3FD-ED24-B747-AC73-A9F27F693C72}" type="presParOf" srcId="{09CD302D-0277-8B43-9F46-CAF1E9B6F33E}" destId="{3D89472B-4502-BA4F-BA48-703760D4B806}" srcOrd="1" destOrd="0" presId="urn:microsoft.com/office/officeart/2005/8/layout/pyramid2"/>
    <dgm:cxn modelId="{B88C8173-9B7E-0149-A238-B96FB6EEB962}" type="presParOf" srcId="{3D89472B-4502-BA4F-BA48-703760D4B806}" destId="{4748EDD9-4BEE-E348-9D02-99805AFC98AA}" srcOrd="0" destOrd="0" presId="urn:microsoft.com/office/officeart/2005/8/layout/pyramid2"/>
    <dgm:cxn modelId="{BA30AC8A-EDD3-D947-B7BC-B4BA0A231158}" type="presParOf" srcId="{3D89472B-4502-BA4F-BA48-703760D4B806}" destId="{EC55D195-9C7B-6E47-8C31-6AB212CB85BA}" srcOrd="1" destOrd="0" presId="urn:microsoft.com/office/officeart/2005/8/layout/pyramid2"/>
    <dgm:cxn modelId="{273CA811-E175-A643-8A67-9A7ADF26906A}" type="presParOf" srcId="{3D89472B-4502-BA4F-BA48-703760D4B806}" destId="{C8CB824F-35D5-0244-99C6-58B72BDCA0FB}" srcOrd="2" destOrd="0" presId="urn:microsoft.com/office/officeart/2005/8/layout/pyramid2"/>
    <dgm:cxn modelId="{0E8430D6-867A-3440-B36F-A3A5E3CEAA3B}" type="presParOf" srcId="{3D89472B-4502-BA4F-BA48-703760D4B806}" destId="{14C7E087-847C-FA4E-BED0-B315916E7FF6}" srcOrd="3" destOrd="0" presId="urn:microsoft.com/office/officeart/2005/8/layout/pyramid2"/>
    <dgm:cxn modelId="{88AE52C0-864F-7140-AF5C-70E43FDAFD7D}" type="presParOf" srcId="{3D89472B-4502-BA4F-BA48-703760D4B806}" destId="{E9CB76DD-DA3D-DD4D-90EC-A42E28659BC4}" srcOrd="4" destOrd="0" presId="urn:microsoft.com/office/officeart/2005/8/layout/pyramid2"/>
    <dgm:cxn modelId="{4A626284-583F-3B42-AAD8-9B5E979AD11E}" type="presParOf" srcId="{3D89472B-4502-BA4F-BA48-703760D4B806}" destId="{FC279389-7F90-BB41-B343-6AADBF1B366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C7B3FF-F6D3-9B4E-9C96-CE4E280C00AC}" type="doc">
      <dgm:prSet loTypeId="urn:microsoft.com/office/officeart/2005/8/layout/pyramid2" loCatId="" qsTypeId="urn:microsoft.com/office/officeart/2005/8/quickstyle/3D3" qsCatId="3D" csTypeId="urn:microsoft.com/office/officeart/2005/8/colors/accent1_2" csCatId="accent1" phldr="1"/>
      <dgm:spPr/>
    </dgm:pt>
    <dgm:pt modelId="{D70CB557-E50A-4946-8712-D8D9FB3A29E8}">
      <dgm:prSet phldrT="[Texte]"/>
      <dgm:spPr/>
      <dgm:t>
        <a:bodyPr/>
        <a:lstStyle/>
        <a:p>
          <a:r>
            <a:rPr lang="fr-FR" dirty="0" smtClean="0"/>
            <a:t>Services to </a:t>
          </a:r>
          <a:r>
            <a:rPr lang="fr-FR" dirty="0" err="1" smtClean="0"/>
            <a:t>users</a:t>
          </a:r>
          <a:endParaRPr lang="fr-FR" dirty="0"/>
        </a:p>
      </dgm:t>
    </dgm:pt>
    <dgm:pt modelId="{BE7A82D6-0D1A-D840-A6A2-976AFBDDC363}" type="parTrans" cxnId="{D9390C0D-BE9B-7F43-A0E0-7722A96A2BA0}">
      <dgm:prSet/>
      <dgm:spPr/>
      <dgm:t>
        <a:bodyPr/>
        <a:lstStyle/>
        <a:p>
          <a:endParaRPr lang="fr-FR"/>
        </a:p>
      </dgm:t>
    </dgm:pt>
    <dgm:pt modelId="{FDCC2A12-4A25-EA4C-9D47-B4E515362653}" type="sibTrans" cxnId="{D9390C0D-BE9B-7F43-A0E0-7722A96A2BA0}">
      <dgm:prSet/>
      <dgm:spPr/>
      <dgm:t>
        <a:bodyPr/>
        <a:lstStyle/>
        <a:p>
          <a:endParaRPr lang="fr-FR"/>
        </a:p>
      </dgm:t>
    </dgm:pt>
    <dgm:pt modelId="{59664668-9516-6249-8BF0-2DE40D4C49B2}">
      <dgm:prSet phldrT="[Texte]"/>
      <dgm:spPr/>
      <dgm:t>
        <a:bodyPr/>
        <a:lstStyle/>
        <a:p>
          <a:r>
            <a:rPr lang="fr-FR" dirty="0" smtClean="0"/>
            <a:t>Advanced Lidar network </a:t>
          </a:r>
          <a:endParaRPr lang="fr-FR" dirty="0"/>
        </a:p>
      </dgm:t>
    </dgm:pt>
    <dgm:pt modelId="{433245B3-D0A3-A84F-B27F-97C3B6BA3623}" type="parTrans" cxnId="{31B28285-9C31-5040-8E6E-CC3D47DDA3F7}">
      <dgm:prSet/>
      <dgm:spPr/>
      <dgm:t>
        <a:bodyPr/>
        <a:lstStyle/>
        <a:p>
          <a:endParaRPr lang="fr-FR"/>
        </a:p>
      </dgm:t>
    </dgm:pt>
    <dgm:pt modelId="{E3426211-89BF-3C47-BF4A-ACC90084C08B}" type="sibTrans" cxnId="{31B28285-9C31-5040-8E6E-CC3D47DDA3F7}">
      <dgm:prSet/>
      <dgm:spPr/>
      <dgm:t>
        <a:bodyPr/>
        <a:lstStyle/>
        <a:p>
          <a:endParaRPr lang="fr-FR"/>
        </a:p>
      </dgm:t>
    </dgm:pt>
    <dgm:pt modelId="{09CD302D-0277-8B43-9F46-CAF1E9B6F33E}" type="pres">
      <dgm:prSet presAssocID="{2AC7B3FF-F6D3-9B4E-9C96-CE4E280C00AC}" presName="compositeShape" presStyleCnt="0">
        <dgm:presLayoutVars>
          <dgm:dir/>
          <dgm:resizeHandles/>
        </dgm:presLayoutVars>
      </dgm:prSet>
      <dgm:spPr/>
    </dgm:pt>
    <dgm:pt modelId="{7F987710-7C58-434C-84AA-C210169DFE90}" type="pres">
      <dgm:prSet presAssocID="{2AC7B3FF-F6D3-9B4E-9C96-CE4E280C00AC}" presName="pyramid" presStyleLbl="node1" presStyleIdx="0" presStyleCnt="1" custLinFactNeighborX="5750" custLinFactNeighborY="-292"/>
      <dgm:spPr/>
      <dgm:t>
        <a:bodyPr/>
        <a:lstStyle/>
        <a:p>
          <a:endParaRPr lang="fr-FR"/>
        </a:p>
      </dgm:t>
    </dgm:pt>
    <dgm:pt modelId="{3D89472B-4502-BA4F-BA48-703760D4B806}" type="pres">
      <dgm:prSet presAssocID="{2AC7B3FF-F6D3-9B4E-9C96-CE4E280C00AC}" presName="theList" presStyleCnt="0"/>
      <dgm:spPr/>
    </dgm:pt>
    <dgm:pt modelId="{4748EDD9-4BEE-E348-9D02-99805AFC98AA}" type="pres">
      <dgm:prSet presAssocID="{D70CB557-E50A-4946-8712-D8D9FB3A29E8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55D195-9C7B-6E47-8C31-6AB212CB85BA}" type="pres">
      <dgm:prSet presAssocID="{D70CB557-E50A-4946-8712-D8D9FB3A29E8}" presName="aSpace" presStyleCnt="0"/>
      <dgm:spPr/>
    </dgm:pt>
    <dgm:pt modelId="{E9CB76DD-DA3D-DD4D-90EC-A42E28659BC4}" type="pres">
      <dgm:prSet presAssocID="{59664668-9516-6249-8BF0-2DE40D4C49B2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279389-7F90-BB41-B343-6AADBF1B366F}" type="pres">
      <dgm:prSet presAssocID="{59664668-9516-6249-8BF0-2DE40D4C49B2}" presName="aSpace" presStyleCnt="0"/>
      <dgm:spPr/>
    </dgm:pt>
  </dgm:ptLst>
  <dgm:cxnLst>
    <dgm:cxn modelId="{D9390C0D-BE9B-7F43-A0E0-7722A96A2BA0}" srcId="{2AC7B3FF-F6D3-9B4E-9C96-CE4E280C00AC}" destId="{D70CB557-E50A-4946-8712-D8D9FB3A29E8}" srcOrd="0" destOrd="0" parTransId="{BE7A82D6-0D1A-D840-A6A2-976AFBDDC363}" sibTransId="{FDCC2A12-4A25-EA4C-9D47-B4E515362653}"/>
    <dgm:cxn modelId="{31B28285-9C31-5040-8E6E-CC3D47DDA3F7}" srcId="{2AC7B3FF-F6D3-9B4E-9C96-CE4E280C00AC}" destId="{59664668-9516-6249-8BF0-2DE40D4C49B2}" srcOrd="1" destOrd="0" parTransId="{433245B3-D0A3-A84F-B27F-97C3B6BA3623}" sibTransId="{E3426211-89BF-3C47-BF4A-ACC90084C08B}"/>
    <dgm:cxn modelId="{80E83F21-9093-9449-952C-8FA5951458FD}" type="presOf" srcId="{D70CB557-E50A-4946-8712-D8D9FB3A29E8}" destId="{4748EDD9-4BEE-E348-9D02-99805AFC98AA}" srcOrd="0" destOrd="0" presId="urn:microsoft.com/office/officeart/2005/8/layout/pyramid2"/>
    <dgm:cxn modelId="{24DAC208-FEEC-BA42-B1A6-F9AF03C7AEAE}" type="presOf" srcId="{59664668-9516-6249-8BF0-2DE40D4C49B2}" destId="{E9CB76DD-DA3D-DD4D-90EC-A42E28659BC4}" srcOrd="0" destOrd="0" presId="urn:microsoft.com/office/officeart/2005/8/layout/pyramid2"/>
    <dgm:cxn modelId="{FBBD6EA9-DA77-F042-BDF1-16BBDC60527F}" type="presOf" srcId="{2AC7B3FF-F6D3-9B4E-9C96-CE4E280C00AC}" destId="{09CD302D-0277-8B43-9F46-CAF1E9B6F33E}" srcOrd="0" destOrd="0" presId="urn:microsoft.com/office/officeart/2005/8/layout/pyramid2"/>
    <dgm:cxn modelId="{FD01700B-B43F-A742-AAC0-3E55D21ACA8E}" type="presParOf" srcId="{09CD302D-0277-8B43-9F46-CAF1E9B6F33E}" destId="{7F987710-7C58-434C-84AA-C210169DFE90}" srcOrd="0" destOrd="0" presId="urn:microsoft.com/office/officeart/2005/8/layout/pyramid2"/>
    <dgm:cxn modelId="{F1D5A5A1-9C47-0345-A7C2-31E3DEFD4CFC}" type="presParOf" srcId="{09CD302D-0277-8B43-9F46-CAF1E9B6F33E}" destId="{3D89472B-4502-BA4F-BA48-703760D4B806}" srcOrd="1" destOrd="0" presId="urn:microsoft.com/office/officeart/2005/8/layout/pyramid2"/>
    <dgm:cxn modelId="{4D4C7EB3-05AF-DA40-A327-898C0FD49A51}" type="presParOf" srcId="{3D89472B-4502-BA4F-BA48-703760D4B806}" destId="{4748EDD9-4BEE-E348-9D02-99805AFC98AA}" srcOrd="0" destOrd="0" presId="urn:microsoft.com/office/officeart/2005/8/layout/pyramid2"/>
    <dgm:cxn modelId="{44A5B095-62D0-8049-BB4A-84B3E0E98323}" type="presParOf" srcId="{3D89472B-4502-BA4F-BA48-703760D4B806}" destId="{EC55D195-9C7B-6E47-8C31-6AB212CB85BA}" srcOrd="1" destOrd="0" presId="urn:microsoft.com/office/officeart/2005/8/layout/pyramid2"/>
    <dgm:cxn modelId="{B5014E53-416E-A94F-A18A-261D9203A959}" type="presParOf" srcId="{3D89472B-4502-BA4F-BA48-703760D4B806}" destId="{E9CB76DD-DA3D-DD4D-90EC-A42E28659BC4}" srcOrd="2" destOrd="0" presId="urn:microsoft.com/office/officeart/2005/8/layout/pyramid2"/>
    <dgm:cxn modelId="{70246C39-4179-734F-A92F-FFAA47FFE1AA}" type="presParOf" srcId="{3D89472B-4502-BA4F-BA48-703760D4B806}" destId="{FC279389-7F90-BB41-B343-6AADBF1B366F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C7B3FF-F6D3-9B4E-9C96-CE4E280C00AC}" type="doc">
      <dgm:prSet loTypeId="urn:microsoft.com/office/officeart/2005/8/layout/pyramid2" loCatId="" qsTypeId="urn:microsoft.com/office/officeart/2005/8/quickstyle/3D3" qsCatId="3D" csTypeId="urn:microsoft.com/office/officeart/2005/8/colors/accent1_2" csCatId="accent1" phldr="1"/>
      <dgm:spPr/>
    </dgm:pt>
    <dgm:pt modelId="{D70CB557-E50A-4946-8712-D8D9FB3A29E8}">
      <dgm:prSet phldrT="[Texte]"/>
      <dgm:spPr/>
      <dgm:t>
        <a:bodyPr/>
        <a:lstStyle/>
        <a:p>
          <a:r>
            <a:rPr lang="fr-FR" dirty="0" smtClean="0"/>
            <a:t>Services to </a:t>
          </a:r>
          <a:r>
            <a:rPr lang="fr-FR" dirty="0" err="1" smtClean="0"/>
            <a:t>users</a:t>
          </a:r>
          <a:endParaRPr lang="fr-FR" dirty="0"/>
        </a:p>
      </dgm:t>
    </dgm:pt>
    <dgm:pt modelId="{BE7A82D6-0D1A-D840-A6A2-976AFBDDC363}" type="parTrans" cxnId="{D9390C0D-BE9B-7F43-A0E0-7722A96A2BA0}">
      <dgm:prSet/>
      <dgm:spPr/>
      <dgm:t>
        <a:bodyPr/>
        <a:lstStyle/>
        <a:p>
          <a:endParaRPr lang="fr-FR"/>
        </a:p>
      </dgm:t>
    </dgm:pt>
    <dgm:pt modelId="{FDCC2A12-4A25-EA4C-9D47-B4E515362653}" type="sibTrans" cxnId="{D9390C0D-BE9B-7F43-A0E0-7722A96A2BA0}">
      <dgm:prSet/>
      <dgm:spPr/>
      <dgm:t>
        <a:bodyPr/>
        <a:lstStyle/>
        <a:p>
          <a:endParaRPr lang="fr-FR"/>
        </a:p>
      </dgm:t>
    </dgm:pt>
    <dgm:pt modelId="{59664668-9516-6249-8BF0-2DE40D4C49B2}">
      <dgm:prSet phldrT="[Texte]"/>
      <dgm:spPr/>
      <dgm:t>
        <a:bodyPr/>
        <a:lstStyle/>
        <a:p>
          <a:r>
            <a:rPr lang="fr-FR" dirty="0" smtClean="0"/>
            <a:t>Global </a:t>
          </a:r>
          <a:r>
            <a:rPr lang="fr-FR" dirty="0" err="1" smtClean="0"/>
            <a:t>sun-photometer</a:t>
          </a:r>
          <a:r>
            <a:rPr lang="fr-FR" dirty="0" smtClean="0"/>
            <a:t> instruments</a:t>
          </a:r>
          <a:endParaRPr lang="fr-FR" dirty="0"/>
        </a:p>
      </dgm:t>
    </dgm:pt>
    <dgm:pt modelId="{433245B3-D0A3-A84F-B27F-97C3B6BA3623}" type="parTrans" cxnId="{31B28285-9C31-5040-8E6E-CC3D47DDA3F7}">
      <dgm:prSet/>
      <dgm:spPr/>
      <dgm:t>
        <a:bodyPr/>
        <a:lstStyle/>
        <a:p>
          <a:endParaRPr lang="fr-FR"/>
        </a:p>
      </dgm:t>
    </dgm:pt>
    <dgm:pt modelId="{E3426211-89BF-3C47-BF4A-ACC90084C08B}" type="sibTrans" cxnId="{31B28285-9C31-5040-8E6E-CC3D47DDA3F7}">
      <dgm:prSet/>
      <dgm:spPr/>
      <dgm:t>
        <a:bodyPr/>
        <a:lstStyle/>
        <a:p>
          <a:endParaRPr lang="fr-FR"/>
        </a:p>
      </dgm:t>
    </dgm:pt>
    <dgm:pt modelId="{C181FFB8-2412-F543-A7D7-1D086F3F0D6E}">
      <dgm:prSet phldrT="[Texte]"/>
      <dgm:spPr/>
      <dgm:t>
        <a:bodyPr/>
        <a:lstStyle/>
        <a:p>
          <a:r>
            <a:rPr lang="fr-FR" dirty="0" err="1" smtClean="0"/>
            <a:t>European</a:t>
          </a:r>
          <a:r>
            <a:rPr lang="fr-FR" dirty="0" smtClean="0"/>
            <a:t> Sun-</a:t>
          </a:r>
          <a:r>
            <a:rPr lang="fr-FR" dirty="0" err="1" smtClean="0"/>
            <a:t>Photometer</a:t>
          </a:r>
          <a:r>
            <a:rPr lang="fr-FR" dirty="0" smtClean="0"/>
            <a:t> instruments</a:t>
          </a:r>
          <a:endParaRPr lang="fr-FR" dirty="0"/>
        </a:p>
      </dgm:t>
    </dgm:pt>
    <dgm:pt modelId="{77966C00-6D57-AC4F-89F9-8B57FCA9913B}" type="parTrans" cxnId="{C8208252-6570-6449-84C8-96A65BFA128A}">
      <dgm:prSet/>
      <dgm:spPr/>
      <dgm:t>
        <a:bodyPr/>
        <a:lstStyle/>
        <a:p>
          <a:endParaRPr lang="fr-FR"/>
        </a:p>
      </dgm:t>
    </dgm:pt>
    <dgm:pt modelId="{BF2DCFC4-88BF-2340-8335-DFB480FED2FD}" type="sibTrans" cxnId="{C8208252-6570-6449-84C8-96A65BFA128A}">
      <dgm:prSet/>
      <dgm:spPr/>
      <dgm:t>
        <a:bodyPr/>
        <a:lstStyle/>
        <a:p>
          <a:endParaRPr lang="fr-FR"/>
        </a:p>
      </dgm:t>
    </dgm:pt>
    <dgm:pt modelId="{09CD302D-0277-8B43-9F46-CAF1E9B6F33E}" type="pres">
      <dgm:prSet presAssocID="{2AC7B3FF-F6D3-9B4E-9C96-CE4E280C00AC}" presName="compositeShape" presStyleCnt="0">
        <dgm:presLayoutVars>
          <dgm:dir/>
          <dgm:resizeHandles/>
        </dgm:presLayoutVars>
      </dgm:prSet>
      <dgm:spPr/>
    </dgm:pt>
    <dgm:pt modelId="{7F987710-7C58-434C-84AA-C210169DFE90}" type="pres">
      <dgm:prSet presAssocID="{2AC7B3FF-F6D3-9B4E-9C96-CE4E280C00AC}" presName="pyramid" presStyleLbl="node1" presStyleIdx="0" presStyleCnt="1" custLinFactNeighborX="7649" custLinFactNeighborY="-585"/>
      <dgm:spPr/>
    </dgm:pt>
    <dgm:pt modelId="{3D89472B-4502-BA4F-BA48-703760D4B806}" type="pres">
      <dgm:prSet presAssocID="{2AC7B3FF-F6D3-9B4E-9C96-CE4E280C00AC}" presName="theList" presStyleCnt="0"/>
      <dgm:spPr/>
    </dgm:pt>
    <dgm:pt modelId="{4748EDD9-4BEE-E348-9D02-99805AFC98AA}" type="pres">
      <dgm:prSet presAssocID="{D70CB557-E50A-4946-8712-D8D9FB3A29E8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55D195-9C7B-6E47-8C31-6AB212CB85BA}" type="pres">
      <dgm:prSet presAssocID="{D70CB557-E50A-4946-8712-D8D9FB3A29E8}" presName="aSpace" presStyleCnt="0"/>
      <dgm:spPr/>
    </dgm:pt>
    <dgm:pt modelId="{0C901DA5-2FB1-D945-8A24-5A7BC5FEA1E2}" type="pres">
      <dgm:prSet presAssocID="{C181FFB8-2412-F543-A7D7-1D086F3F0D6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DAA80A8-AA1E-174B-BDB6-89719F74C67F}" type="pres">
      <dgm:prSet presAssocID="{C181FFB8-2412-F543-A7D7-1D086F3F0D6E}" presName="aSpace" presStyleCnt="0"/>
      <dgm:spPr/>
    </dgm:pt>
    <dgm:pt modelId="{E9CB76DD-DA3D-DD4D-90EC-A42E28659BC4}" type="pres">
      <dgm:prSet presAssocID="{59664668-9516-6249-8BF0-2DE40D4C49B2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279389-7F90-BB41-B343-6AADBF1B366F}" type="pres">
      <dgm:prSet presAssocID="{59664668-9516-6249-8BF0-2DE40D4C49B2}" presName="aSpace" presStyleCnt="0"/>
      <dgm:spPr/>
    </dgm:pt>
  </dgm:ptLst>
  <dgm:cxnLst>
    <dgm:cxn modelId="{D9390C0D-BE9B-7F43-A0E0-7722A96A2BA0}" srcId="{2AC7B3FF-F6D3-9B4E-9C96-CE4E280C00AC}" destId="{D70CB557-E50A-4946-8712-D8D9FB3A29E8}" srcOrd="0" destOrd="0" parTransId="{BE7A82D6-0D1A-D840-A6A2-976AFBDDC363}" sibTransId="{FDCC2A12-4A25-EA4C-9D47-B4E515362653}"/>
    <dgm:cxn modelId="{40DF317D-4ABD-3345-89ED-708AA02399B5}" type="presOf" srcId="{2AC7B3FF-F6D3-9B4E-9C96-CE4E280C00AC}" destId="{09CD302D-0277-8B43-9F46-CAF1E9B6F33E}" srcOrd="0" destOrd="0" presId="urn:microsoft.com/office/officeart/2005/8/layout/pyramid2"/>
    <dgm:cxn modelId="{912A73AC-AA9A-2D46-9E4F-E7FED6CEE7FE}" type="presOf" srcId="{59664668-9516-6249-8BF0-2DE40D4C49B2}" destId="{E9CB76DD-DA3D-DD4D-90EC-A42E28659BC4}" srcOrd="0" destOrd="0" presId="urn:microsoft.com/office/officeart/2005/8/layout/pyramid2"/>
    <dgm:cxn modelId="{31B28285-9C31-5040-8E6E-CC3D47DDA3F7}" srcId="{2AC7B3FF-F6D3-9B4E-9C96-CE4E280C00AC}" destId="{59664668-9516-6249-8BF0-2DE40D4C49B2}" srcOrd="2" destOrd="0" parTransId="{433245B3-D0A3-A84F-B27F-97C3B6BA3623}" sibTransId="{E3426211-89BF-3C47-BF4A-ACC90084C08B}"/>
    <dgm:cxn modelId="{AF1253A2-0452-7543-B798-D6DA4A0955FD}" type="presOf" srcId="{C181FFB8-2412-F543-A7D7-1D086F3F0D6E}" destId="{0C901DA5-2FB1-D945-8A24-5A7BC5FEA1E2}" srcOrd="0" destOrd="0" presId="urn:microsoft.com/office/officeart/2005/8/layout/pyramid2"/>
    <dgm:cxn modelId="{8A2B491B-F63D-2E49-AE86-6FB3FA7D188F}" type="presOf" srcId="{D70CB557-E50A-4946-8712-D8D9FB3A29E8}" destId="{4748EDD9-4BEE-E348-9D02-99805AFC98AA}" srcOrd="0" destOrd="0" presId="urn:microsoft.com/office/officeart/2005/8/layout/pyramid2"/>
    <dgm:cxn modelId="{C8208252-6570-6449-84C8-96A65BFA128A}" srcId="{2AC7B3FF-F6D3-9B4E-9C96-CE4E280C00AC}" destId="{C181FFB8-2412-F543-A7D7-1D086F3F0D6E}" srcOrd="1" destOrd="0" parTransId="{77966C00-6D57-AC4F-89F9-8B57FCA9913B}" sibTransId="{BF2DCFC4-88BF-2340-8335-DFB480FED2FD}"/>
    <dgm:cxn modelId="{81290349-3E3F-5246-B641-97C5E2643E01}" type="presParOf" srcId="{09CD302D-0277-8B43-9F46-CAF1E9B6F33E}" destId="{7F987710-7C58-434C-84AA-C210169DFE90}" srcOrd="0" destOrd="0" presId="urn:microsoft.com/office/officeart/2005/8/layout/pyramid2"/>
    <dgm:cxn modelId="{9773CBC6-CB3F-2F4D-AA4A-8A6C4C68FA36}" type="presParOf" srcId="{09CD302D-0277-8B43-9F46-CAF1E9B6F33E}" destId="{3D89472B-4502-BA4F-BA48-703760D4B806}" srcOrd="1" destOrd="0" presId="urn:microsoft.com/office/officeart/2005/8/layout/pyramid2"/>
    <dgm:cxn modelId="{6B7D43C0-B64B-2942-8B39-C29885D82577}" type="presParOf" srcId="{3D89472B-4502-BA4F-BA48-703760D4B806}" destId="{4748EDD9-4BEE-E348-9D02-99805AFC98AA}" srcOrd="0" destOrd="0" presId="urn:microsoft.com/office/officeart/2005/8/layout/pyramid2"/>
    <dgm:cxn modelId="{1F2D06B0-CCBD-C046-8B56-13754875DB50}" type="presParOf" srcId="{3D89472B-4502-BA4F-BA48-703760D4B806}" destId="{EC55D195-9C7B-6E47-8C31-6AB212CB85BA}" srcOrd="1" destOrd="0" presId="urn:microsoft.com/office/officeart/2005/8/layout/pyramid2"/>
    <dgm:cxn modelId="{2AD2E5D9-D3CB-6B40-82E5-C0CC3D163E1D}" type="presParOf" srcId="{3D89472B-4502-BA4F-BA48-703760D4B806}" destId="{0C901DA5-2FB1-D945-8A24-5A7BC5FEA1E2}" srcOrd="2" destOrd="0" presId="urn:microsoft.com/office/officeart/2005/8/layout/pyramid2"/>
    <dgm:cxn modelId="{E674E6BF-5433-144E-9A37-05AA6D47B2B4}" type="presParOf" srcId="{3D89472B-4502-BA4F-BA48-703760D4B806}" destId="{DDAA80A8-AA1E-174B-BDB6-89719F74C67F}" srcOrd="3" destOrd="0" presId="urn:microsoft.com/office/officeart/2005/8/layout/pyramid2"/>
    <dgm:cxn modelId="{900F5F32-A916-4546-B1B4-7454E95B194D}" type="presParOf" srcId="{3D89472B-4502-BA4F-BA48-703760D4B806}" destId="{E9CB76DD-DA3D-DD4D-90EC-A42E28659BC4}" srcOrd="4" destOrd="0" presId="urn:microsoft.com/office/officeart/2005/8/layout/pyramid2"/>
    <dgm:cxn modelId="{049A92C2-BE10-344C-B134-C16CA6914C50}" type="presParOf" srcId="{3D89472B-4502-BA4F-BA48-703760D4B806}" destId="{FC279389-7F90-BB41-B343-6AADBF1B366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0663" tIns="45331" rIns="90663" bIns="4533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0663" tIns="45331" rIns="90663" bIns="45331" rtlCol="0"/>
          <a:lstStyle>
            <a:lvl1pPr algn="r">
              <a:defRPr sz="1200"/>
            </a:lvl1pPr>
          </a:lstStyle>
          <a:p>
            <a:fld id="{B51D66C3-5F7F-4F3F-BF2D-839294870F55}" type="datetimeFigureOut">
              <a:rPr lang="en-GB" smtClean="0"/>
              <a:t>11/10/16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63" tIns="45331" rIns="90663" bIns="45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0663" tIns="45331" rIns="90663" bIns="45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945659" cy="495347"/>
          </a:xfrm>
          <a:prstGeom prst="rect">
            <a:avLst/>
          </a:prstGeom>
        </p:spPr>
        <p:txBody>
          <a:bodyPr vert="horz" lIns="90663" tIns="45331" rIns="90663" bIns="4533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 vert="horz" lIns="90663" tIns="45331" rIns="90663" bIns="45331" rtlCol="0" anchor="b"/>
          <a:lstStyle>
            <a:lvl1pPr algn="r">
              <a:defRPr sz="1200"/>
            </a:lvl1pPr>
          </a:lstStyle>
          <a:p>
            <a:fld id="{48A0EA87-DA3F-4243-B3CD-1882DB368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29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E46C0-720D-4652-A45B-7C12B8AA946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370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New graph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Markku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0EA87-DA3F-4243-B3CD-1882DB368C1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835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E46C0-720D-4652-A45B-7C12B8AA946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370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fr-FR" sz="1200" b="0" kern="1200" baseline="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6A84-5421-40B3-B35C-F85E49C03A9B}" type="datetimeFigureOut">
              <a:rPr lang="en-GB" smtClean="0"/>
              <a:t>11/10/16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5BBD-D2BB-43D6-8901-D130E0C08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76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6A84-5421-40B3-B35C-F85E49C03A9B}" type="datetimeFigureOut">
              <a:rPr lang="en-GB" smtClean="0"/>
              <a:t>11/10/16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5BBD-D2BB-43D6-8901-D130E0C08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94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6A84-5421-40B3-B35C-F85E49C03A9B}" type="datetimeFigureOut">
              <a:rPr lang="en-GB" smtClean="0"/>
              <a:t>11/10/16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5BBD-D2BB-43D6-8901-D130E0C08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923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53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6A84-5421-40B3-B35C-F85E49C03A9B}" type="datetimeFigureOut">
              <a:rPr lang="en-GB" smtClean="0"/>
              <a:t>11/10/16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5BBD-D2BB-43D6-8901-D130E0C08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35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6A84-5421-40B3-B35C-F85E49C03A9B}" type="datetimeFigureOut">
              <a:rPr lang="en-GB" smtClean="0"/>
              <a:t>11/10/16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5BBD-D2BB-43D6-8901-D130E0C08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31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6A84-5421-40B3-B35C-F85E49C03A9B}" type="datetimeFigureOut">
              <a:rPr lang="en-GB" smtClean="0"/>
              <a:t>11/10/16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5BBD-D2BB-43D6-8901-D130E0C08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55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6A84-5421-40B3-B35C-F85E49C03A9B}" type="datetimeFigureOut">
              <a:rPr lang="en-GB" smtClean="0"/>
              <a:t>11/10/16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5BBD-D2BB-43D6-8901-D130E0C08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68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6A84-5421-40B3-B35C-F85E49C03A9B}" type="datetimeFigureOut">
              <a:rPr lang="en-GB" smtClean="0"/>
              <a:t>11/10/16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5BBD-D2BB-43D6-8901-D130E0C08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74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6A84-5421-40B3-B35C-F85E49C03A9B}" type="datetimeFigureOut">
              <a:rPr lang="en-GB" smtClean="0"/>
              <a:t>11/10/16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5BBD-D2BB-43D6-8901-D130E0C08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34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6A84-5421-40B3-B35C-F85E49C03A9B}" type="datetimeFigureOut">
              <a:rPr lang="en-GB" smtClean="0"/>
              <a:t>11/10/16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5BBD-D2BB-43D6-8901-D130E0C08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6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6A84-5421-40B3-B35C-F85E49C03A9B}" type="datetimeFigureOut">
              <a:rPr lang="en-GB" smtClean="0"/>
              <a:t>11/10/16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5BBD-D2BB-43D6-8901-D130E0C08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96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86A84-5421-40B3-B35C-F85E49C03A9B}" type="datetimeFigureOut">
              <a:rPr lang="en-GB" smtClean="0"/>
              <a:t>11/10/16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05BBD-D2BB-43D6-8901-D130E0C08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84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3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22.png"/><Relationship Id="rId8" Type="http://schemas.openxmlformats.org/officeDocument/2006/relationships/image" Target="../media/image26.png"/><Relationship Id="rId9" Type="http://schemas.openxmlformats.org/officeDocument/2006/relationships/image" Target="../media/image21.png"/><Relationship Id="rId1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653" y="431030"/>
            <a:ext cx="6768929" cy="821122"/>
          </a:xfrm>
        </p:spPr>
        <p:txBody>
          <a:bodyPr>
            <a:normAutofit fontScale="90000"/>
          </a:bodyPr>
          <a:lstStyle/>
          <a:p>
            <a:r>
              <a:rPr lang="en-GB" sz="4400" b="1" dirty="0" smtClean="0">
                <a:latin typeface="+mn-lt"/>
              </a:rPr>
              <a:t>ACTRIS on the ESFRI Roadmap</a:t>
            </a:r>
            <a:endParaRPr lang="en-GB" sz="4400" b="1" dirty="0"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8" y="1303971"/>
            <a:ext cx="2430925" cy="340011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446" y="2383197"/>
            <a:ext cx="2390935" cy="334730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4061001" y="1485099"/>
            <a:ext cx="485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fr-FR" sz="2400" dirty="0" err="1" smtClean="0"/>
              <a:t>Recognized</a:t>
            </a:r>
            <a:r>
              <a:rPr lang="fr-FR" sz="2400" dirty="0" smtClean="0"/>
              <a:t> as an </a:t>
            </a:r>
            <a:r>
              <a:rPr lang="fr-FR" sz="2400" dirty="0" err="1" smtClean="0"/>
              <a:t>added</a:t>
            </a:r>
            <a:r>
              <a:rPr lang="fr-FR" sz="2400" dirty="0" smtClean="0"/>
              <a:t>-value in the </a:t>
            </a:r>
            <a:r>
              <a:rPr lang="fr-FR" sz="2400" dirty="0" err="1" smtClean="0"/>
              <a:t>Atmospheric</a:t>
            </a:r>
            <a:r>
              <a:rPr lang="fr-FR" sz="2400" dirty="0" smtClean="0"/>
              <a:t> </a:t>
            </a:r>
            <a:r>
              <a:rPr lang="fr-FR" sz="2400" dirty="0" err="1" smtClean="0"/>
              <a:t>Research</a:t>
            </a:r>
            <a:r>
              <a:rPr lang="fr-FR" sz="2400" dirty="0" smtClean="0"/>
              <a:t> </a:t>
            </a:r>
            <a:r>
              <a:rPr lang="fr-FR" sz="2400" dirty="0" err="1" smtClean="0"/>
              <a:t>Arena</a:t>
            </a:r>
            <a:endParaRPr lang="fr-FR" sz="2400" dirty="0" smtClean="0"/>
          </a:p>
          <a:p>
            <a:pPr marL="285750" indent="-285750">
              <a:buFont typeface="Wingdings" charset="2"/>
              <a:buChar char="Ø"/>
            </a:pPr>
            <a:endParaRPr lang="fr-FR" sz="2400" dirty="0"/>
          </a:p>
          <a:p>
            <a:pPr marL="285750" indent="-285750">
              <a:buFont typeface="Wingdings" charset="2"/>
              <a:buChar char="Ø"/>
            </a:pPr>
            <a:r>
              <a:rPr lang="fr-FR" sz="2400" dirty="0" err="1" smtClean="0"/>
              <a:t>Recognized</a:t>
            </a:r>
            <a:r>
              <a:rPr lang="fr-FR" sz="2400" dirty="0" smtClean="0"/>
              <a:t> as </a:t>
            </a:r>
            <a:r>
              <a:rPr lang="fr-FR" sz="2400" dirty="0" err="1" smtClean="0"/>
              <a:t>sufficiently</a:t>
            </a:r>
            <a:r>
              <a:rPr lang="fr-FR" sz="2400" dirty="0" smtClean="0"/>
              <a:t> </a:t>
            </a:r>
            <a:r>
              <a:rPr lang="fr-FR" sz="2400" dirty="0" err="1" smtClean="0"/>
              <a:t>matured</a:t>
            </a:r>
            <a:r>
              <a:rPr lang="fr-FR" sz="2400" dirty="0" smtClean="0"/>
              <a:t> in </a:t>
            </a:r>
            <a:r>
              <a:rPr lang="fr-FR" sz="2400" dirty="0" err="1" smtClean="0"/>
              <a:t>its</a:t>
            </a:r>
            <a:r>
              <a:rPr lang="fr-FR" sz="2400" dirty="0" smtClean="0"/>
              <a:t> </a:t>
            </a:r>
            <a:r>
              <a:rPr lang="fr-FR" sz="2400" dirty="0" err="1" smtClean="0"/>
              <a:t>organization</a:t>
            </a:r>
            <a:r>
              <a:rPr lang="fr-FR" sz="2400" dirty="0"/>
              <a:t> </a:t>
            </a:r>
            <a:r>
              <a:rPr lang="fr-FR" sz="2400" dirty="0" smtClean="0"/>
              <a:t>to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implemented</a:t>
            </a:r>
            <a:r>
              <a:rPr lang="fr-FR" sz="2400" dirty="0" smtClean="0"/>
              <a:t> as a </a:t>
            </a:r>
            <a:r>
              <a:rPr lang="fr-FR" sz="2400" dirty="0" err="1" smtClean="0"/>
              <a:t>legal-entity</a:t>
            </a:r>
            <a:r>
              <a:rPr lang="fr-FR" sz="2400" dirty="0" smtClean="0"/>
              <a:t> </a:t>
            </a:r>
            <a:r>
              <a:rPr lang="fr-FR" sz="2400" dirty="0" err="1" smtClean="0"/>
              <a:t>within</a:t>
            </a:r>
            <a:r>
              <a:rPr lang="fr-FR" sz="2400" dirty="0" smtClean="0"/>
              <a:t> 10 </a:t>
            </a:r>
            <a:r>
              <a:rPr lang="fr-FR" sz="2400" dirty="0" err="1" smtClean="0"/>
              <a:t>years</a:t>
            </a:r>
            <a:r>
              <a:rPr lang="fr-FR" sz="2400" dirty="0" smtClean="0"/>
              <a:t> </a:t>
            </a:r>
          </a:p>
          <a:p>
            <a:pPr marL="285750" indent="-285750">
              <a:buFont typeface="Wingdings" charset="2"/>
              <a:buChar char="Ø"/>
            </a:pPr>
            <a:endParaRPr lang="fr-FR" sz="2400" dirty="0"/>
          </a:p>
          <a:p>
            <a:pPr marL="285750" indent="-285750">
              <a:buFont typeface="Wingdings" charset="2"/>
              <a:buChar char="Ø"/>
            </a:pPr>
            <a:r>
              <a:rPr lang="fr-FR" sz="2400" dirty="0" err="1" smtClean="0"/>
              <a:t>Strong</a:t>
            </a:r>
            <a:r>
              <a:rPr lang="fr-FR" sz="2400" dirty="0" smtClean="0"/>
              <a:t> </a:t>
            </a:r>
            <a:r>
              <a:rPr lang="fr-FR" sz="2400" dirty="0" err="1" smtClean="0"/>
              <a:t>commitment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EU countries to </a:t>
            </a:r>
            <a:r>
              <a:rPr lang="fr-FR" sz="2400" dirty="0" err="1" smtClean="0"/>
              <a:t>maintain</a:t>
            </a:r>
            <a:r>
              <a:rPr lang="fr-FR" sz="2400" dirty="0"/>
              <a:t> </a:t>
            </a:r>
            <a:r>
              <a:rPr lang="fr-FR" sz="2400" dirty="0" err="1" smtClean="0"/>
              <a:t>their</a:t>
            </a:r>
            <a:r>
              <a:rPr lang="fr-FR" sz="2400" dirty="0" smtClean="0"/>
              <a:t> </a:t>
            </a:r>
            <a:r>
              <a:rPr lang="fr-FR" sz="2400" dirty="0" err="1" smtClean="0"/>
              <a:t>financial</a:t>
            </a:r>
            <a:r>
              <a:rPr lang="fr-FR" sz="2400" dirty="0" smtClean="0"/>
              <a:t> support to ACTRIS </a:t>
            </a:r>
            <a:r>
              <a:rPr lang="fr-FR" sz="2400" dirty="0" err="1" smtClean="0"/>
              <a:t>operations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04" y="4807743"/>
            <a:ext cx="2217678" cy="1774142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207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771800" y="6334199"/>
            <a:ext cx="40712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           Audition ACTRIS-FR, </a:t>
            </a:r>
            <a:r>
              <a:rPr lang="fr-FR" sz="1400" i="1" dirty="0" err="1" smtClean="0"/>
              <a:t>Allenvi</a:t>
            </a:r>
            <a:r>
              <a:rPr lang="fr-FR" sz="1400" i="1" dirty="0" smtClean="0"/>
              <a:t>, , 20 Octobre, 2016                </a:t>
            </a:r>
            <a:endParaRPr lang="fr-FR" sz="1400" i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24670" y="190775"/>
            <a:ext cx="6768929" cy="821122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latin typeface="+mn-lt"/>
              </a:rPr>
              <a:t>Work to do : CC </a:t>
            </a:r>
            <a:endParaRPr lang="en-GB" sz="4400" b="1" dirty="0">
              <a:latin typeface="+mn-l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49" y="1516725"/>
            <a:ext cx="7609961" cy="47299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Concept</a:t>
            </a:r>
            <a:r>
              <a:rPr lang="en-US" dirty="0" smtClean="0"/>
              <a:t> : a clear and traceable quality control system, Terms of reference for the CC  </a:t>
            </a:r>
            <a:endParaRPr lang="en-US" dirty="0"/>
          </a:p>
          <a:p>
            <a:r>
              <a:rPr lang="en-US" b="1" dirty="0" smtClean="0"/>
              <a:t>Capacity</a:t>
            </a:r>
            <a:r>
              <a:rPr lang="en-US" dirty="0" smtClean="0"/>
              <a:t>: how many users ? Is there any major upgrade needed for responding to request of users </a:t>
            </a:r>
            <a:endParaRPr lang="en-US" dirty="0"/>
          </a:p>
          <a:p>
            <a:r>
              <a:rPr lang="en-US" b="1" dirty="0" smtClean="0"/>
              <a:t>Cost</a:t>
            </a:r>
            <a:r>
              <a:rPr lang="en-US" dirty="0" smtClean="0"/>
              <a:t> : what is the cost of the CC in the construction phase (national investment) and operation phase </a:t>
            </a:r>
          </a:p>
          <a:p>
            <a:r>
              <a:rPr lang="en-US" b="1" dirty="0" smtClean="0"/>
              <a:t>Criteria for eligibility</a:t>
            </a:r>
            <a:r>
              <a:rPr lang="en-US" dirty="0" smtClean="0"/>
              <a:t>: competition between CCs ? </a:t>
            </a:r>
          </a:p>
          <a:p>
            <a:r>
              <a:rPr lang="en-US" b="1" dirty="0" smtClean="0"/>
              <a:t>Governance </a:t>
            </a:r>
            <a:r>
              <a:rPr lang="en-US" dirty="0" smtClean="0"/>
              <a:t>: multi-national consortium versus independent consortia </a:t>
            </a:r>
          </a:p>
          <a:p>
            <a:r>
              <a:rPr lang="en-US" b="1" dirty="0" smtClean="0"/>
              <a:t>Selection:</a:t>
            </a:r>
            <a:r>
              <a:rPr lang="en-US" dirty="0" smtClean="0"/>
              <a:t> Who will apply ? Who will review applications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22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771800" y="6334199"/>
            <a:ext cx="40712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           Audition ACTRIS-FR, </a:t>
            </a:r>
            <a:r>
              <a:rPr lang="fr-FR" sz="1400" i="1" dirty="0" err="1" smtClean="0"/>
              <a:t>Allenvi</a:t>
            </a:r>
            <a:r>
              <a:rPr lang="fr-FR" sz="1400" i="1" dirty="0" smtClean="0"/>
              <a:t>, , 20 Octobre, 2016                </a:t>
            </a:r>
            <a:endParaRPr lang="fr-FR" sz="1400" i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24670" y="190775"/>
            <a:ext cx="6768929" cy="821122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latin typeface="+mn-lt"/>
              </a:rPr>
              <a:t>Work to do : NF </a:t>
            </a:r>
            <a:endParaRPr lang="en-GB" sz="4400" b="1" dirty="0">
              <a:latin typeface="+mn-l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49" y="1516725"/>
            <a:ext cx="7609961" cy="47299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Concept</a:t>
            </a:r>
            <a:r>
              <a:rPr lang="en-US" dirty="0" smtClean="0"/>
              <a:t> : What does an ACTRIS label mean for a station ?  </a:t>
            </a:r>
            <a:endParaRPr lang="en-US" dirty="0"/>
          </a:p>
          <a:p>
            <a:r>
              <a:rPr lang="en-US" b="1" dirty="0" smtClean="0"/>
              <a:t>Cost</a:t>
            </a:r>
            <a:r>
              <a:rPr lang="en-US" dirty="0" smtClean="0"/>
              <a:t> : what is the cost of operation?  What investment is needed in the construction phase (national investment)</a:t>
            </a:r>
          </a:p>
          <a:p>
            <a:r>
              <a:rPr lang="en-US" b="1" dirty="0" smtClean="0"/>
              <a:t>Criteria for eligibility</a:t>
            </a:r>
            <a:r>
              <a:rPr lang="en-US" dirty="0" smtClean="0"/>
              <a:t>: </a:t>
            </a:r>
            <a:r>
              <a:rPr lang="en-US" dirty="0"/>
              <a:t>Golden label for quality, access, availability of historical data, instruments, training, </a:t>
            </a:r>
            <a:r>
              <a:rPr lang="en-US" dirty="0" smtClean="0"/>
              <a:t>governance, what </a:t>
            </a:r>
            <a:r>
              <a:rPr lang="en-US" dirty="0"/>
              <a:t>else ? </a:t>
            </a:r>
            <a:endParaRPr lang="en-US" dirty="0" smtClean="0"/>
          </a:p>
          <a:p>
            <a:r>
              <a:rPr lang="en-US" b="1" dirty="0" smtClean="0"/>
              <a:t>Access: </a:t>
            </a:r>
            <a:r>
              <a:rPr lang="en-US" dirty="0" smtClean="0"/>
              <a:t>can we maintain a TNA-like access program</a:t>
            </a:r>
          </a:p>
          <a:p>
            <a:r>
              <a:rPr lang="en-US" b="1" dirty="0" smtClean="0"/>
              <a:t>Selection:</a:t>
            </a:r>
            <a:r>
              <a:rPr lang="en-US" dirty="0" smtClean="0"/>
              <a:t> Who will apply ? Who will review applications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53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47"/>
          <p:cNvSpPr>
            <a:spLocks noGrp="1"/>
          </p:cNvSpPr>
          <p:nvPr>
            <p:ph type="title"/>
          </p:nvPr>
        </p:nvSpPr>
        <p:spPr>
          <a:xfrm>
            <a:off x="1711240" y="439898"/>
            <a:ext cx="6734432" cy="672839"/>
          </a:xfrm>
        </p:spPr>
        <p:txBody>
          <a:bodyPr>
            <a:noAutofit/>
          </a:bodyPr>
          <a:lstStyle/>
          <a:p>
            <a:pPr algn="ctr"/>
            <a:r>
              <a:rPr lang="en-GB" sz="4400" b="1" dirty="0" smtClean="0">
                <a:latin typeface="+mn-lt"/>
              </a:rPr>
              <a:t>ACTRIS concept and design</a:t>
            </a:r>
            <a:endParaRPr lang="en-GB" sz="4400" b="1" dirty="0">
              <a:latin typeface="+mn-lt"/>
            </a:endParaRPr>
          </a:p>
        </p:txBody>
      </p:sp>
      <p:pic>
        <p:nvPicPr>
          <p:cNvPr id="26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8" y="1797391"/>
            <a:ext cx="8562109" cy="4465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20" y="5453318"/>
            <a:ext cx="268923" cy="35261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448" y="5477655"/>
            <a:ext cx="268923" cy="35261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00" y="5445640"/>
            <a:ext cx="268923" cy="35261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/>
          <a:srcRect r="52078"/>
          <a:stretch/>
        </p:blipFill>
        <p:spPr>
          <a:xfrm>
            <a:off x="6965336" y="5538692"/>
            <a:ext cx="401212" cy="25308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090" y="3751809"/>
            <a:ext cx="268923" cy="35261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8007" y="3820524"/>
            <a:ext cx="501233" cy="19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38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95536" y="1196752"/>
            <a:ext cx="813690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EUROCHAMP-2020 (INFRAIA) – 2017-2021) 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Coordination CNRS (J.F. </a:t>
            </a:r>
            <a:r>
              <a:rPr lang="en-US" sz="2800" dirty="0" err="1" smtClean="0">
                <a:solidFill>
                  <a:prstClr val="black"/>
                </a:solidFill>
              </a:rPr>
              <a:t>Doussin</a:t>
            </a:r>
            <a:r>
              <a:rPr lang="en-US" sz="2800" dirty="0" smtClean="0">
                <a:solidFill>
                  <a:prstClr val="black"/>
                </a:solidFill>
              </a:rPr>
              <a:t>)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ACTRIS: RI for Observation and </a:t>
            </a:r>
            <a:r>
              <a:rPr lang="en-US" sz="2800" b="1" dirty="0" smtClean="0">
                <a:solidFill>
                  <a:prstClr val="black"/>
                </a:solidFill>
              </a:rPr>
              <a:t>EXPLORATION 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WP5 EUROCHAMP-2020: </a:t>
            </a:r>
          </a:p>
          <a:p>
            <a:pPr lvl="0">
              <a:spcBef>
                <a:spcPts val="1200"/>
              </a:spcBef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WP5 ACTRIS PPP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EUROCHAMP-DC in ACTRIS</a:t>
            </a:r>
          </a:p>
          <a:p>
            <a:pPr lvl="0">
              <a:spcBef>
                <a:spcPts val="1200"/>
              </a:spcBef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771800" y="6550223"/>
            <a:ext cx="40712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           Audition ACTRIS-FR, </a:t>
            </a:r>
            <a:r>
              <a:rPr lang="fr-FR" sz="1400" i="1" dirty="0" err="1" smtClean="0"/>
              <a:t>Allenvi</a:t>
            </a:r>
            <a:r>
              <a:rPr lang="fr-FR" sz="1400" i="1" dirty="0" smtClean="0"/>
              <a:t>, , 20 Octobre, 2016                </a:t>
            </a:r>
            <a:endParaRPr lang="fr-FR" sz="1400" i="1" dirty="0"/>
          </a:p>
        </p:txBody>
      </p:sp>
      <p:pic>
        <p:nvPicPr>
          <p:cNvPr id="2" name="Image 1" descr="Capture d’écran 2016-10-06 à 07.56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653136"/>
            <a:ext cx="7480300" cy="609600"/>
          </a:xfrm>
          <a:prstGeom prst="rect">
            <a:avLst/>
          </a:prstGeom>
        </p:spPr>
      </p:pic>
      <p:pic>
        <p:nvPicPr>
          <p:cNvPr id="7" name="Image 6" descr="Capture d’écran 2016-10-06 à 07.58.5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8" t="7955" b="19231"/>
          <a:stretch/>
        </p:blipFill>
        <p:spPr>
          <a:xfrm>
            <a:off x="683568" y="3573016"/>
            <a:ext cx="7149864" cy="424789"/>
          </a:xfrm>
          <a:prstGeom prst="rect">
            <a:avLst/>
          </a:prstGeom>
        </p:spPr>
      </p:pic>
      <p:sp>
        <p:nvSpPr>
          <p:cNvPr id="9" name="Title 47"/>
          <p:cNvSpPr>
            <a:spLocks noGrp="1"/>
          </p:cNvSpPr>
          <p:nvPr>
            <p:ph type="title"/>
          </p:nvPr>
        </p:nvSpPr>
        <p:spPr>
          <a:xfrm>
            <a:off x="1493526" y="385469"/>
            <a:ext cx="6734432" cy="672839"/>
          </a:xfrm>
        </p:spPr>
        <p:txBody>
          <a:bodyPr>
            <a:noAutofit/>
          </a:bodyPr>
          <a:lstStyle/>
          <a:p>
            <a:pPr algn="ctr"/>
            <a:r>
              <a:rPr lang="en-GB" sz="4400" b="1" dirty="0" smtClean="0">
                <a:latin typeface="+mn-lt"/>
              </a:rPr>
              <a:t>ACTRIS EUROCHAMP</a:t>
            </a:r>
            <a:endParaRPr lang="en-GB" sz="4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210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653" y="431030"/>
            <a:ext cx="6768929" cy="821122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latin typeface="+mn-lt"/>
              </a:rPr>
              <a:t>ACTRIS is not a Network</a:t>
            </a:r>
            <a:endParaRPr lang="en-GB" sz="4400" b="1" dirty="0">
              <a:latin typeface="+mn-lt"/>
            </a:endParaRPr>
          </a:p>
        </p:txBody>
      </p:sp>
      <p:pic>
        <p:nvPicPr>
          <p:cNvPr id="18" name="Image 9" descr="logo-actri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6191250"/>
            <a:ext cx="1285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476375" y="6464300"/>
            <a:ext cx="6731000" cy="3651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">
                <a:srgbClr val="CCCC00">
                  <a:alpha val="50000"/>
                </a:srgbClr>
              </a:gs>
              <a:gs pos="33000">
                <a:srgbClr val="55A839">
                  <a:alpha val="50000"/>
                </a:srgbClr>
              </a:gs>
              <a:gs pos="50000">
                <a:srgbClr val="9999FF">
                  <a:alpha val="50000"/>
                </a:srgbClr>
              </a:gs>
              <a:gs pos="75000">
                <a:schemeClr val="accent3">
                  <a:alpha val="50000"/>
                </a:schemeClr>
              </a:gs>
              <a:gs pos="99000">
                <a:srgbClr val="7E9632">
                  <a:alpha val="5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graphicFrame>
        <p:nvGraphicFramePr>
          <p:cNvPr id="20" name="Diagramme 19"/>
          <p:cNvGraphicFramePr/>
          <p:nvPr>
            <p:extLst>
              <p:ext uri="{D42A27DB-BD31-4B8C-83A1-F6EECF244321}">
                <p14:modId xmlns:p14="http://schemas.microsoft.com/office/powerpoint/2010/main" val="1887312273"/>
              </p:ext>
            </p:extLst>
          </p:nvPr>
        </p:nvGraphicFramePr>
        <p:xfrm>
          <a:off x="20380" y="1183773"/>
          <a:ext cx="9123620" cy="5219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" name="Image 9" descr="logo-actri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1299217"/>
            <a:ext cx="1285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6136" y="1655834"/>
            <a:ext cx="871804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1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653" y="288587"/>
            <a:ext cx="7033853" cy="821122"/>
          </a:xfrm>
        </p:spPr>
        <p:txBody>
          <a:bodyPr>
            <a:normAutofit fontScale="90000"/>
          </a:bodyPr>
          <a:lstStyle/>
          <a:p>
            <a:r>
              <a:rPr lang="en-GB" sz="4400" b="1" dirty="0" smtClean="0">
                <a:latin typeface="+mn-lt"/>
              </a:rPr>
              <a:t>ACTRIS in the EMEP framework</a:t>
            </a:r>
            <a:endParaRPr lang="en-GB" sz="4400" b="1" dirty="0">
              <a:latin typeface="+mn-lt"/>
            </a:endParaRPr>
          </a:p>
        </p:txBody>
      </p:sp>
      <p:pic>
        <p:nvPicPr>
          <p:cNvPr id="18" name="Image 9" descr="logo-actri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6191250"/>
            <a:ext cx="1285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619297387"/>
              </p:ext>
            </p:extLst>
          </p:nvPr>
        </p:nvGraphicFramePr>
        <p:xfrm>
          <a:off x="-944865" y="174123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ccolade fermante 4"/>
          <p:cNvSpPr/>
          <p:nvPr/>
        </p:nvSpPr>
        <p:spPr>
          <a:xfrm>
            <a:off x="4510427" y="3169340"/>
            <a:ext cx="344217" cy="1032706"/>
          </a:xfrm>
          <a:prstGeom prst="rightBrace">
            <a:avLst/>
          </a:prstGeom>
          <a:ln w="57150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4973338" y="3228691"/>
            <a:ext cx="2563822" cy="94961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00" dirty="0" smtClean="0"/>
              <a:t>ACTRIS National </a:t>
            </a:r>
            <a:r>
              <a:rPr lang="fr-FR" sz="2300" dirty="0" err="1" smtClean="0"/>
              <a:t>Facilities</a:t>
            </a:r>
            <a:endParaRPr lang="fr-FR" sz="2300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995174" y="4285137"/>
            <a:ext cx="2541987" cy="98522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00" dirty="0" smtClean="0"/>
              <a:t>ACTRIS Calibration </a:t>
            </a:r>
            <a:r>
              <a:rPr lang="fr-FR" sz="2300" dirty="0" err="1" smtClean="0"/>
              <a:t>Centers</a:t>
            </a:r>
            <a:r>
              <a:rPr lang="fr-FR" sz="2300" dirty="0" smtClean="0"/>
              <a:t>	</a:t>
            </a:r>
            <a:endParaRPr lang="fr-FR" sz="230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4957661" y="2124762"/>
            <a:ext cx="2567630" cy="94961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00" dirty="0" smtClean="0"/>
              <a:t>ACTRIS in-situ Data Center / EBAS</a:t>
            </a:r>
            <a:endParaRPr lang="fr-FR" sz="2300" dirty="0"/>
          </a:p>
        </p:txBody>
      </p:sp>
      <p:sp>
        <p:nvSpPr>
          <p:cNvPr id="8" name="ZoneTexte 7"/>
          <p:cNvSpPr txBox="1"/>
          <p:nvPr/>
        </p:nvSpPr>
        <p:spPr>
          <a:xfrm>
            <a:off x="391696" y="5982574"/>
            <a:ext cx="823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ACTRIS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originally</a:t>
            </a:r>
            <a:r>
              <a:rPr lang="fr-FR" dirty="0" smtClean="0"/>
              <a:t> </a:t>
            </a:r>
            <a:r>
              <a:rPr lang="fr-FR" dirty="0" err="1" smtClean="0"/>
              <a:t>organized</a:t>
            </a:r>
            <a:r>
              <a:rPr lang="fr-FR" dirty="0"/>
              <a:t> </a:t>
            </a:r>
            <a:r>
              <a:rPr lang="fr-FR" dirty="0" smtClean="0"/>
              <a:t>to support EMEP </a:t>
            </a:r>
            <a:r>
              <a:rPr lang="fr-FR" dirty="0" err="1" smtClean="0"/>
              <a:t>research</a:t>
            </a:r>
            <a:r>
              <a:rPr lang="fr-FR" dirty="0" smtClean="0"/>
              <a:t> dimension and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stay</a:t>
            </a:r>
            <a:r>
              <a:rPr lang="fr-FR" dirty="0" smtClean="0"/>
              <a:t> </a:t>
            </a:r>
            <a:r>
              <a:rPr lang="fr-FR" dirty="0" err="1" smtClean="0"/>
              <a:t>so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2540083" y="1220716"/>
            <a:ext cx="4083123" cy="6191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300" dirty="0" smtClean="0"/>
              <a:t>Service to </a:t>
            </a:r>
            <a:r>
              <a:rPr lang="fr-FR" sz="2300" dirty="0" err="1" smtClean="0"/>
              <a:t>users</a:t>
            </a:r>
            <a:endParaRPr lang="fr-FR" sz="23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537" y="5406813"/>
            <a:ext cx="871804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75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783" y="431030"/>
            <a:ext cx="6768929" cy="821122"/>
          </a:xfrm>
        </p:spPr>
        <p:txBody>
          <a:bodyPr>
            <a:normAutofit fontScale="90000"/>
          </a:bodyPr>
          <a:lstStyle/>
          <a:p>
            <a:r>
              <a:rPr lang="en-GB" sz="4400" b="1" dirty="0" smtClean="0">
                <a:latin typeface="+mn-lt"/>
              </a:rPr>
              <a:t>ACTRIS in the EARLINET framework</a:t>
            </a:r>
            <a:endParaRPr lang="en-GB" sz="4400" b="1" dirty="0">
              <a:latin typeface="+mn-lt"/>
            </a:endParaRPr>
          </a:p>
        </p:txBody>
      </p:sp>
      <p:pic>
        <p:nvPicPr>
          <p:cNvPr id="18" name="Image 9" descr="logo-actri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6191250"/>
            <a:ext cx="1285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469192941"/>
              </p:ext>
            </p:extLst>
          </p:nvPr>
        </p:nvGraphicFramePr>
        <p:xfrm>
          <a:off x="-241039" y="229201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ccolade fermante 4"/>
          <p:cNvSpPr/>
          <p:nvPr/>
        </p:nvSpPr>
        <p:spPr>
          <a:xfrm>
            <a:off x="5214253" y="3720122"/>
            <a:ext cx="344217" cy="1032706"/>
          </a:xfrm>
          <a:prstGeom prst="rightBrace">
            <a:avLst/>
          </a:prstGeom>
          <a:ln w="57150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5677164" y="3779473"/>
            <a:ext cx="2563822" cy="94961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00" dirty="0" smtClean="0"/>
              <a:t>ACTRIS National </a:t>
            </a:r>
            <a:r>
              <a:rPr lang="fr-FR" sz="2300" dirty="0" err="1" smtClean="0"/>
              <a:t>Facilities</a:t>
            </a:r>
            <a:endParaRPr lang="fr-FR" sz="2300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5699000" y="4835919"/>
            <a:ext cx="2541987" cy="98522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00" dirty="0" smtClean="0"/>
              <a:t>ACTRIS Lidar Calibration </a:t>
            </a:r>
            <a:r>
              <a:rPr lang="fr-FR" sz="2300" dirty="0" err="1" smtClean="0"/>
              <a:t>Centers</a:t>
            </a:r>
            <a:r>
              <a:rPr lang="fr-FR" sz="2300" dirty="0" smtClean="0"/>
              <a:t>	</a:t>
            </a:r>
            <a:endParaRPr lang="fr-FR" sz="230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5661487" y="2675544"/>
            <a:ext cx="2567630" cy="94961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00" dirty="0" smtClean="0"/>
              <a:t>ACTRIS Lidar data Center</a:t>
            </a:r>
            <a:endParaRPr lang="fr-FR" sz="23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6828" y="5512519"/>
            <a:ext cx="756548" cy="804205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2815493" y="1465508"/>
            <a:ext cx="4083123" cy="6191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300" dirty="0" smtClean="0"/>
              <a:t>Service to </a:t>
            </a:r>
            <a:r>
              <a:rPr lang="fr-FR" sz="2300" dirty="0" err="1" smtClean="0"/>
              <a:t>users</a:t>
            </a:r>
            <a:endParaRPr lang="fr-FR" sz="2300" dirty="0"/>
          </a:p>
        </p:txBody>
      </p:sp>
    </p:spTree>
    <p:extLst>
      <p:ext uri="{BB962C8B-B14F-4D97-AF65-F5344CB8AC3E}">
        <p14:creationId xmlns:p14="http://schemas.microsoft.com/office/powerpoint/2010/main" val="3130911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783" y="431030"/>
            <a:ext cx="6768929" cy="821122"/>
          </a:xfrm>
        </p:spPr>
        <p:txBody>
          <a:bodyPr>
            <a:normAutofit fontScale="90000"/>
          </a:bodyPr>
          <a:lstStyle/>
          <a:p>
            <a:r>
              <a:rPr lang="en-GB" sz="4400" b="1" dirty="0" smtClean="0">
                <a:latin typeface="+mn-lt"/>
              </a:rPr>
              <a:t>ACTRIS in the AERONET framework</a:t>
            </a:r>
            <a:endParaRPr lang="en-GB" sz="4400" b="1" dirty="0">
              <a:latin typeface="+mn-lt"/>
            </a:endParaRPr>
          </a:p>
        </p:txBody>
      </p:sp>
      <p:pic>
        <p:nvPicPr>
          <p:cNvPr id="18" name="Image 9" descr="logo-actri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6191250"/>
            <a:ext cx="1285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colade fermante 4"/>
          <p:cNvSpPr/>
          <p:nvPr/>
        </p:nvSpPr>
        <p:spPr>
          <a:xfrm>
            <a:off x="5030646" y="3827219"/>
            <a:ext cx="344217" cy="1032706"/>
          </a:xfrm>
          <a:prstGeom prst="rightBrace">
            <a:avLst/>
          </a:prstGeom>
          <a:ln w="57150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5493557" y="3886570"/>
            <a:ext cx="2563822" cy="94961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00" dirty="0" smtClean="0"/>
              <a:t>AERONET-EU CC</a:t>
            </a:r>
            <a:endParaRPr lang="fr-FR" sz="230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5477880" y="2782641"/>
            <a:ext cx="2567630" cy="94961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00" dirty="0" smtClean="0"/>
              <a:t>New </a:t>
            </a:r>
            <a:r>
              <a:rPr lang="fr-FR" sz="2300" dirty="0" err="1" smtClean="0"/>
              <a:t>Retrieval</a:t>
            </a:r>
            <a:r>
              <a:rPr lang="fr-FR" sz="2300" dirty="0" smtClean="0"/>
              <a:t> </a:t>
            </a:r>
            <a:r>
              <a:rPr lang="fr-FR" sz="2300" dirty="0" err="1" smtClean="0"/>
              <a:t>schemes</a:t>
            </a:r>
            <a:r>
              <a:rPr lang="fr-FR" sz="2300" dirty="0" smtClean="0"/>
              <a:t> </a:t>
            </a:r>
            <a:endParaRPr lang="fr-FR" sz="2300" dirty="0"/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3617202414"/>
              </p:ext>
            </p:extLst>
          </p:nvPr>
        </p:nvGraphicFramePr>
        <p:xfrm>
          <a:off x="-821040" y="2355315"/>
          <a:ext cx="6753770" cy="4059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8"/>
          <a:srcRect r="52078"/>
          <a:stretch/>
        </p:blipFill>
        <p:spPr>
          <a:xfrm>
            <a:off x="936303" y="5631486"/>
            <a:ext cx="1126957" cy="710871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2830794" y="1557305"/>
            <a:ext cx="4083123" cy="6191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300" dirty="0" smtClean="0"/>
              <a:t>Service to </a:t>
            </a:r>
            <a:r>
              <a:rPr lang="fr-FR" sz="2300" dirty="0" err="1" smtClean="0"/>
              <a:t>users</a:t>
            </a:r>
            <a:endParaRPr lang="fr-FR" sz="2300" dirty="0"/>
          </a:p>
        </p:txBody>
      </p:sp>
    </p:spTree>
    <p:extLst>
      <p:ext uri="{BB962C8B-B14F-4D97-AF65-F5344CB8AC3E}">
        <p14:creationId xmlns:p14="http://schemas.microsoft.com/office/powerpoint/2010/main" val="1409668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783" y="431030"/>
            <a:ext cx="6768929" cy="821122"/>
          </a:xfrm>
        </p:spPr>
        <p:txBody>
          <a:bodyPr>
            <a:normAutofit fontScale="90000"/>
          </a:bodyPr>
          <a:lstStyle/>
          <a:p>
            <a:r>
              <a:rPr lang="en-GB" sz="4400" b="1" dirty="0" smtClean="0">
                <a:latin typeface="+mn-lt"/>
              </a:rPr>
              <a:t>ACTRIS in the Earth observing framework</a:t>
            </a:r>
            <a:endParaRPr lang="en-GB" sz="4400" b="1" dirty="0"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5178" r="10766"/>
          <a:stretch/>
        </p:blipFill>
        <p:spPr>
          <a:xfrm>
            <a:off x="2362039" y="3169339"/>
            <a:ext cx="2299234" cy="210422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467" y="4711265"/>
            <a:ext cx="545508" cy="57987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594" y="4937997"/>
            <a:ext cx="737655" cy="2940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/>
          <a:srcRect l="13816"/>
          <a:stretch/>
        </p:blipFill>
        <p:spPr>
          <a:xfrm>
            <a:off x="4676599" y="3169339"/>
            <a:ext cx="2690856" cy="21160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l="12666" r="8382"/>
          <a:stretch/>
        </p:blipFill>
        <p:spPr>
          <a:xfrm>
            <a:off x="94956" y="3216820"/>
            <a:ext cx="2261027" cy="208838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7"/>
          <a:srcRect r="52078"/>
          <a:stretch/>
        </p:blipFill>
        <p:spPr>
          <a:xfrm>
            <a:off x="321129" y="4866776"/>
            <a:ext cx="656504" cy="41411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214" y="4724332"/>
            <a:ext cx="488545" cy="519320"/>
          </a:xfrm>
          <a:prstGeom prst="rect">
            <a:avLst/>
          </a:prstGeom>
        </p:spPr>
      </p:pic>
      <p:sp>
        <p:nvSpPr>
          <p:cNvPr id="22" name="Triangle isocèle 21"/>
          <p:cNvSpPr/>
          <p:nvPr/>
        </p:nvSpPr>
        <p:spPr>
          <a:xfrm>
            <a:off x="6979291" y="3240559"/>
            <a:ext cx="2065301" cy="2029803"/>
          </a:xfrm>
          <a:prstGeom prst="triangl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Rectangle à coins arrondis 19"/>
          <p:cNvSpPr/>
          <p:nvPr/>
        </p:nvSpPr>
        <p:spPr>
          <a:xfrm>
            <a:off x="225521" y="4095214"/>
            <a:ext cx="8688506" cy="498548"/>
          </a:xfrm>
          <a:prstGeom prst="roundRect">
            <a:avLst/>
          </a:prstGeom>
          <a:solidFill>
            <a:srgbClr val="C0504D">
              <a:alpha val="45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300" b="1" dirty="0" smtClean="0">
                <a:solidFill>
                  <a:schemeClr val="tx1"/>
                </a:solidFill>
              </a:rPr>
              <a:t>ACTRIS Contribution</a:t>
            </a:r>
            <a:endParaRPr lang="fr-FR" sz="2300" b="1" dirty="0">
              <a:solidFill>
                <a:schemeClr val="tx1"/>
              </a:solidFill>
            </a:endParaRPr>
          </a:p>
        </p:txBody>
      </p:sp>
      <p:pic>
        <p:nvPicPr>
          <p:cNvPr id="21" name="Image 9" descr="logo-actris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9013" y="4093112"/>
            <a:ext cx="919753" cy="47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à coins arrondis 22"/>
          <p:cNvSpPr/>
          <p:nvPr/>
        </p:nvSpPr>
        <p:spPr>
          <a:xfrm>
            <a:off x="486651" y="2217812"/>
            <a:ext cx="8296812" cy="46484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300" dirty="0" smtClean="0"/>
              <a:t>Service to </a:t>
            </a:r>
            <a:r>
              <a:rPr lang="fr-FR" sz="2300" dirty="0" err="1" smtClean="0"/>
              <a:t>users</a:t>
            </a:r>
            <a:endParaRPr lang="fr-FR" sz="23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2429" y="4937023"/>
            <a:ext cx="809172" cy="10610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21029" y="4916715"/>
            <a:ext cx="1322971" cy="979714"/>
          </a:xfrm>
          <a:prstGeom prst="rect">
            <a:avLst/>
          </a:prstGeom>
        </p:spPr>
      </p:pic>
      <p:sp>
        <p:nvSpPr>
          <p:cNvPr id="7" name="Flèche vers le haut 6"/>
          <p:cNvSpPr/>
          <p:nvPr/>
        </p:nvSpPr>
        <p:spPr>
          <a:xfrm>
            <a:off x="4222956" y="2799808"/>
            <a:ext cx="902733" cy="35188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794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783" y="431030"/>
            <a:ext cx="6768929" cy="821122"/>
          </a:xfrm>
        </p:spPr>
        <p:txBody>
          <a:bodyPr>
            <a:normAutofit fontScale="90000"/>
          </a:bodyPr>
          <a:lstStyle/>
          <a:p>
            <a:r>
              <a:rPr lang="en-GB" sz="4400" b="1" dirty="0" smtClean="0">
                <a:latin typeface="+mn-lt"/>
              </a:rPr>
              <a:t>Open ACTRIS EMEP Questions</a:t>
            </a:r>
            <a:endParaRPr lang="en-GB" sz="4400" b="1" dirty="0">
              <a:latin typeface="+mn-l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516725"/>
            <a:ext cx="8021892" cy="472991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Site identification</a:t>
            </a:r>
            <a:r>
              <a:rPr lang="en-US" dirty="0" smtClean="0">
                <a:solidFill>
                  <a:srgbClr val="FF0000"/>
                </a:solidFill>
              </a:rPr>
              <a:t>: a subset of EMEP stations, Global GAW ? </a:t>
            </a:r>
          </a:p>
          <a:p>
            <a:r>
              <a:rPr lang="en-US" dirty="0" smtClean="0"/>
              <a:t>Methodology Compliance : </a:t>
            </a:r>
            <a:r>
              <a:rPr lang="en-US" dirty="0" smtClean="0">
                <a:solidFill>
                  <a:srgbClr val="FF0000"/>
                </a:solidFill>
              </a:rPr>
              <a:t>how do we ensure relevant methodologies are identical – also GAW ? </a:t>
            </a:r>
          </a:p>
          <a:p>
            <a:r>
              <a:rPr lang="en-US" dirty="0" smtClean="0"/>
              <a:t>Central facility identification: </a:t>
            </a:r>
            <a:r>
              <a:rPr lang="en-US" dirty="0" smtClean="0">
                <a:solidFill>
                  <a:srgbClr val="FF0000"/>
                </a:solidFill>
              </a:rPr>
              <a:t>how are Central Facilities shared – also GAW ?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Service policies : </a:t>
            </a:r>
            <a:r>
              <a:rPr lang="en-US" dirty="0" smtClean="0">
                <a:solidFill>
                  <a:srgbClr val="FF0000"/>
                </a:solidFill>
              </a:rPr>
              <a:t>How will user-access by organized and paid for ? How do we establish linkage with other </a:t>
            </a:r>
            <a:r>
              <a:rPr lang="en-US" dirty="0" err="1" smtClean="0">
                <a:solidFill>
                  <a:srgbClr val="FF0000"/>
                </a:solidFill>
              </a:rPr>
              <a:t>organisations</a:t>
            </a:r>
            <a:r>
              <a:rPr lang="en-US" dirty="0" smtClean="0">
                <a:solidFill>
                  <a:srgbClr val="FF0000"/>
                </a:solidFill>
              </a:rPr>
              <a:t> ?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Level of Contractual agreement with third parties: </a:t>
            </a:r>
            <a:r>
              <a:rPr lang="en-US" dirty="0" smtClean="0">
                <a:solidFill>
                  <a:srgbClr val="FF0000"/>
                </a:solidFill>
              </a:rPr>
              <a:t>what do we need for effective EMEP-ACTRIS liaison ? </a:t>
            </a:r>
          </a:p>
          <a:p>
            <a:r>
              <a:rPr lang="en-US" dirty="0" smtClean="0"/>
              <a:t>Long-term strategy of the RI: </a:t>
            </a:r>
            <a:r>
              <a:rPr lang="en-US" dirty="0" smtClean="0">
                <a:solidFill>
                  <a:srgbClr val="FF0000"/>
                </a:solidFill>
              </a:rPr>
              <a:t>Shared vision for in-situ observation strategy in Europe</a:t>
            </a:r>
          </a:p>
        </p:txBody>
      </p:sp>
    </p:spTree>
    <p:extLst>
      <p:ext uri="{BB962C8B-B14F-4D97-AF65-F5344CB8AC3E}">
        <p14:creationId xmlns:p14="http://schemas.microsoft.com/office/powerpoint/2010/main" val="443925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653" y="431030"/>
            <a:ext cx="6768929" cy="821122"/>
          </a:xfrm>
        </p:spPr>
        <p:txBody>
          <a:bodyPr>
            <a:normAutofit fontScale="90000"/>
          </a:bodyPr>
          <a:lstStyle/>
          <a:p>
            <a:r>
              <a:rPr lang="en-GB" sz="4400" b="1" dirty="0" smtClean="0">
                <a:latin typeface="+mn-lt"/>
              </a:rPr>
              <a:t>ACTRIS on the ESFRI Roadmap</a:t>
            </a:r>
            <a:endParaRPr lang="en-GB" sz="4400" b="1" dirty="0"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9731" y="2056685"/>
            <a:ext cx="3205530" cy="48013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chemeClr val="tx1"/>
                </a:solidFill>
              </a:rPr>
              <a:t>Current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Status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</a:p>
          <a:p>
            <a:endParaRPr lang="fr-FR" dirty="0" smtClean="0"/>
          </a:p>
          <a:p>
            <a:pPr marL="285750" indent="-285750">
              <a:buFont typeface="Wingdings" charset="2"/>
              <a:buChar char="Ø"/>
            </a:pPr>
            <a:r>
              <a:rPr lang="fr-FR" dirty="0" smtClean="0"/>
              <a:t>Short-</a:t>
            </a:r>
            <a:r>
              <a:rPr lang="fr-FR" dirty="0" err="1" smtClean="0"/>
              <a:t>term</a:t>
            </a:r>
            <a:r>
              <a:rPr lang="fr-FR" dirty="0" smtClean="0"/>
              <a:t> </a:t>
            </a:r>
            <a:r>
              <a:rPr lang="fr-FR" dirty="0" err="1" smtClean="0"/>
              <a:t>contractual</a:t>
            </a:r>
            <a:r>
              <a:rPr lang="fr-FR" dirty="0" smtClean="0"/>
              <a:t> agreement </a:t>
            </a:r>
            <a:r>
              <a:rPr lang="fr-FR" dirty="0" err="1" smtClean="0"/>
              <a:t>between</a:t>
            </a:r>
            <a:r>
              <a:rPr lang="fr-FR" dirty="0" smtClean="0"/>
              <a:t> EU </a:t>
            </a:r>
            <a:r>
              <a:rPr lang="fr-FR" dirty="0"/>
              <a:t>ACTRIS-</a:t>
            </a:r>
            <a:r>
              <a:rPr lang="fr-FR" dirty="0" smtClean="0"/>
              <a:t>2 </a:t>
            </a:r>
            <a:r>
              <a:rPr lang="fr-FR" dirty="0" err="1" smtClean="0"/>
              <a:t>beneficiaries</a:t>
            </a:r>
            <a:r>
              <a:rPr lang="fr-FR" dirty="0" smtClean="0"/>
              <a:t> for Pan-</a:t>
            </a:r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endParaRPr lang="fr-FR" dirty="0" smtClean="0"/>
          </a:p>
          <a:p>
            <a:pPr marL="285750" indent="-285750">
              <a:buFont typeface="Wingdings" charset="2"/>
              <a:buChar char="Ø"/>
            </a:pPr>
            <a:endParaRPr lang="fr-FR" dirty="0"/>
          </a:p>
          <a:p>
            <a:pPr marL="285750" indent="-285750">
              <a:buFont typeface="Wingdings" charset="2"/>
              <a:buChar char="Ø"/>
            </a:pPr>
            <a:r>
              <a:rPr lang="fr-FR" dirty="0" smtClean="0"/>
              <a:t>National support to ACTRIS </a:t>
            </a:r>
            <a:r>
              <a:rPr lang="fr-FR" dirty="0" err="1" smtClean="0"/>
              <a:t>operations</a:t>
            </a:r>
            <a:r>
              <a:rPr lang="fr-FR" dirty="0" smtClean="0"/>
              <a:t> not </a:t>
            </a:r>
            <a:r>
              <a:rPr lang="fr-FR" dirty="0" err="1" smtClean="0"/>
              <a:t>coordinated</a:t>
            </a:r>
            <a:r>
              <a:rPr lang="fr-FR" dirty="0" smtClean="0"/>
              <a:t> </a:t>
            </a:r>
          </a:p>
          <a:p>
            <a:pPr marL="285750" indent="-285750">
              <a:buFont typeface="Wingdings" charset="2"/>
              <a:buChar char="Ø"/>
            </a:pPr>
            <a:endParaRPr lang="fr-FR" dirty="0"/>
          </a:p>
          <a:p>
            <a:pPr marL="285750" indent="-285750">
              <a:buFont typeface="Wingdings" charset="2"/>
              <a:buChar char="Ø"/>
            </a:pPr>
            <a:r>
              <a:rPr lang="fr-FR" dirty="0" smtClean="0"/>
              <a:t>Contribution of EC to </a:t>
            </a:r>
            <a:r>
              <a:rPr lang="fr-FR" dirty="0" err="1" smtClean="0"/>
              <a:t>access</a:t>
            </a:r>
            <a:r>
              <a:rPr lang="fr-FR" dirty="0" smtClean="0"/>
              <a:t> to Central </a:t>
            </a:r>
            <a:r>
              <a:rPr lang="fr-FR" dirty="0" err="1" smtClean="0"/>
              <a:t>Facilities</a:t>
            </a:r>
            <a:r>
              <a:rPr lang="fr-FR" dirty="0" smtClean="0"/>
              <a:t> (i.e. CC, Data Center) - TNA</a:t>
            </a:r>
          </a:p>
          <a:p>
            <a:pPr marL="285750" indent="-285750">
              <a:buFont typeface="Wingdings" charset="2"/>
              <a:buChar char="Ø"/>
            </a:pPr>
            <a:endParaRPr lang="fr-FR" dirty="0"/>
          </a:p>
          <a:p>
            <a:pPr marL="285750" indent="-285750">
              <a:buFont typeface="Wingdings" charset="2"/>
              <a:buChar char="Ø"/>
            </a:pPr>
            <a:r>
              <a:rPr lang="fr-FR" dirty="0" smtClean="0"/>
              <a:t>ACTRIS </a:t>
            </a:r>
            <a:r>
              <a:rPr lang="fr-FR" dirty="0" err="1" smtClean="0"/>
              <a:t>represented</a:t>
            </a:r>
            <a:r>
              <a:rPr lang="fr-FR" dirty="0" smtClean="0"/>
              <a:t> by </a:t>
            </a:r>
            <a:r>
              <a:rPr lang="fr-FR" dirty="0" err="1" smtClean="0"/>
              <a:t>individuals</a:t>
            </a:r>
            <a:r>
              <a:rPr lang="fr-FR" dirty="0" smtClean="0"/>
              <a:t> on </a:t>
            </a:r>
            <a:r>
              <a:rPr lang="fr-FR" dirty="0" err="1" smtClean="0"/>
              <a:t>behalf</a:t>
            </a:r>
            <a:r>
              <a:rPr lang="fr-FR" dirty="0" smtClean="0"/>
              <a:t> of EU </a:t>
            </a:r>
            <a:r>
              <a:rPr lang="fr-FR" dirty="0" err="1" smtClean="0"/>
              <a:t>project</a:t>
            </a:r>
            <a:r>
              <a:rPr lang="fr-FR" dirty="0" smtClean="0"/>
              <a:t> coordination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495818" y="2056306"/>
            <a:ext cx="3205530" cy="4801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Future </a:t>
            </a:r>
            <a:r>
              <a:rPr lang="fr-FR" b="1" dirty="0" err="1" smtClean="0">
                <a:solidFill>
                  <a:schemeClr val="tx1"/>
                </a:solidFill>
              </a:rPr>
              <a:t>Status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</a:p>
          <a:p>
            <a:endParaRPr lang="fr-FR" dirty="0" smtClean="0"/>
          </a:p>
          <a:p>
            <a:pPr marL="285750" indent="-285750">
              <a:buFont typeface="Wingdings" charset="2"/>
              <a:buChar char="Ø"/>
            </a:pPr>
            <a:r>
              <a:rPr lang="fr-FR" dirty="0" smtClean="0"/>
              <a:t>Long-</a:t>
            </a:r>
            <a:r>
              <a:rPr lang="fr-FR" dirty="0" err="1" smtClean="0"/>
              <a:t>Term</a:t>
            </a:r>
            <a:r>
              <a:rPr lang="fr-FR" dirty="0" smtClean="0"/>
              <a:t> </a:t>
            </a:r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r>
              <a:rPr lang="fr-FR" dirty="0" smtClean="0"/>
              <a:t> Infrastructure Consortium</a:t>
            </a:r>
          </a:p>
          <a:p>
            <a:pPr marL="285750" indent="-285750">
              <a:buFont typeface="Wingdings" charset="2"/>
              <a:buChar char="Ø"/>
            </a:pPr>
            <a:endParaRPr lang="fr-FR" dirty="0"/>
          </a:p>
          <a:p>
            <a:pPr marL="285750" indent="-285750">
              <a:buFont typeface="Wingdings" charset="2"/>
              <a:buChar char="Ø"/>
            </a:pPr>
            <a:r>
              <a:rPr lang="fr-FR" dirty="0" smtClean="0"/>
              <a:t>Coordination of national and </a:t>
            </a:r>
            <a:r>
              <a:rPr lang="fr-FR" dirty="0" err="1" smtClean="0"/>
              <a:t>European</a:t>
            </a:r>
            <a:r>
              <a:rPr lang="fr-FR" dirty="0" smtClean="0"/>
              <a:t> ACTRIS </a:t>
            </a:r>
            <a:r>
              <a:rPr lang="fr-FR" dirty="0" err="1" smtClean="0"/>
              <a:t>activities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Head Office and ACTRIS Council </a:t>
            </a:r>
          </a:p>
          <a:p>
            <a:pPr marL="285750" indent="-285750">
              <a:buFont typeface="Wingdings" charset="2"/>
              <a:buChar char="Ø"/>
            </a:pPr>
            <a:endParaRPr lang="fr-FR" dirty="0"/>
          </a:p>
          <a:p>
            <a:pPr marL="285750" indent="-285750">
              <a:buFont typeface="Wingdings" charset="2"/>
              <a:buChar char="Ø"/>
            </a:pPr>
            <a:r>
              <a:rPr lang="fr-FR" dirty="0" smtClean="0"/>
              <a:t>ACTRIS </a:t>
            </a:r>
            <a:r>
              <a:rPr lang="fr-FR" dirty="0" err="1" smtClean="0"/>
              <a:t>socio-economic</a:t>
            </a:r>
            <a:r>
              <a:rPr lang="fr-FR" dirty="0" smtClean="0"/>
              <a:t> model (no more EC support for </a:t>
            </a:r>
            <a:r>
              <a:rPr lang="fr-FR" dirty="0" err="1" smtClean="0"/>
              <a:t>operations</a:t>
            </a:r>
            <a:r>
              <a:rPr lang="fr-FR" dirty="0" smtClean="0"/>
              <a:t>)</a:t>
            </a:r>
          </a:p>
          <a:p>
            <a:pPr marL="285750" indent="-285750">
              <a:buFont typeface="Wingdings" charset="2"/>
              <a:buChar char="Ø"/>
            </a:pPr>
            <a:endParaRPr lang="fr-FR" dirty="0"/>
          </a:p>
          <a:p>
            <a:pPr marL="285750" indent="-285750">
              <a:buFont typeface="Wingdings" charset="2"/>
              <a:buChar char="Ø"/>
            </a:pPr>
            <a:r>
              <a:rPr lang="fr-FR" dirty="0" smtClean="0"/>
              <a:t>ACTRIS </a:t>
            </a:r>
            <a:r>
              <a:rPr lang="fr-FR" dirty="0" err="1" smtClean="0"/>
              <a:t>represented</a:t>
            </a:r>
            <a:r>
              <a:rPr lang="fr-FR" dirty="0" smtClean="0"/>
              <a:t> by </a:t>
            </a:r>
            <a:r>
              <a:rPr lang="fr-FR" dirty="0" err="1" smtClean="0"/>
              <a:t>its</a:t>
            </a:r>
            <a:r>
              <a:rPr lang="fr-FR" dirty="0" smtClean="0"/>
              <a:t> General </a:t>
            </a:r>
            <a:r>
              <a:rPr lang="fr-FR" dirty="0" err="1" smtClean="0"/>
              <a:t>Director</a:t>
            </a:r>
            <a:endParaRPr lang="fr-FR" dirty="0"/>
          </a:p>
        </p:txBody>
      </p:sp>
      <p:sp>
        <p:nvSpPr>
          <p:cNvPr id="10" name="Flèche droite rayée 9"/>
          <p:cNvSpPr/>
          <p:nvPr/>
        </p:nvSpPr>
        <p:spPr>
          <a:xfrm>
            <a:off x="3793194" y="3888784"/>
            <a:ext cx="1596231" cy="1166954"/>
          </a:xfrm>
          <a:prstGeom prst="stripedRightArrow">
            <a:avLst/>
          </a:prstGeom>
          <a:gradFill flip="none" rotWithShape="1">
            <a:gsLst>
              <a:gs pos="0">
                <a:srgbClr val="ED7D31"/>
              </a:gs>
              <a:gs pos="100000">
                <a:srgbClr val="FFFFFF"/>
              </a:gs>
              <a:gs pos="99000">
                <a:schemeClr val="accent1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63161" y="1486527"/>
            <a:ext cx="825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 smtClean="0"/>
              <a:t>&gt;&gt;&gt;&gt;….....</a:t>
            </a:r>
            <a:r>
              <a:rPr lang="fr-FR" sz="2400" dirty="0" smtClean="0"/>
              <a:t>2016</a:t>
            </a:r>
            <a:r>
              <a:rPr lang="is-IS" sz="2400" dirty="0" smtClean="0"/>
              <a:t>…..........</a:t>
            </a:r>
            <a:r>
              <a:rPr lang="fr-FR" sz="2400" dirty="0" err="1" smtClean="0"/>
              <a:t>Preparatory</a:t>
            </a:r>
            <a:r>
              <a:rPr lang="fr-FR" sz="2400" dirty="0" smtClean="0"/>
              <a:t> phase</a:t>
            </a:r>
            <a:r>
              <a:rPr lang="is-IS" sz="2400" dirty="0" smtClean="0"/>
              <a:t>…..........2021.......&gt;&gt;&gt;&gt;&gt;</a:t>
            </a:r>
            <a:r>
              <a:rPr lang="fr-FR" sz="2400" dirty="0" smtClean="0"/>
              <a:t>               </a:t>
            </a:r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744" y="2305121"/>
            <a:ext cx="773131" cy="51529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567237" y="2849385"/>
            <a:ext cx="19670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 smtClean="0"/>
              <a:t>INFRADEV2</a:t>
            </a:r>
          </a:p>
          <a:p>
            <a:pPr algn="ctr"/>
            <a:r>
              <a:rPr lang="fr-FR" sz="1600" i="1" dirty="0" smtClean="0"/>
              <a:t>ESFRI </a:t>
            </a:r>
            <a:r>
              <a:rPr lang="fr-FR" sz="1600" i="1" dirty="0" err="1" smtClean="0"/>
              <a:t>preparation</a:t>
            </a:r>
            <a:endParaRPr lang="fr-FR" sz="1600" i="1" dirty="0" smtClean="0"/>
          </a:p>
          <a:p>
            <a:pPr algn="ctr"/>
            <a:r>
              <a:rPr lang="fr-FR" sz="1600" i="1" dirty="0" smtClean="0"/>
              <a:t>Deadline 22 </a:t>
            </a:r>
            <a:r>
              <a:rPr lang="fr-FR" sz="1600" i="1" dirty="0" err="1" smtClean="0"/>
              <a:t>June</a:t>
            </a:r>
            <a:endParaRPr lang="fr-FR" sz="1600" i="1" dirty="0" smtClean="0"/>
          </a:p>
          <a:p>
            <a:pPr algn="ctr"/>
            <a:r>
              <a:rPr lang="fr-FR" sz="1600" i="1" dirty="0" err="1" smtClean="0"/>
              <a:t>Finland</a:t>
            </a:r>
            <a:r>
              <a:rPr lang="fr-FR" sz="1600" i="1" dirty="0" smtClean="0"/>
              <a:t> Coordination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158780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783" y="431030"/>
            <a:ext cx="6768929" cy="821122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latin typeface="+mn-lt"/>
              </a:rPr>
              <a:t>ACTRIS PPP / ACTRIS-2</a:t>
            </a:r>
            <a:endParaRPr lang="en-GB" sz="4400" b="1" dirty="0">
              <a:latin typeface="+mn-lt"/>
            </a:endParaRPr>
          </a:p>
        </p:txBody>
      </p:sp>
      <p:pic>
        <p:nvPicPr>
          <p:cNvPr id="18" name="Image 9" descr="logo-actri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6191250"/>
            <a:ext cx="1285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516725"/>
            <a:ext cx="8021892" cy="4729911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 ACTRIS-2 is the tool for constructing ACTRIS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 What will not be constructed in 2019 (at least partially) will have difficulties to be included</a:t>
            </a:r>
            <a:endParaRPr lang="en-US" b="1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 Risk for WP3 activities not to be seen as an added value to Networks </a:t>
            </a:r>
          </a:p>
          <a:p>
            <a:pPr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dirty="0" smtClean="0"/>
              <a:t>Responsibility in WP3 to present clear plans for NF (DC +CCs) and participate to NF selection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 Make sure you are well identify nationally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632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17222" y="0"/>
            <a:ext cx="7886700" cy="1325563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ENVRI </a:t>
            </a:r>
            <a:r>
              <a:rPr lang="fr-FR" sz="3600" b="1" dirty="0" err="1" smtClean="0"/>
              <a:t>week</a:t>
            </a:r>
            <a:r>
              <a:rPr lang="fr-FR" sz="3600" b="1" dirty="0" smtClean="0"/>
              <a:t>, Grenoble May 15-19, 2017 </a:t>
            </a:r>
            <a:endParaRPr lang="fr-FR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" y="5935161"/>
            <a:ext cx="1547664" cy="89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Capture d’écran 2016-10-06 à 08.29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600"/>
            <a:ext cx="9144000" cy="436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85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apture d’écran 2016-10-11 à 12.44.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t="5154" r="10185" b="3106"/>
          <a:stretch/>
        </p:blipFill>
        <p:spPr>
          <a:xfrm>
            <a:off x="3720148" y="2884714"/>
            <a:ext cx="5423852" cy="3973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225" y="285887"/>
            <a:ext cx="6768929" cy="821122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latin typeface="+mn-lt"/>
              </a:rPr>
              <a:t>ACTRIS PPP</a:t>
            </a:r>
            <a:endParaRPr lang="en-GB" sz="4400" b="1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536" y="1196752"/>
            <a:ext cx="8136904" cy="4893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ACTRIS-PPP (INFRADEV-3) – 2017-2020 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Coordination FMI (S. </a:t>
            </a:r>
            <a:r>
              <a:rPr lang="en-US" sz="2800" dirty="0" err="1" smtClean="0">
                <a:solidFill>
                  <a:prstClr val="black"/>
                </a:solidFill>
              </a:rPr>
              <a:t>Sorvari</a:t>
            </a:r>
            <a:r>
              <a:rPr lang="en-US" sz="2800" dirty="0" smtClean="0">
                <a:solidFill>
                  <a:prstClr val="black"/>
                </a:solidFill>
              </a:rPr>
              <a:t>). Coordination team (</a:t>
            </a:r>
            <a:r>
              <a:rPr lang="en-US" sz="2800" dirty="0" err="1" smtClean="0">
                <a:solidFill>
                  <a:prstClr val="black"/>
                </a:solidFill>
              </a:rPr>
              <a:t>Sanna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</a:rPr>
              <a:t>Gelsomina</a:t>
            </a:r>
            <a:r>
              <a:rPr lang="en-US" sz="2800" dirty="0" smtClean="0">
                <a:solidFill>
                  <a:prstClr val="black"/>
                </a:solidFill>
              </a:rPr>
              <a:t>, Paolo) – Management team (Sabine, </a:t>
            </a:r>
            <a:r>
              <a:rPr lang="en-US" sz="2800" dirty="0" err="1" smtClean="0">
                <a:solidFill>
                  <a:prstClr val="black"/>
                </a:solidFill>
              </a:rPr>
              <a:t>Niku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</a:rPr>
              <a:t>Marjut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is-IS" sz="2800" dirty="0" smtClean="0">
                <a:solidFill>
                  <a:prstClr val="black"/>
                </a:solidFill>
              </a:rPr>
              <a:t>…</a:t>
            </a:r>
            <a:r>
              <a:rPr lang="en-US" sz="2800" dirty="0" smtClean="0">
                <a:solidFill>
                  <a:prstClr val="black"/>
                </a:solidFill>
              </a:rPr>
              <a:t>)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28 beneficiaries (21 countries))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EU funding 4 M€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Kick-</a:t>
            </a:r>
            <a:r>
              <a:rPr lang="en-US" sz="2800" smtClean="0">
                <a:solidFill>
                  <a:prstClr val="black"/>
                </a:solidFill>
              </a:rPr>
              <a:t>off January ?</a:t>
            </a:r>
            <a:endParaRPr lang="en-US" sz="2800" dirty="0" smtClean="0">
              <a:solidFill>
                <a:prstClr val="black"/>
              </a:solidFill>
            </a:endParaRPr>
          </a:p>
          <a:p>
            <a:pPr lvl="0">
              <a:spcBef>
                <a:spcPts val="1200"/>
              </a:spcBef>
            </a:pPr>
            <a:endParaRPr lang="en-US" sz="2800" dirty="0" smtClean="0">
              <a:solidFill>
                <a:prstClr val="black"/>
              </a:solidFill>
            </a:endParaRPr>
          </a:p>
          <a:p>
            <a:pPr lvl="0">
              <a:spcBef>
                <a:spcPts val="1200"/>
              </a:spcBef>
            </a:pP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13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225" y="285887"/>
            <a:ext cx="6768929" cy="821122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latin typeface="+mn-lt"/>
              </a:rPr>
              <a:t>ACTRIS PPP structure</a:t>
            </a:r>
            <a:endParaRPr lang="en-GB" sz="4400" b="1" dirty="0">
              <a:latin typeface="+mn-lt"/>
            </a:endParaRPr>
          </a:p>
        </p:txBody>
      </p:sp>
      <p:pic>
        <p:nvPicPr>
          <p:cNvPr id="7" name="Image 6" descr="Capture d’écran 2016-10-11 à 12.38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385" y="1197768"/>
            <a:ext cx="6529614" cy="566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61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70136" y="4534766"/>
            <a:ext cx="3728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 smtClean="0"/>
              <a:t>NF </a:t>
            </a:r>
            <a:r>
              <a:rPr lang="fi-FI" sz="1600" b="1" dirty="0" err="1"/>
              <a:t>a</a:t>
            </a:r>
            <a:r>
              <a:rPr lang="fi-FI" sz="1600" b="1" dirty="0" err="1" smtClean="0"/>
              <a:t>erosol</a:t>
            </a:r>
            <a:r>
              <a:rPr lang="fi-FI" sz="1600" b="1" dirty="0" smtClean="0"/>
              <a:t>, </a:t>
            </a:r>
            <a:r>
              <a:rPr lang="fi-FI" sz="1600" b="1" dirty="0" err="1" smtClean="0"/>
              <a:t>cloud</a:t>
            </a:r>
            <a:r>
              <a:rPr lang="fi-FI" sz="1600" b="1" dirty="0" smtClean="0"/>
              <a:t> and </a:t>
            </a:r>
            <a:r>
              <a:rPr lang="fi-FI" sz="1600" b="1" dirty="0" err="1" smtClean="0"/>
              <a:t>trace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gas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variables</a:t>
            </a:r>
            <a:r>
              <a:rPr lang="fi-FI" sz="1600" b="1" dirty="0" smtClean="0"/>
              <a:t>  </a:t>
            </a:r>
            <a:endParaRPr lang="en-GB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4314162" y="2625401"/>
            <a:ext cx="2344702" cy="394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Data Centre</a:t>
            </a:r>
          </a:p>
          <a:p>
            <a:pPr algn="ctr"/>
            <a:endParaRPr lang="fi-FI" dirty="0"/>
          </a:p>
          <a:p>
            <a:pPr algn="ctr"/>
            <a:r>
              <a:rPr lang="fi-FI" dirty="0" smtClean="0"/>
              <a:t>Data Center</a:t>
            </a:r>
          </a:p>
          <a:p>
            <a:pPr algn="ctr"/>
            <a:endParaRPr lang="fi-FI" dirty="0"/>
          </a:p>
          <a:p>
            <a:pPr algn="ctr"/>
            <a:endParaRPr lang="en-GB" dirty="0"/>
          </a:p>
        </p:txBody>
      </p:sp>
      <p:sp>
        <p:nvSpPr>
          <p:cNvPr id="10" name="Down Arrow 9"/>
          <p:cNvSpPr/>
          <p:nvPr/>
        </p:nvSpPr>
        <p:spPr>
          <a:xfrm>
            <a:off x="1546333" y="4060326"/>
            <a:ext cx="463717" cy="462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480219" y="4537410"/>
            <a:ext cx="2131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Instrument calibration </a:t>
            </a:r>
            <a:endParaRPr lang="en-US" sz="1600" b="1" dirty="0"/>
          </a:p>
        </p:txBody>
      </p:sp>
      <p:pic>
        <p:nvPicPr>
          <p:cNvPr id="1026" name="Picture 2" descr="https://lh3.googleusercontent.com/ULVk0eNR8bBK7JHyiZcUP4hkU7vNULaA-_681K5gWGWyJnkdj_Y=w1682-h946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24" y="2626795"/>
            <a:ext cx="2674620" cy="138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 flipV="1">
            <a:off x="5254654" y="4060326"/>
            <a:ext cx="463717" cy="462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own Arrow 13"/>
          <p:cNvSpPr/>
          <p:nvPr/>
        </p:nvSpPr>
        <p:spPr>
          <a:xfrm rot="5400000" flipV="1">
            <a:off x="3681705" y="3272380"/>
            <a:ext cx="463717" cy="462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28424" y="2625403"/>
            <a:ext cx="2674620" cy="411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Calibration </a:t>
            </a:r>
            <a:r>
              <a:rPr lang="en-US" dirty="0" err="1" smtClean="0"/>
              <a:t>Centres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14163" y="1713012"/>
            <a:ext cx="2344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ACTRIS data products</a:t>
            </a:r>
          </a:p>
          <a:p>
            <a:r>
              <a:rPr lang="en-US" b="1" dirty="0" smtClean="0"/>
              <a:t>ACTRIS VRE for tools and computing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521598" y="1721915"/>
            <a:ext cx="3288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ACTRIS Data services</a:t>
            </a:r>
            <a:endParaRPr lang="en-GB" sz="2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524159" y="4885999"/>
            <a:ext cx="6091934" cy="1752535"/>
            <a:chOff x="2524159" y="4885999"/>
            <a:chExt cx="6091934" cy="1752535"/>
          </a:xfrm>
        </p:grpSpPr>
        <p:pic>
          <p:nvPicPr>
            <p:cNvPr id="24" name="Picture 4" descr="https://lh3.googleusercontent.com/Z6mpj4Z8lBpkbtZbenKl10AVQorS15nuEWXlzJ6l53JUyyc-ook=w2323-h1306-n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00" r="4701"/>
            <a:stretch/>
          </p:blipFill>
          <p:spPr bwMode="auto">
            <a:xfrm>
              <a:off x="6625240" y="4888946"/>
              <a:ext cx="1981200" cy="1732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2524159" y="4885999"/>
              <a:ext cx="6091934" cy="1752535"/>
              <a:chOff x="2524159" y="4885999"/>
              <a:chExt cx="6091934" cy="1752535"/>
            </a:xfrm>
          </p:grpSpPr>
          <p:pic>
            <p:nvPicPr>
              <p:cNvPr id="3" name="Picture 5" descr="P2110436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0258" y="4885999"/>
                <a:ext cx="2255104" cy="1752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6" descr="https://lh3.googleusercontent.com/yENPCEAFCdhAGmetJ4KNVw_Sgn0s2-FPkHKvkkvm516b209knJQ=w2560-h786-no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487" t="11586" r="5492" b="4058"/>
              <a:stretch/>
            </p:blipFill>
            <p:spPr bwMode="auto">
              <a:xfrm>
                <a:off x="4612039" y="4887225"/>
                <a:ext cx="2019300" cy="17343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2524159" y="4904207"/>
                <a:ext cx="6091934" cy="1734327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28" name="Picture 4" descr="How To Control WordPress User Permissions Effectively Using The User Role Edit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16523" r="15921"/>
          <a:stretch/>
        </p:blipFill>
        <p:spPr bwMode="auto">
          <a:xfrm>
            <a:off x="7294603" y="1561659"/>
            <a:ext cx="1596231" cy="8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 rot="5400000" flipV="1">
            <a:off x="6725737" y="1907356"/>
            <a:ext cx="463717" cy="462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36279" y="4887226"/>
            <a:ext cx="2087880" cy="1751307"/>
            <a:chOff x="436279" y="4887226"/>
            <a:chExt cx="2087880" cy="1751307"/>
          </a:xfrm>
        </p:grpSpPr>
        <p:pic>
          <p:nvPicPr>
            <p:cNvPr id="4" name="Picture 6" descr="Sammalsisa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601" r="2038"/>
            <a:stretch/>
          </p:blipFill>
          <p:spPr bwMode="auto">
            <a:xfrm>
              <a:off x="436279" y="4887226"/>
              <a:ext cx="2087880" cy="173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436279" y="4904206"/>
              <a:ext cx="2087880" cy="1734327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Imag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6315" y="3003191"/>
            <a:ext cx="2390391" cy="1063987"/>
          </a:xfrm>
          <a:prstGeom prst="rect">
            <a:avLst/>
          </a:prstGeom>
        </p:spPr>
      </p:pic>
      <p:sp>
        <p:nvSpPr>
          <p:cNvPr id="25" name="Title 47"/>
          <p:cNvSpPr>
            <a:spLocks noGrp="1"/>
          </p:cNvSpPr>
          <p:nvPr>
            <p:ph type="title"/>
          </p:nvPr>
        </p:nvSpPr>
        <p:spPr>
          <a:xfrm>
            <a:off x="1711240" y="439898"/>
            <a:ext cx="6734432" cy="672839"/>
          </a:xfrm>
        </p:spPr>
        <p:txBody>
          <a:bodyPr>
            <a:noAutofit/>
          </a:bodyPr>
          <a:lstStyle/>
          <a:p>
            <a:pPr algn="ctr"/>
            <a:r>
              <a:rPr lang="en-GB" sz="4400" b="1" dirty="0" smtClean="0">
                <a:latin typeface="+mn-lt"/>
              </a:rPr>
              <a:t>ACTRIS concept and design</a:t>
            </a:r>
            <a:endParaRPr lang="en-GB" sz="4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5032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1711240" y="439898"/>
            <a:ext cx="6734432" cy="672839"/>
          </a:xfrm>
        </p:spPr>
        <p:txBody>
          <a:bodyPr>
            <a:noAutofit/>
          </a:bodyPr>
          <a:lstStyle/>
          <a:p>
            <a:pPr algn="ctr"/>
            <a:r>
              <a:rPr lang="en-GB" sz="4400" b="1" dirty="0" smtClean="0">
                <a:latin typeface="+mn-lt"/>
              </a:rPr>
              <a:t>ACTRIS concept and design</a:t>
            </a:r>
            <a:endParaRPr lang="en-GB" sz="4400" b="1" dirty="0">
              <a:latin typeface="+mn-lt"/>
            </a:endParaRPr>
          </a:p>
        </p:txBody>
      </p:sp>
      <p:graphicFrame>
        <p:nvGraphicFramePr>
          <p:cNvPr id="3" name="Diagramme 2"/>
          <p:cNvGraphicFramePr/>
          <p:nvPr>
            <p:extLst/>
          </p:nvPr>
        </p:nvGraphicFramePr>
        <p:xfrm>
          <a:off x="1615159" y="1637722"/>
          <a:ext cx="6053332" cy="4307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1615159" y="1187750"/>
            <a:ext cx="2582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ACTRIS RI </a:t>
            </a:r>
            <a:r>
              <a:rPr lang="en-GB" sz="2400" dirty="0" smtClean="0"/>
              <a:t>structure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870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670" y="190775"/>
            <a:ext cx="6768929" cy="821122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latin typeface="+mn-lt"/>
              </a:rPr>
              <a:t>ACTRIS Preparatory phase</a:t>
            </a:r>
            <a:endParaRPr lang="en-GB" sz="4400" b="1" dirty="0">
              <a:latin typeface="+mn-lt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8649" y="1516725"/>
            <a:ext cx="7609961" cy="47299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 3-year plan under EU INFRADEV-3 for : 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Identification </a:t>
            </a:r>
            <a:r>
              <a:rPr lang="en-US" dirty="0"/>
              <a:t>of </a:t>
            </a:r>
            <a:r>
              <a:rPr lang="en-US" dirty="0" smtClean="0"/>
              <a:t>Legal contract (ERIC most likely) </a:t>
            </a:r>
            <a:endParaRPr lang="en-US" dirty="0"/>
          </a:p>
          <a:p>
            <a:r>
              <a:rPr lang="en-US" dirty="0" smtClean="0"/>
              <a:t>Legal </a:t>
            </a:r>
            <a:r>
              <a:rPr lang="en-US" dirty="0"/>
              <a:t>and financial agreements</a:t>
            </a:r>
          </a:p>
          <a:p>
            <a:r>
              <a:rPr lang="en-US" dirty="0" smtClean="0"/>
              <a:t>Governance  and RI </a:t>
            </a:r>
            <a:r>
              <a:rPr lang="en-US" dirty="0"/>
              <a:t>architecture (structure)</a:t>
            </a:r>
          </a:p>
          <a:p>
            <a:r>
              <a:rPr lang="en-US" dirty="0"/>
              <a:t>Site </a:t>
            </a:r>
            <a:r>
              <a:rPr lang="en-US" dirty="0" smtClean="0"/>
              <a:t>identification and methodology compliance  </a:t>
            </a:r>
          </a:p>
          <a:p>
            <a:r>
              <a:rPr lang="en-US" dirty="0" smtClean="0"/>
              <a:t>Central facility identification </a:t>
            </a:r>
            <a:endParaRPr lang="en-US" dirty="0"/>
          </a:p>
          <a:p>
            <a:r>
              <a:rPr lang="en-US" dirty="0" smtClean="0"/>
              <a:t>Service </a:t>
            </a:r>
            <a:r>
              <a:rPr lang="en-US" dirty="0"/>
              <a:t>policies </a:t>
            </a:r>
          </a:p>
          <a:p>
            <a:r>
              <a:rPr lang="en-US" dirty="0" smtClean="0"/>
              <a:t>Level of Contractual agreement with third parties (</a:t>
            </a:r>
            <a:r>
              <a:rPr lang="en-US" dirty="0" err="1" smtClean="0"/>
              <a:t>inc.</a:t>
            </a:r>
            <a:r>
              <a:rPr lang="en-US" dirty="0" smtClean="0"/>
              <a:t> EMEP) </a:t>
            </a:r>
          </a:p>
          <a:p>
            <a:r>
              <a:rPr lang="en-US" dirty="0" smtClean="0"/>
              <a:t>Long-term strategy of the RI</a:t>
            </a:r>
          </a:p>
          <a:p>
            <a:r>
              <a:rPr lang="en-US" dirty="0" smtClean="0"/>
              <a:t>Identification of funders and agreement </a:t>
            </a:r>
            <a:endParaRPr lang="en-US" dirty="0"/>
          </a:p>
          <a:p>
            <a:endParaRPr lang="en-US" dirty="0"/>
          </a:p>
        </p:txBody>
      </p:sp>
      <p:sp>
        <p:nvSpPr>
          <p:cNvPr id="4" name="Flèche vers la gauche 3"/>
          <p:cNvSpPr/>
          <p:nvPr/>
        </p:nvSpPr>
        <p:spPr>
          <a:xfrm>
            <a:off x="7466240" y="3518023"/>
            <a:ext cx="1012663" cy="429027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a gauche 14"/>
          <p:cNvSpPr/>
          <p:nvPr/>
        </p:nvSpPr>
        <p:spPr>
          <a:xfrm>
            <a:off x="4872437" y="3945000"/>
            <a:ext cx="1012663" cy="429027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a gauche 17"/>
          <p:cNvSpPr/>
          <p:nvPr/>
        </p:nvSpPr>
        <p:spPr>
          <a:xfrm>
            <a:off x="3121732" y="4322544"/>
            <a:ext cx="1012663" cy="429027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vers la gauche 19"/>
          <p:cNvSpPr/>
          <p:nvPr/>
        </p:nvSpPr>
        <p:spPr>
          <a:xfrm>
            <a:off x="7704460" y="4803055"/>
            <a:ext cx="1012663" cy="429027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vers la gauche 20"/>
          <p:cNvSpPr/>
          <p:nvPr/>
        </p:nvSpPr>
        <p:spPr>
          <a:xfrm>
            <a:off x="4872437" y="5438015"/>
            <a:ext cx="1012663" cy="429027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20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8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771800" y="6334199"/>
            <a:ext cx="40712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           Audition ACTRIS-FR, </a:t>
            </a:r>
            <a:r>
              <a:rPr lang="fr-FR" sz="1400" i="1" dirty="0" err="1" smtClean="0"/>
              <a:t>Allenvi</a:t>
            </a:r>
            <a:r>
              <a:rPr lang="fr-FR" sz="1400" i="1" dirty="0" smtClean="0"/>
              <a:t>, , 20 Octobre, 2016                </a:t>
            </a:r>
            <a:endParaRPr lang="fr-FR" sz="1400" i="1" dirty="0"/>
          </a:p>
        </p:txBody>
      </p:sp>
      <p:pic>
        <p:nvPicPr>
          <p:cNvPr id="6" name="Image 5" descr="Capture d’écran 2016-10-06 à 06.43.5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" b="21154"/>
          <a:stretch/>
        </p:blipFill>
        <p:spPr>
          <a:xfrm>
            <a:off x="0" y="3708661"/>
            <a:ext cx="9144000" cy="2021428"/>
          </a:xfrm>
          <a:prstGeom prst="rect">
            <a:avLst/>
          </a:prstGeom>
        </p:spPr>
      </p:pic>
      <p:pic>
        <p:nvPicPr>
          <p:cNvPr id="10" name="Image 9" descr="Capture d’écran 2016-10-06 à 06.42.4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64" b="14244"/>
          <a:stretch/>
        </p:blipFill>
        <p:spPr>
          <a:xfrm>
            <a:off x="0" y="2492896"/>
            <a:ext cx="9144000" cy="685296"/>
          </a:xfrm>
          <a:prstGeom prst="rect">
            <a:avLst/>
          </a:prstGeom>
        </p:spPr>
      </p:pic>
      <p:pic>
        <p:nvPicPr>
          <p:cNvPr id="12" name="Image 11" descr="Capture d’écran 2016-10-06 à 06.42.4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" b="83571"/>
          <a:stretch/>
        </p:blipFill>
        <p:spPr>
          <a:xfrm>
            <a:off x="0" y="1289969"/>
            <a:ext cx="9144000" cy="72478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24670" y="190775"/>
            <a:ext cx="6768929" cy="821122"/>
          </a:xfrm>
        </p:spPr>
        <p:txBody>
          <a:bodyPr>
            <a:normAutofit fontScale="90000"/>
          </a:bodyPr>
          <a:lstStyle/>
          <a:p>
            <a:r>
              <a:rPr lang="en-GB" sz="4400" b="1" dirty="0" smtClean="0">
                <a:latin typeface="+mn-lt"/>
              </a:rPr>
              <a:t>Some ACTRIS PPP deliverables</a:t>
            </a:r>
            <a:endParaRPr lang="en-GB" sz="4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1092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771800" y="6334199"/>
            <a:ext cx="40712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           Audition ACTRIS-FR, </a:t>
            </a:r>
            <a:r>
              <a:rPr lang="fr-FR" sz="1400" i="1" dirty="0" err="1" smtClean="0"/>
              <a:t>Allenvi</a:t>
            </a:r>
            <a:r>
              <a:rPr lang="fr-FR" sz="1400" i="1" dirty="0" smtClean="0"/>
              <a:t>, , 20 Octobre, 2016                </a:t>
            </a:r>
            <a:endParaRPr lang="fr-FR" sz="1400" i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24670" y="190775"/>
            <a:ext cx="6768929" cy="821122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latin typeface="+mn-lt"/>
              </a:rPr>
              <a:t>Work to do : CC </a:t>
            </a:r>
            <a:endParaRPr lang="en-GB" sz="4400" b="1" dirty="0">
              <a:latin typeface="+mn-l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49" y="1516725"/>
            <a:ext cx="7609961" cy="47299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Concept : a clear and traceable quality control system, Terms of reference for the CC  </a:t>
            </a:r>
            <a:endParaRPr lang="en-US" dirty="0"/>
          </a:p>
          <a:p>
            <a:r>
              <a:rPr lang="en-US" dirty="0" smtClean="0"/>
              <a:t>Capacity: how many users ? Is there any major upgrade needed for responding to request of users </a:t>
            </a:r>
            <a:endParaRPr lang="en-US" dirty="0"/>
          </a:p>
          <a:p>
            <a:r>
              <a:rPr lang="en-US" dirty="0" smtClean="0"/>
              <a:t>Cost : what is the cost of the CC in the construction phase (national investment) and operation phase </a:t>
            </a:r>
          </a:p>
          <a:p>
            <a:r>
              <a:rPr lang="en-US" dirty="0" smtClean="0"/>
              <a:t>Criteria for eligibility: competition between CCs ? </a:t>
            </a:r>
          </a:p>
          <a:p>
            <a:r>
              <a:rPr lang="en-US" dirty="0" smtClean="0"/>
              <a:t>Governance : multi-national consortium versus independent consortia </a:t>
            </a:r>
          </a:p>
          <a:p>
            <a:r>
              <a:rPr lang="en-US" dirty="0" smtClean="0"/>
              <a:t>Who will apply 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5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5446</TotalTime>
  <Words>1230</Words>
  <Application>Microsoft Macintosh PowerPoint</Application>
  <PresentationFormat>Présentation à l'écran (4:3)</PresentationFormat>
  <Paragraphs>177</Paragraphs>
  <Slides>21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Office Theme</vt:lpstr>
      <vt:lpstr>ACTRIS on the ESFRI Roadmap</vt:lpstr>
      <vt:lpstr>ACTRIS on the ESFRI Roadmap</vt:lpstr>
      <vt:lpstr>ACTRIS PPP</vt:lpstr>
      <vt:lpstr>ACTRIS PPP structure</vt:lpstr>
      <vt:lpstr>ACTRIS concept and design</vt:lpstr>
      <vt:lpstr>ACTRIS concept and design</vt:lpstr>
      <vt:lpstr>ACTRIS Preparatory phase</vt:lpstr>
      <vt:lpstr>Some ACTRIS PPP deliverables</vt:lpstr>
      <vt:lpstr>Work to do : CC </vt:lpstr>
      <vt:lpstr>Work to do : CC </vt:lpstr>
      <vt:lpstr>Work to do : NF </vt:lpstr>
      <vt:lpstr>ACTRIS concept and design</vt:lpstr>
      <vt:lpstr>ACTRIS EUROCHAMP</vt:lpstr>
      <vt:lpstr>ACTRIS is not a Network</vt:lpstr>
      <vt:lpstr>ACTRIS in the EMEP framework</vt:lpstr>
      <vt:lpstr>ACTRIS in the EARLINET framework</vt:lpstr>
      <vt:lpstr>ACTRIS in the AERONET framework</vt:lpstr>
      <vt:lpstr>ACTRIS in the Earth observing framework</vt:lpstr>
      <vt:lpstr>Open ACTRIS EMEP Questions</vt:lpstr>
      <vt:lpstr>ACTRIS PPP / ACTRIS-2</vt:lpstr>
      <vt:lpstr>ENVRI week, Grenoble May 15-19, 2017 </vt:lpstr>
    </vt:vector>
  </TitlesOfParts>
  <Company>Finnish Meteorological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Sanna Sorvari</dc:creator>
  <cp:lastModifiedBy>Paolo Laj</cp:lastModifiedBy>
  <cp:revision>475</cp:revision>
  <cp:lastPrinted>2015-09-14T06:19:03Z</cp:lastPrinted>
  <dcterms:created xsi:type="dcterms:W3CDTF">2015-08-27T07:51:07Z</dcterms:created>
  <dcterms:modified xsi:type="dcterms:W3CDTF">2016-10-11T14:48:13Z</dcterms:modified>
</cp:coreProperties>
</file>