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27"/>
  </p:notesMasterIdLst>
  <p:handoutMasterIdLst>
    <p:handoutMasterId r:id="rId28"/>
  </p:handoutMasterIdLst>
  <p:sldIdLst>
    <p:sldId id="266" r:id="rId2"/>
    <p:sldId id="293" r:id="rId3"/>
    <p:sldId id="283" r:id="rId4"/>
    <p:sldId id="265" r:id="rId5"/>
    <p:sldId id="310" r:id="rId6"/>
    <p:sldId id="309" r:id="rId7"/>
    <p:sldId id="270" r:id="rId8"/>
    <p:sldId id="271" r:id="rId9"/>
    <p:sldId id="272" r:id="rId10"/>
    <p:sldId id="281" r:id="rId11"/>
    <p:sldId id="277" r:id="rId12"/>
    <p:sldId id="274" r:id="rId13"/>
    <p:sldId id="279" r:id="rId14"/>
    <p:sldId id="280" r:id="rId15"/>
    <p:sldId id="278" r:id="rId16"/>
    <p:sldId id="268" r:id="rId17"/>
    <p:sldId id="301" r:id="rId18"/>
    <p:sldId id="302" r:id="rId19"/>
    <p:sldId id="303" r:id="rId20"/>
    <p:sldId id="288" r:id="rId21"/>
    <p:sldId id="289" r:id="rId22"/>
    <p:sldId id="290" r:id="rId23"/>
    <p:sldId id="294" r:id="rId24"/>
    <p:sldId id="295" r:id="rId25"/>
    <p:sldId id="312" r:id="rId26"/>
  </p:sldIdLst>
  <p:sldSz cx="9144000" cy="6858000" type="screen4x3"/>
  <p:notesSz cx="6794500" cy="9931400"/>
  <p:embeddedFontLst>
    <p:embeddedFont>
      <p:font typeface="Segoe UI" panose="020B0502040204020203" pitchFamily="34" charset="0"/>
      <p:regular r:id="rId29"/>
      <p:bold r:id="rId30"/>
      <p:italic r:id="rId31"/>
      <p:boldItalic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rner Anja" initials="W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94705" autoAdjust="0"/>
  </p:normalViewPr>
  <p:slideViewPr>
    <p:cSldViewPr>
      <p:cViewPr>
        <p:scale>
          <a:sx n="80" d="100"/>
          <a:sy n="80" d="100"/>
        </p:scale>
        <p:origin x="-1541" y="-120"/>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916"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de-CH"/>
          </a:p>
        </p:txBody>
      </p:sp>
      <p:sp>
        <p:nvSpPr>
          <p:cNvPr id="4" name="Fußzeilenplatzhalt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392D5A2D-F402-48DD-B039-7154530A9DBF}" type="slidenum">
              <a:rPr lang="de-CH" smtClean="0"/>
              <a:t>‹Nr.›</a:t>
            </a:fld>
            <a:endParaRPr lang="de-CH"/>
          </a:p>
        </p:txBody>
      </p:sp>
    </p:spTree>
    <p:extLst>
      <p:ext uri="{BB962C8B-B14F-4D97-AF65-F5344CB8AC3E}">
        <p14:creationId xmlns:p14="http://schemas.microsoft.com/office/powerpoint/2010/main" val="129928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998D010E-D1FB-41AC-82FA-21A2BDC5E24B}" type="datetimeFigureOut">
              <a:rPr lang="de-CH" smtClean="0"/>
              <a:t>11.10.2016</a:t>
            </a:fld>
            <a:endParaRPr lang="de-CH"/>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6" name="Fußzeilenplatzhalt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98825B60-F2BA-46E5-8E2D-2D2B4D1E3830}" type="slidenum">
              <a:rPr lang="de-CH" smtClean="0"/>
              <a:t>‹Nr.›</a:t>
            </a:fld>
            <a:endParaRPr lang="de-CH"/>
          </a:p>
        </p:txBody>
      </p:sp>
    </p:spTree>
    <p:extLst>
      <p:ext uri="{BB962C8B-B14F-4D97-AF65-F5344CB8AC3E}">
        <p14:creationId xmlns:p14="http://schemas.microsoft.com/office/powerpoint/2010/main" val="397976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5E992A-CA3C-42DB-8868-C467562F2C98}" type="slidenum">
              <a:rPr lang="en-US" smtClean="0"/>
              <a:pPr/>
              <a:t>5</a:t>
            </a:fld>
            <a:endParaRPr lang="en-US"/>
          </a:p>
        </p:txBody>
      </p:sp>
    </p:spTree>
    <p:extLst>
      <p:ext uri="{BB962C8B-B14F-4D97-AF65-F5344CB8AC3E}">
        <p14:creationId xmlns:p14="http://schemas.microsoft.com/office/powerpoint/2010/main" val="36835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5E992A-CA3C-42DB-8868-C467562F2C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8357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400" y="484721"/>
            <a:ext cx="1908000" cy="719562"/>
          </a:xfrm>
          <a:prstGeom prst="rect">
            <a:avLst/>
          </a:prstGeom>
        </p:spPr>
      </p:pic>
      <p:sp>
        <p:nvSpPr>
          <p:cNvPr id="8" name="Textfeld 7"/>
          <p:cNvSpPr txBox="1"/>
          <p:nvPr userDrawn="1"/>
        </p:nvSpPr>
        <p:spPr>
          <a:xfrm>
            <a:off x="1231200" y="374400"/>
            <a:ext cx="1872208" cy="923330"/>
          </a:xfrm>
          <a:prstGeom prst="rect">
            <a:avLst/>
          </a:prstGeom>
          <a:noFill/>
        </p:spPr>
        <p:txBody>
          <a:bodyPr wrap="square" rtlCol="0">
            <a:spAutoFit/>
          </a:bodyPr>
          <a:lstStyle/>
          <a:p>
            <a:r>
              <a:rPr lang="de-CH" dirty="0" smtClean="0"/>
              <a:t>Willkommen</a:t>
            </a:r>
          </a:p>
          <a:p>
            <a:r>
              <a:rPr lang="de-CH" dirty="0" smtClean="0"/>
              <a:t>Welcome</a:t>
            </a:r>
          </a:p>
          <a:p>
            <a:r>
              <a:rPr lang="de-CH" dirty="0" err="1" smtClean="0"/>
              <a:t>Bienvenue</a:t>
            </a:r>
            <a:endParaRPr lang="de-CH" dirty="0"/>
          </a:p>
        </p:txBody>
      </p:sp>
      <p:sp>
        <p:nvSpPr>
          <p:cNvPr id="14" name="Titel 13"/>
          <p:cNvSpPr>
            <a:spLocks noGrp="1"/>
          </p:cNvSpPr>
          <p:nvPr>
            <p:ph type="title"/>
          </p:nvPr>
        </p:nvSpPr>
        <p:spPr>
          <a:xfrm>
            <a:off x="515797" y="2132856"/>
            <a:ext cx="8244000" cy="114300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sz="quarter" idx="13" hasCustomPrompt="1"/>
          </p:nvPr>
        </p:nvSpPr>
        <p:spPr>
          <a:xfrm>
            <a:off x="515796" y="3356992"/>
            <a:ext cx="8244000" cy="806450"/>
          </a:xfrm>
        </p:spPr>
        <p:txBody>
          <a:bodyPr anchor="t">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smtClean="0"/>
              <a:t>Untertitel</a:t>
            </a:r>
          </a:p>
        </p:txBody>
      </p:sp>
      <p:sp>
        <p:nvSpPr>
          <p:cNvPr id="10" name="Textplatzhalter 9"/>
          <p:cNvSpPr>
            <a:spLocks noGrp="1"/>
          </p:cNvSpPr>
          <p:nvPr>
            <p:ph type="body" sz="quarter" idx="14" hasCustomPrompt="1"/>
          </p:nvPr>
        </p:nvSpPr>
        <p:spPr>
          <a:xfrm>
            <a:off x="515797" y="4221088"/>
            <a:ext cx="8244000" cy="504825"/>
          </a:xfrm>
        </p:spPr>
        <p:txBody>
          <a:bodyPr anchor="t">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de-DE" dirty="0" smtClean="0"/>
              <a:t>Autor</a:t>
            </a:r>
          </a:p>
        </p:txBody>
      </p:sp>
    </p:spTree>
    <p:extLst>
      <p:ext uri="{BB962C8B-B14F-4D97-AF65-F5344CB8AC3E}">
        <p14:creationId xmlns:p14="http://schemas.microsoft.com/office/powerpoint/2010/main" val="345225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961641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783961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457200" y="1535113"/>
            <a:ext cx="4040188" cy="639762"/>
          </a:xfrm>
        </p:spPr>
        <p:txBody>
          <a:bodyPr anchor="ct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4645025" y="1535113"/>
            <a:ext cx="4041775" cy="639762"/>
          </a:xfrm>
        </p:spPr>
        <p:txBody>
          <a:bodyPr anchor="ct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400"/>
            </a:lvl4pPr>
            <a:lvl5pPr>
              <a:defRPr sz="12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2419294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2789655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883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t"/>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3575050" y="1435363"/>
            <a:ext cx="5111750" cy="4690800"/>
          </a:xfrm>
        </p:spPr>
        <p:txBody>
          <a:bodyPr anchor="t"/>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6092891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tertitel,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Bildplatzhalter 2"/>
          <p:cNvSpPr>
            <a:spLocks noGrp="1"/>
          </p:cNvSpPr>
          <p:nvPr>
            <p:ph type="pic" idx="1"/>
          </p:nvPr>
        </p:nvSpPr>
        <p:spPr>
          <a:xfrm>
            <a:off x="453752" y="1988840"/>
            <a:ext cx="6408712" cy="388843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dirty="0"/>
          </a:p>
        </p:txBody>
      </p:sp>
      <p:sp>
        <p:nvSpPr>
          <p:cNvPr id="4" name="Textplatzhalter 3"/>
          <p:cNvSpPr>
            <a:spLocks noGrp="1"/>
          </p:cNvSpPr>
          <p:nvPr>
            <p:ph type="body" sz="half" idx="10"/>
          </p:nvPr>
        </p:nvSpPr>
        <p:spPr>
          <a:xfrm>
            <a:off x="457200" y="1334890"/>
            <a:ext cx="5486400" cy="437926"/>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platzhalter 3"/>
          <p:cNvSpPr>
            <a:spLocks noGrp="1"/>
          </p:cNvSpPr>
          <p:nvPr>
            <p:ph type="body" sz="half" idx="11"/>
          </p:nvPr>
        </p:nvSpPr>
        <p:spPr>
          <a:xfrm>
            <a:off x="453752" y="5877272"/>
            <a:ext cx="5486400" cy="437926"/>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947767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4" name="Bildplatzhalter 3"/>
          <p:cNvSpPr>
            <a:spLocks noGrp="1"/>
          </p:cNvSpPr>
          <p:nvPr>
            <p:ph type="pic" sz="quarter" idx="10"/>
          </p:nvPr>
        </p:nvSpPr>
        <p:spPr>
          <a:xfrm>
            <a:off x="0" y="1844675"/>
            <a:ext cx="9144000" cy="5013325"/>
          </a:xfrm>
        </p:spPr>
        <p:txBody>
          <a:bodyPr/>
          <a:lstStyle>
            <a:lvl1pPr marL="0" indent="0">
              <a:buNone/>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10406985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97768"/>
            <a:ext cx="7139136" cy="1143000"/>
          </a:xfrm>
          <a:prstGeom prst="rect">
            <a:avLst/>
          </a:prstGeom>
        </p:spPr>
        <p:txBody>
          <a:bodyPr vert="horz" lIns="91440" tIns="45720" rIns="91440" bIns="45720" rtlCol="0" anchor="t">
            <a:norm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12649161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687" r:id="rId4"/>
    <p:sldLayoutId id="2147483688" r:id="rId5"/>
    <p:sldLayoutId id="2147483689" r:id="rId6"/>
    <p:sldLayoutId id="2147483690" r:id="rId7"/>
    <p:sldLayoutId id="2147483693" r:id="rId8"/>
    <p:sldLayoutId id="2147483694" r:id="rId9"/>
  </p:sldLayoutIdLst>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SzPct val="80000"/>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SzPct val="8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80000"/>
        <a:buFont typeface="Wingdings" pitchFamily="2" charset="2"/>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80000"/>
        <a:buFont typeface="Wingdings"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a:bodyPr>
          <a:lstStyle/>
          <a:p>
            <a:pPr algn="ctr"/>
            <a:r>
              <a:rPr lang="de-CH" sz="2200" b="1" dirty="0" smtClean="0"/>
              <a:t>WP3</a:t>
            </a:r>
            <a:r>
              <a:rPr lang="de-CH" sz="2200" b="1" dirty="0"/>
              <a:t>: </a:t>
            </a:r>
            <a:r>
              <a:rPr lang="en-US" sz="2200" b="1" dirty="0"/>
              <a:t>Near-surface observations of aerosols, clouds and trace </a:t>
            </a:r>
            <a:r>
              <a:rPr lang="en-US" sz="2200" b="1" dirty="0" smtClean="0"/>
              <a:t>gases</a:t>
            </a:r>
            <a:br>
              <a:rPr lang="en-US" sz="2200" b="1" dirty="0" smtClean="0"/>
            </a:br>
            <a:r>
              <a:rPr lang="en-GB" sz="1800" b="1" dirty="0" smtClean="0"/>
              <a:t>Task </a:t>
            </a:r>
            <a:r>
              <a:rPr lang="en-GB" sz="1800" b="1" dirty="0"/>
              <a:t>3.1: Improvement of instrumentation, standardization and quality assessment of essential climate and air quality </a:t>
            </a:r>
            <a:r>
              <a:rPr lang="en-GB" sz="1800" b="1" dirty="0" smtClean="0"/>
              <a:t>variables</a:t>
            </a:r>
            <a:endParaRPr lang="en-US" sz="2200" b="1" dirty="0"/>
          </a:p>
        </p:txBody>
      </p:sp>
      <p:sp>
        <p:nvSpPr>
          <p:cNvPr id="4" name="Rechteck 3"/>
          <p:cNvSpPr/>
          <p:nvPr/>
        </p:nvSpPr>
        <p:spPr>
          <a:xfrm>
            <a:off x="179512" y="1268760"/>
            <a:ext cx="8856984" cy="4939814"/>
          </a:xfrm>
          <a:prstGeom prst="rect">
            <a:avLst/>
          </a:prstGeom>
        </p:spPr>
        <p:txBody>
          <a:bodyPr wrap="square">
            <a:spAutoFit/>
          </a:bodyPr>
          <a:lstStyle/>
          <a:p>
            <a:r>
              <a:rPr lang="de-CH" b="1" dirty="0" err="1" smtClean="0"/>
              <a:t>Objective</a:t>
            </a:r>
            <a:endParaRPr lang="de-CH" b="1" dirty="0"/>
          </a:p>
          <a:p>
            <a:pPr lvl="0"/>
            <a:r>
              <a:rPr lang="en-GB" dirty="0"/>
              <a:t>To maintain and consolidate provision of high quality data for the variables addressed by ACTRIS in order to assure the quality and stability of the network composed of more than 40 ACTRIS labelled stations around </a:t>
            </a:r>
            <a:r>
              <a:rPr lang="en-GB" dirty="0" smtClean="0"/>
              <a:t>Europe</a:t>
            </a:r>
          </a:p>
          <a:p>
            <a:endParaRPr lang="de-CH" sz="800" b="1" dirty="0"/>
          </a:p>
          <a:p>
            <a:r>
              <a:rPr lang="en-US" b="1" dirty="0" smtClean="0"/>
              <a:t>Aims: </a:t>
            </a:r>
          </a:p>
          <a:p>
            <a:r>
              <a:rPr lang="en-GB" dirty="0" smtClean="0"/>
              <a:t>- </a:t>
            </a:r>
            <a:r>
              <a:rPr lang="en-GB" dirty="0"/>
              <a:t>increase the amount and quality of delivered data</a:t>
            </a:r>
          </a:p>
          <a:p>
            <a:r>
              <a:rPr lang="en-GB" dirty="0" smtClean="0"/>
              <a:t>- implement </a:t>
            </a:r>
            <a:r>
              <a:rPr lang="en-GB" dirty="0"/>
              <a:t>existing SOPs and propose </a:t>
            </a:r>
            <a:r>
              <a:rPr lang="en-GB" dirty="0" smtClean="0"/>
              <a:t>revisions</a:t>
            </a:r>
          </a:p>
          <a:p>
            <a:endParaRPr lang="en-GB" sz="1000" dirty="0"/>
          </a:p>
          <a:p>
            <a:r>
              <a:rPr lang="en-US" i="1" dirty="0"/>
              <a:t>ACTRIS-1 tools:</a:t>
            </a:r>
          </a:p>
          <a:p>
            <a:r>
              <a:rPr lang="en-GB" i="1" dirty="0"/>
              <a:t>regular control exercises through round-robin tests and inter-calibration campaigns</a:t>
            </a:r>
          </a:p>
          <a:p>
            <a:endParaRPr lang="en-GB" sz="900" dirty="0"/>
          </a:p>
          <a:p>
            <a:r>
              <a:rPr lang="en-GB" b="1" dirty="0"/>
              <a:t>ACTRIS-2 tools:</a:t>
            </a:r>
          </a:p>
          <a:p>
            <a:r>
              <a:rPr lang="en-GB" strike="dblStrike" dirty="0"/>
              <a:t>inter-laboratory comparison exercises (round-robin</a:t>
            </a:r>
            <a:r>
              <a:rPr lang="en-GB" strike="dblStrike" dirty="0" smtClean="0"/>
              <a:t>): </a:t>
            </a:r>
            <a:r>
              <a:rPr lang="en-GB" dirty="0" smtClean="0">
                <a:solidFill>
                  <a:srgbClr val="FF0000"/>
                </a:solidFill>
              </a:rPr>
              <a:t>will no longer be used</a:t>
            </a:r>
            <a:endParaRPr lang="en-GB" dirty="0">
              <a:solidFill>
                <a:srgbClr val="FF0000"/>
              </a:solidFill>
            </a:endParaRPr>
          </a:p>
          <a:p>
            <a:r>
              <a:rPr lang="en-GB" strike="dblStrike" dirty="0"/>
              <a:t>use of ACTRIS TNA (WP8</a:t>
            </a:r>
            <a:r>
              <a:rPr lang="en-GB" strike="dblStrike" dirty="0" smtClean="0"/>
              <a:t>): </a:t>
            </a:r>
            <a:r>
              <a:rPr lang="en-GB" dirty="0">
                <a:solidFill>
                  <a:srgbClr val="FF0000"/>
                </a:solidFill>
              </a:rPr>
              <a:t>will no longer be used </a:t>
            </a:r>
            <a:endParaRPr lang="en-GB" dirty="0" smtClean="0">
              <a:solidFill>
                <a:srgbClr val="FF0000"/>
              </a:solidFill>
            </a:endParaRPr>
          </a:p>
          <a:p>
            <a:r>
              <a:rPr lang="en-GB" dirty="0" smtClean="0"/>
              <a:t>or </a:t>
            </a:r>
            <a:r>
              <a:rPr lang="en-GB" dirty="0"/>
              <a:t>external calibration </a:t>
            </a:r>
            <a:r>
              <a:rPr lang="en-GB" dirty="0" smtClean="0"/>
              <a:t>facilities</a:t>
            </a:r>
            <a:endParaRPr lang="en-GB" dirty="0" smtClean="0"/>
          </a:p>
          <a:p>
            <a:r>
              <a:rPr lang="en-GB" dirty="0" smtClean="0">
                <a:solidFill>
                  <a:srgbClr val="FF0000"/>
                </a:solidFill>
              </a:rPr>
              <a:t>What is the status of the WCCs in Germany?</a:t>
            </a:r>
          </a:p>
          <a:p>
            <a:r>
              <a:rPr lang="de-CH" b="1" dirty="0" err="1" smtClean="0"/>
              <a:t>Frequency</a:t>
            </a:r>
            <a:r>
              <a:rPr lang="de-CH" b="1" dirty="0" smtClean="0"/>
              <a:t> </a:t>
            </a:r>
            <a:r>
              <a:rPr lang="de-CH" b="1" dirty="0" err="1"/>
              <a:t>of</a:t>
            </a:r>
            <a:r>
              <a:rPr lang="de-CH" b="1" dirty="0"/>
              <a:t> the QA/QC </a:t>
            </a:r>
            <a:r>
              <a:rPr lang="de-CH" b="1" dirty="0" err="1"/>
              <a:t>activites</a:t>
            </a:r>
            <a:r>
              <a:rPr lang="de-CH" b="1" dirty="0"/>
              <a:t> for </a:t>
            </a:r>
            <a:r>
              <a:rPr lang="de-CH" b="1" dirty="0" err="1"/>
              <a:t>gaseous</a:t>
            </a:r>
            <a:r>
              <a:rPr lang="de-CH" b="1" dirty="0"/>
              <a:t> </a:t>
            </a:r>
            <a:r>
              <a:rPr lang="de-CH" b="1" dirty="0" err="1"/>
              <a:t>compounds</a:t>
            </a:r>
            <a:r>
              <a:rPr lang="de-CH" b="1" dirty="0"/>
              <a:t>:</a:t>
            </a:r>
          </a:p>
          <a:p>
            <a:pPr lvl="0"/>
            <a:r>
              <a:rPr lang="de-CH" dirty="0"/>
              <a:t>At least </a:t>
            </a:r>
            <a:r>
              <a:rPr lang="de-CH" dirty="0" err="1"/>
              <a:t>one</a:t>
            </a:r>
            <a:r>
              <a:rPr lang="de-CH" dirty="0"/>
              <a:t> </a:t>
            </a:r>
            <a:r>
              <a:rPr lang="de-CH" dirty="0" err="1"/>
              <a:t>exercise</a:t>
            </a:r>
            <a:r>
              <a:rPr lang="de-CH" dirty="0"/>
              <a:t> in 2 different </a:t>
            </a:r>
            <a:r>
              <a:rPr lang="de-CH" dirty="0" err="1" smtClean="0"/>
              <a:t>years</a:t>
            </a:r>
            <a:endParaRPr lang="de-CH" dirty="0">
              <a:solidFill>
                <a:srgbClr val="FF0000"/>
              </a:solidFill>
            </a:endParaRPr>
          </a:p>
        </p:txBody>
      </p:sp>
    </p:spTree>
    <p:extLst>
      <p:ext uri="{BB962C8B-B14F-4D97-AF65-F5344CB8AC3E}">
        <p14:creationId xmlns:p14="http://schemas.microsoft.com/office/powerpoint/2010/main" val="3900235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sp>
        <p:nvSpPr>
          <p:cNvPr id="8" name="Textfeld 7"/>
          <p:cNvSpPr txBox="1"/>
          <p:nvPr/>
        </p:nvSpPr>
        <p:spPr>
          <a:xfrm>
            <a:off x="991196" y="2283475"/>
            <a:ext cx="4832220"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2. Step visual inspection of </a:t>
            </a:r>
            <a:r>
              <a:rPr lang="de-CH" smtClean="0">
                <a:solidFill>
                  <a:srgbClr val="FFFF00"/>
                </a:solidFill>
              </a:rPr>
              <a:t>MONTHLY MEANS</a:t>
            </a:r>
            <a:endParaRPr lang="de-CH">
              <a:solidFill>
                <a:srgbClr val="FFFF00"/>
              </a:solidFill>
            </a:endParaRP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931"/>
          <a:stretch/>
        </p:blipFill>
        <p:spPr bwMode="auto">
          <a:xfrm>
            <a:off x="1170637" y="2771064"/>
            <a:ext cx="4473338" cy="272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619672" y="3717032"/>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2771800" y="3987899"/>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p:cNvSpPr/>
          <p:nvPr/>
        </p:nvSpPr>
        <p:spPr>
          <a:xfrm>
            <a:off x="3114124" y="4062586"/>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p:cNvSpPr/>
          <p:nvPr/>
        </p:nvSpPr>
        <p:spPr>
          <a:xfrm>
            <a:off x="3419872" y="4165848"/>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p:cNvSpPr/>
          <p:nvPr/>
        </p:nvSpPr>
        <p:spPr>
          <a:xfrm>
            <a:off x="3707867" y="4199756"/>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p:cNvSpPr/>
          <p:nvPr/>
        </p:nvSpPr>
        <p:spPr>
          <a:xfrm>
            <a:off x="4388104" y="4021832"/>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p:cNvSpPr/>
          <p:nvPr/>
        </p:nvSpPr>
        <p:spPr>
          <a:xfrm>
            <a:off x="4746873" y="3990578"/>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p:cNvSpPr/>
          <p:nvPr/>
        </p:nvSpPr>
        <p:spPr>
          <a:xfrm>
            <a:off x="5076056" y="3887713"/>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Ellipse 16"/>
          <p:cNvSpPr/>
          <p:nvPr/>
        </p:nvSpPr>
        <p:spPr>
          <a:xfrm>
            <a:off x="1772072" y="3869432"/>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p:cNvSpPr/>
          <p:nvPr/>
        </p:nvSpPr>
        <p:spPr>
          <a:xfrm>
            <a:off x="2068488" y="3827090"/>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p:cNvSpPr/>
          <p:nvPr/>
        </p:nvSpPr>
        <p:spPr>
          <a:xfrm>
            <a:off x="2411760" y="3910533"/>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Ellipse 19"/>
          <p:cNvSpPr/>
          <p:nvPr/>
        </p:nvSpPr>
        <p:spPr>
          <a:xfrm>
            <a:off x="4058816" y="4079726"/>
            <a:ext cx="144016" cy="144016"/>
          </a:xfrm>
          <a:prstGeom prst="ellips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20279" y="5661248"/>
            <a:ext cx="7063216"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a:r>
              <a:rPr lang="de-CH" sz="2400" dirty="0" smtClean="0">
                <a:solidFill>
                  <a:srgbClr val="FFFF00"/>
                </a:solidFill>
              </a:rPr>
              <a:t>Rapid </a:t>
            </a:r>
            <a:r>
              <a:rPr lang="de-CH" sz="2400" dirty="0" err="1" smtClean="0">
                <a:solidFill>
                  <a:srgbClr val="FFFF00"/>
                </a:solidFill>
              </a:rPr>
              <a:t>data</a:t>
            </a:r>
            <a:r>
              <a:rPr lang="de-CH" sz="2400" dirty="0" smtClean="0">
                <a:solidFill>
                  <a:srgbClr val="FFFF00"/>
                </a:solidFill>
              </a:rPr>
              <a:t> </a:t>
            </a:r>
            <a:r>
              <a:rPr lang="de-CH" sz="2400" dirty="0" err="1" smtClean="0">
                <a:solidFill>
                  <a:srgbClr val="FFFF00"/>
                </a:solidFill>
              </a:rPr>
              <a:t>delivery</a:t>
            </a:r>
            <a:r>
              <a:rPr lang="de-CH" sz="2400" dirty="0" smtClean="0">
                <a:solidFill>
                  <a:srgbClr val="FFFF00"/>
                </a:solidFill>
              </a:rPr>
              <a:t> </a:t>
            </a:r>
            <a:r>
              <a:rPr lang="de-CH" sz="2400" dirty="0" smtClean="0">
                <a:solidFill>
                  <a:srgbClr val="FFFF00"/>
                </a:solidFill>
              </a:rPr>
              <a:t>for </a:t>
            </a:r>
            <a:r>
              <a:rPr lang="de-CH" sz="2400" dirty="0" err="1" smtClean="0">
                <a:solidFill>
                  <a:srgbClr val="FFFF00"/>
                </a:solidFill>
              </a:rPr>
              <a:t>selected</a:t>
            </a:r>
            <a:r>
              <a:rPr lang="de-CH" sz="2400" dirty="0" smtClean="0">
                <a:solidFill>
                  <a:srgbClr val="FFFF00"/>
                </a:solidFill>
              </a:rPr>
              <a:t> </a:t>
            </a:r>
            <a:r>
              <a:rPr lang="de-CH" sz="2400" dirty="0" err="1" smtClean="0">
                <a:solidFill>
                  <a:srgbClr val="FFFF00"/>
                </a:solidFill>
              </a:rPr>
              <a:t>station</a:t>
            </a:r>
            <a:r>
              <a:rPr lang="de-CH" sz="2400" dirty="0" smtClean="0">
                <a:solidFill>
                  <a:srgbClr val="FFFF00"/>
                </a:solidFill>
              </a:rPr>
              <a:t> </a:t>
            </a:r>
            <a:r>
              <a:rPr lang="de-CH" sz="2400" dirty="0" err="1" smtClean="0">
                <a:solidFill>
                  <a:srgbClr val="FFFF00"/>
                </a:solidFill>
              </a:rPr>
              <a:t>and</a:t>
            </a:r>
            <a:r>
              <a:rPr lang="de-CH" sz="2400" dirty="0" smtClean="0">
                <a:solidFill>
                  <a:srgbClr val="FFFF00"/>
                </a:solidFill>
              </a:rPr>
              <a:t> </a:t>
            </a:r>
            <a:r>
              <a:rPr lang="de-CH" sz="2400" dirty="0" err="1" smtClean="0">
                <a:solidFill>
                  <a:srgbClr val="FFFF00"/>
                </a:solidFill>
              </a:rPr>
              <a:t>checks</a:t>
            </a:r>
            <a:endParaRPr lang="de-CH" sz="2400" dirty="0" smtClean="0">
              <a:solidFill>
                <a:srgbClr val="FFFF00"/>
              </a:solidFill>
            </a:endParaRPr>
          </a:p>
          <a:p>
            <a:pPr algn="ctr"/>
            <a:r>
              <a:rPr lang="de-CH" sz="2400" dirty="0" smtClean="0">
                <a:solidFill>
                  <a:srgbClr val="FFFF00"/>
                </a:solidFill>
              </a:rPr>
              <a:t>(2-3 </a:t>
            </a:r>
            <a:r>
              <a:rPr lang="de-CH" sz="2400" dirty="0" err="1" smtClean="0">
                <a:solidFill>
                  <a:srgbClr val="FFFF00"/>
                </a:solidFill>
              </a:rPr>
              <a:t>stations</a:t>
            </a:r>
            <a:r>
              <a:rPr lang="de-CH" sz="2400" dirty="0" smtClean="0">
                <a:solidFill>
                  <a:srgbClr val="FFFF00"/>
                </a:solidFill>
              </a:rPr>
              <a:t> to </a:t>
            </a:r>
            <a:r>
              <a:rPr lang="de-CH" sz="2400" dirty="0" err="1" smtClean="0">
                <a:solidFill>
                  <a:srgbClr val="FFFF00"/>
                </a:solidFill>
              </a:rPr>
              <a:t>be</a:t>
            </a:r>
            <a:r>
              <a:rPr lang="de-CH" sz="2400" dirty="0" smtClean="0">
                <a:solidFill>
                  <a:srgbClr val="FFFF00"/>
                </a:solidFill>
              </a:rPr>
              <a:t> </a:t>
            </a:r>
            <a:r>
              <a:rPr lang="de-CH" sz="2400" dirty="0" err="1" smtClean="0">
                <a:solidFill>
                  <a:srgbClr val="FFFF00"/>
                </a:solidFill>
              </a:rPr>
              <a:t>decided</a:t>
            </a:r>
            <a:r>
              <a:rPr lang="de-CH" sz="2400" dirty="0" smtClean="0">
                <a:solidFill>
                  <a:srgbClr val="FFFF00"/>
                </a:solidFill>
              </a:rPr>
              <a:t> at </a:t>
            </a:r>
            <a:r>
              <a:rPr lang="de-CH" sz="2400" dirty="0" smtClean="0">
                <a:solidFill>
                  <a:srgbClr val="FFFF00"/>
                </a:solidFill>
              </a:rPr>
              <a:t>THIS </a:t>
            </a:r>
            <a:r>
              <a:rPr lang="de-CH" sz="2400" dirty="0" err="1" smtClean="0">
                <a:solidFill>
                  <a:srgbClr val="FFFF00"/>
                </a:solidFill>
              </a:rPr>
              <a:t>meeting</a:t>
            </a:r>
            <a:r>
              <a:rPr lang="de-CH" sz="2400" dirty="0" smtClean="0">
                <a:solidFill>
                  <a:srgbClr val="FFFF00"/>
                </a:solidFill>
              </a:rPr>
              <a:t>)</a:t>
            </a:r>
            <a:endParaRPr lang="de-CH" sz="2400" dirty="0">
              <a:solidFill>
                <a:srgbClr val="FFFF00"/>
              </a:solidFill>
            </a:endParaRPr>
          </a:p>
        </p:txBody>
      </p:sp>
    </p:spTree>
    <p:extLst>
      <p:ext uri="{BB962C8B-B14F-4D97-AF65-F5344CB8AC3E}">
        <p14:creationId xmlns:p14="http://schemas.microsoft.com/office/powerpoint/2010/main" val="168939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sp>
        <p:nvSpPr>
          <p:cNvPr id="8" name="Textfeld 7"/>
          <p:cNvSpPr txBox="1"/>
          <p:nvPr/>
        </p:nvSpPr>
        <p:spPr>
          <a:xfrm>
            <a:off x="755576" y="2111832"/>
            <a:ext cx="4848443"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3. Ratio plots against for inspection of outliers</a:t>
            </a:r>
            <a:endParaRPr lang="de-CH"/>
          </a:p>
        </p:txBody>
      </p:sp>
      <p:sp>
        <p:nvSpPr>
          <p:cNvPr id="9" name="Textfeld 8"/>
          <p:cNvSpPr txBox="1"/>
          <p:nvPr/>
        </p:nvSpPr>
        <p:spPr>
          <a:xfrm>
            <a:off x="3563888" y="6468571"/>
            <a:ext cx="877163" cy="369332"/>
          </a:xfrm>
          <a:prstGeom prst="rect">
            <a:avLst/>
          </a:prstGeom>
          <a:noFill/>
        </p:spPr>
        <p:txBody>
          <a:bodyPr wrap="none" rtlCol="0">
            <a:spAutoFit/>
          </a:bodyPr>
          <a:lstStyle/>
          <a:p>
            <a:r>
              <a:rPr lang="de-CH" smtClean="0"/>
              <a:t>Ethane</a:t>
            </a:r>
            <a:endParaRPr lang="de-CH"/>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7344816" cy="4053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feld 9"/>
          <p:cNvSpPr txBox="1"/>
          <p:nvPr/>
        </p:nvSpPr>
        <p:spPr>
          <a:xfrm>
            <a:off x="1259632" y="4005064"/>
            <a:ext cx="1159292" cy="369332"/>
          </a:xfrm>
          <a:prstGeom prst="rect">
            <a:avLst/>
          </a:prstGeom>
          <a:noFill/>
        </p:spPr>
        <p:txBody>
          <a:bodyPr wrap="none" rtlCol="0">
            <a:spAutoFit/>
          </a:bodyPr>
          <a:lstStyle/>
          <a:p>
            <a:r>
              <a:rPr lang="de-CH" smtClean="0">
                <a:solidFill>
                  <a:srgbClr val="002060"/>
                </a:solidFill>
              </a:rPr>
              <a:t>n-Butane</a:t>
            </a:r>
            <a:endParaRPr lang="de-CH">
              <a:solidFill>
                <a:srgbClr val="002060"/>
              </a:solidFill>
            </a:endParaRPr>
          </a:p>
        </p:txBody>
      </p:sp>
      <p:sp>
        <p:nvSpPr>
          <p:cNvPr id="11" name="Textfeld 10"/>
          <p:cNvSpPr txBox="1"/>
          <p:nvPr/>
        </p:nvSpPr>
        <p:spPr>
          <a:xfrm>
            <a:off x="1259632" y="3573016"/>
            <a:ext cx="1026628" cy="369332"/>
          </a:xfrm>
          <a:prstGeom prst="rect">
            <a:avLst/>
          </a:prstGeom>
          <a:noFill/>
        </p:spPr>
        <p:txBody>
          <a:bodyPr wrap="none" rtlCol="0">
            <a:spAutoFit/>
          </a:bodyPr>
          <a:lstStyle/>
          <a:p>
            <a:r>
              <a:rPr lang="de-CH" smtClean="0">
                <a:solidFill>
                  <a:srgbClr val="FF0000"/>
                </a:solidFill>
              </a:rPr>
              <a:t>Propane</a:t>
            </a:r>
            <a:endParaRPr lang="de-CH">
              <a:solidFill>
                <a:srgbClr val="FF0000"/>
              </a:solidFill>
            </a:endParaRPr>
          </a:p>
        </p:txBody>
      </p:sp>
      <p:sp>
        <p:nvSpPr>
          <p:cNvPr id="4" name="Ellipse 3"/>
          <p:cNvSpPr/>
          <p:nvPr/>
        </p:nvSpPr>
        <p:spPr>
          <a:xfrm>
            <a:off x="1187624" y="4374396"/>
            <a:ext cx="1008112" cy="2094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1628515" y="4519604"/>
            <a:ext cx="409086" cy="707886"/>
          </a:xfrm>
          <a:prstGeom prst="rect">
            <a:avLst/>
          </a:prstGeom>
          <a:noFill/>
        </p:spPr>
        <p:txBody>
          <a:bodyPr wrap="none" rtlCol="0">
            <a:spAutoFit/>
          </a:bodyPr>
          <a:lstStyle/>
          <a:p>
            <a:r>
              <a:rPr lang="de-CH" sz="4000" b="1" smtClean="0"/>
              <a:t>?</a:t>
            </a:r>
            <a:endParaRPr lang="de-CH" sz="4000" b="1"/>
          </a:p>
        </p:txBody>
      </p:sp>
    </p:spTree>
    <p:extLst>
      <p:ext uri="{BB962C8B-B14F-4D97-AF65-F5344CB8AC3E}">
        <p14:creationId xmlns:p14="http://schemas.microsoft.com/office/powerpoint/2010/main" val="73091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sp>
        <p:nvSpPr>
          <p:cNvPr id="7" name="Rechteck 6"/>
          <p:cNvSpPr/>
          <p:nvPr/>
        </p:nvSpPr>
        <p:spPr>
          <a:xfrm>
            <a:off x="1619672" y="2957126"/>
            <a:ext cx="5670376" cy="276999"/>
          </a:xfrm>
          <a:prstGeom prst="rect">
            <a:avLst/>
          </a:prstGeom>
        </p:spPr>
        <p:txBody>
          <a:bodyPr wrap="square">
            <a:spAutoFit/>
          </a:bodyPr>
          <a:lstStyle/>
          <a:p>
            <a:r>
              <a:rPr lang="en-GB" sz="1200" smtClean="0"/>
              <a:t>Toluene vs Benzene ratio at Rigi, Switzerland (2011 and 2012)</a:t>
            </a:r>
            <a:endParaRPr lang="de-CH" sz="1200"/>
          </a:p>
        </p:txBody>
      </p:sp>
      <p:sp>
        <p:nvSpPr>
          <p:cNvPr id="8" name="Textfeld 7"/>
          <p:cNvSpPr txBox="1"/>
          <p:nvPr/>
        </p:nvSpPr>
        <p:spPr>
          <a:xfrm>
            <a:off x="836245" y="2459782"/>
            <a:ext cx="6186950"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4. Ratio plots against former years for inspection of outliers</a:t>
            </a:r>
            <a:endParaRPr lang="de-CH"/>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520" y="3212976"/>
            <a:ext cx="50387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rot="16200000">
            <a:off x="530696" y="4522420"/>
            <a:ext cx="971997" cy="369332"/>
          </a:xfrm>
          <a:prstGeom prst="rect">
            <a:avLst/>
          </a:prstGeom>
          <a:noFill/>
        </p:spPr>
        <p:txBody>
          <a:bodyPr wrap="none" rtlCol="0">
            <a:spAutoFit/>
          </a:bodyPr>
          <a:lstStyle/>
          <a:p>
            <a:r>
              <a:rPr lang="de-CH" smtClean="0"/>
              <a:t>Toluene</a:t>
            </a:r>
            <a:endParaRPr lang="de-CH"/>
          </a:p>
        </p:txBody>
      </p:sp>
      <p:sp>
        <p:nvSpPr>
          <p:cNvPr id="9" name="Textfeld 8"/>
          <p:cNvSpPr txBox="1"/>
          <p:nvPr/>
        </p:nvSpPr>
        <p:spPr>
          <a:xfrm>
            <a:off x="3563888" y="6468571"/>
            <a:ext cx="1042273" cy="369332"/>
          </a:xfrm>
          <a:prstGeom prst="rect">
            <a:avLst/>
          </a:prstGeom>
          <a:noFill/>
        </p:spPr>
        <p:txBody>
          <a:bodyPr wrap="none" rtlCol="0">
            <a:spAutoFit/>
          </a:bodyPr>
          <a:lstStyle/>
          <a:p>
            <a:r>
              <a:rPr lang="de-CH" smtClean="0"/>
              <a:t>Benzene</a:t>
            </a:r>
            <a:endParaRPr lang="de-CH"/>
          </a:p>
        </p:txBody>
      </p:sp>
    </p:spTree>
    <p:extLst>
      <p:ext uri="{BB962C8B-B14F-4D97-AF65-F5344CB8AC3E}">
        <p14:creationId xmlns:p14="http://schemas.microsoft.com/office/powerpoint/2010/main" val="2984215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sp>
        <p:nvSpPr>
          <p:cNvPr id="8" name="Textfeld 7"/>
          <p:cNvSpPr txBox="1"/>
          <p:nvPr/>
        </p:nvSpPr>
        <p:spPr>
          <a:xfrm>
            <a:off x="1907704" y="2123564"/>
            <a:ext cx="5621347"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5. Ratio plots for inspection against a "master station"</a:t>
            </a:r>
            <a:endParaRPr lang="de-CH"/>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72" y="2564904"/>
            <a:ext cx="656643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96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sp>
        <p:nvSpPr>
          <p:cNvPr id="8" name="Textfeld 7"/>
          <p:cNvSpPr txBox="1"/>
          <p:nvPr/>
        </p:nvSpPr>
        <p:spPr>
          <a:xfrm>
            <a:off x="1907704" y="2123564"/>
            <a:ext cx="5621347"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5. Ratio plots for inspection against a "master station"</a:t>
            </a:r>
            <a:endParaRPr lang="de-CH"/>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10780"/>
            <a:ext cx="6598766" cy="426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76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a:t>
            </a:r>
            <a:r>
              <a:rPr lang="de-CH" smtClean="0"/>
              <a:t>3.1 </a:t>
            </a:r>
            <a:r>
              <a:rPr lang="de-CH" smtClean="0">
                <a:sym typeface="Wingdings" panose="05000000000000000000" pitchFamily="2" charset="2"/>
              </a:rPr>
              <a:t> task. 3.3</a:t>
            </a:r>
            <a:r>
              <a:rPr lang="de-CH" smtClean="0"/>
              <a:t> : </a:t>
            </a:r>
            <a:r>
              <a:rPr lang="de-CH"/>
              <a:t>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204865"/>
            <a:ext cx="182524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04865"/>
            <a:ext cx="2088232" cy="140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330" y="2230402"/>
            <a:ext cx="2015003" cy="127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2165650"/>
            <a:ext cx="1651369" cy="127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256268"/>
            <a:ext cx="1691680" cy="11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Geschweifte Klammer rechts 3"/>
          <p:cNvSpPr/>
          <p:nvPr/>
        </p:nvSpPr>
        <p:spPr>
          <a:xfrm rot="5400000">
            <a:off x="4355976" y="-27384"/>
            <a:ext cx="504056" cy="8136904"/>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 name="Textfeld 6"/>
          <p:cNvSpPr txBox="1"/>
          <p:nvPr/>
        </p:nvSpPr>
        <p:spPr>
          <a:xfrm>
            <a:off x="2267744" y="4627875"/>
            <a:ext cx="4561442" cy="400110"/>
          </a:xfrm>
          <a:prstGeom prst="rect">
            <a:avLst/>
          </a:prstGeom>
          <a:noFill/>
        </p:spPr>
        <p:txBody>
          <a:bodyPr wrap="none" rtlCol="0">
            <a:spAutoFit/>
          </a:bodyPr>
          <a:lstStyle/>
          <a:p>
            <a:r>
              <a:rPr lang="de-CH" sz="2000" b="1" smtClean="0"/>
              <a:t>Implementation into EBAS (task 3.3)</a:t>
            </a:r>
            <a:endParaRPr lang="de-CH" sz="2000" b="1"/>
          </a:p>
        </p:txBody>
      </p:sp>
    </p:spTree>
    <p:extLst>
      <p:ext uri="{BB962C8B-B14F-4D97-AF65-F5344CB8AC3E}">
        <p14:creationId xmlns:p14="http://schemas.microsoft.com/office/powerpoint/2010/main" val="88840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a:bodyPr>
          <a:lstStyle/>
          <a:p>
            <a:pPr algn="ctr"/>
            <a:r>
              <a:rPr lang="de-CH" smtClean="0"/>
              <a:t>ACTRIS-2: </a:t>
            </a:r>
            <a:br>
              <a:rPr lang="de-CH" smtClean="0"/>
            </a:br>
            <a:r>
              <a:rPr lang="en-US" b="1"/>
              <a:t>Task 3.1 (aerosol/cloud part</a:t>
            </a:r>
            <a:r>
              <a:rPr lang="en-US" b="1" smtClean="0"/>
              <a:t>)</a:t>
            </a:r>
            <a:endParaRPr lang="de-CH">
              <a:solidFill>
                <a:srgbClr val="FF0000"/>
              </a:solidFill>
            </a:endParaRPr>
          </a:p>
        </p:txBody>
      </p:sp>
      <p:sp>
        <p:nvSpPr>
          <p:cNvPr id="3" name="Rechteck 2"/>
          <p:cNvSpPr/>
          <p:nvPr/>
        </p:nvSpPr>
        <p:spPr>
          <a:xfrm>
            <a:off x="395536" y="1556792"/>
            <a:ext cx="8496944" cy="4801314"/>
          </a:xfrm>
          <a:prstGeom prst="rect">
            <a:avLst/>
          </a:prstGeom>
        </p:spPr>
        <p:txBody>
          <a:bodyPr wrap="square">
            <a:spAutoFit/>
          </a:bodyPr>
          <a:lstStyle/>
          <a:p>
            <a:r>
              <a:rPr lang="en-US" smtClean="0"/>
              <a:t>Implement control </a:t>
            </a:r>
            <a:r>
              <a:rPr lang="en-US"/>
              <a:t>procedures for </a:t>
            </a:r>
            <a:endParaRPr lang="en-US" smtClean="0"/>
          </a:p>
          <a:p>
            <a:r>
              <a:rPr lang="en-US" smtClean="0"/>
              <a:t>- Cloud </a:t>
            </a:r>
            <a:r>
              <a:rPr lang="en-US"/>
              <a:t>Condensation Nuclei 	</a:t>
            </a:r>
            <a:endParaRPr lang="en-US" smtClean="0"/>
          </a:p>
          <a:p>
            <a:r>
              <a:rPr lang="de-CH" smtClean="0"/>
              <a:t>- one additional </a:t>
            </a:r>
            <a:r>
              <a:rPr lang="de-CH"/>
              <a:t>organic tracer 	</a:t>
            </a:r>
          </a:p>
          <a:p>
            <a:endParaRPr lang="en-US" smtClean="0"/>
          </a:p>
          <a:p>
            <a:pPr marL="285750" indent="-285750">
              <a:buFontTx/>
              <a:buChar char="-"/>
            </a:pPr>
            <a:r>
              <a:rPr lang="de-CH" smtClean="0"/>
              <a:t>Inter-laboratory </a:t>
            </a:r>
            <a:r>
              <a:rPr lang="de-CH"/>
              <a:t>comparison for selected</a:t>
            </a:r>
            <a:r>
              <a:rPr lang="de-CH" b="1"/>
              <a:t> organic aerosol (OA) tracers</a:t>
            </a:r>
            <a:r>
              <a:rPr lang="de-CH"/>
              <a:t>, </a:t>
            </a:r>
            <a:endParaRPr lang="de-CH" smtClean="0"/>
          </a:p>
          <a:p>
            <a:pPr>
              <a:tabLst>
                <a:tab pos="266700" algn="l"/>
              </a:tabLst>
            </a:pPr>
            <a:r>
              <a:rPr lang="de-CH"/>
              <a:t>	</a:t>
            </a:r>
            <a:r>
              <a:rPr lang="de-CH" smtClean="0"/>
              <a:t>using </a:t>
            </a:r>
            <a:r>
              <a:rPr lang="de-CH"/>
              <a:t>synthetic/air standards for establishing SOPs </a:t>
            </a:r>
            <a:r>
              <a:rPr lang="de-CH" smtClean="0"/>
              <a:t>for </a:t>
            </a:r>
            <a:r>
              <a:rPr lang="en-US"/>
              <a:t>OA source </a:t>
            </a:r>
            <a:r>
              <a:rPr lang="en-US" smtClean="0"/>
              <a:t>	apportionment </a:t>
            </a:r>
            <a:r>
              <a:rPr lang="de-CH" smtClean="0"/>
              <a:t>:</a:t>
            </a:r>
          </a:p>
          <a:p>
            <a:pPr>
              <a:tabLst>
                <a:tab pos="266700" algn="l"/>
              </a:tabLst>
            </a:pPr>
            <a:endParaRPr lang="de-CH"/>
          </a:p>
          <a:p>
            <a:pPr>
              <a:tabLst>
                <a:tab pos="266700" algn="l"/>
              </a:tabLst>
            </a:pPr>
            <a:endParaRPr lang="de-CH" smtClean="0"/>
          </a:p>
          <a:p>
            <a:pPr>
              <a:tabLst>
                <a:tab pos="266700" algn="l"/>
              </a:tabLst>
            </a:pPr>
            <a:endParaRPr lang="de-CH"/>
          </a:p>
          <a:p>
            <a:r>
              <a:rPr lang="en-US"/>
              <a:t>ACTRIS calibration facilities:</a:t>
            </a:r>
          </a:p>
          <a:p>
            <a:r>
              <a:rPr lang="en-US"/>
              <a:t>For OC, EC and physical and optical aerosol variables, technical parts of the inter-comparison exercise (e.g. the pure calibration, intercomparison and hands-on training activities) will be performed at World Calibration Centre for Aerosol Physics (WCCAP, WP8) and European Laboratory for Air Pollution (ERLAP, WP8) </a:t>
            </a:r>
          </a:p>
          <a:p>
            <a:pPr>
              <a:tabLst>
                <a:tab pos="266700" algn="l"/>
              </a:tabLst>
            </a:pPr>
            <a:endParaRPr lang="de-CH"/>
          </a:p>
          <a:p>
            <a:pPr lvl="0"/>
            <a:endParaRPr lang="de-CH"/>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419" y="3482479"/>
            <a:ext cx="47148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79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fontScale="90000"/>
          </a:bodyPr>
          <a:lstStyle/>
          <a:p>
            <a:pPr algn="ctr"/>
            <a:r>
              <a:rPr lang="de-CH" smtClean="0"/>
              <a:t>ACTRIS-2: </a:t>
            </a:r>
            <a:br>
              <a:rPr lang="de-CH" smtClean="0"/>
            </a:br>
            <a:r>
              <a:rPr lang="de-CH" sz="2200" smtClean="0"/>
              <a:t>Task 3.2.3 </a:t>
            </a:r>
            <a:r>
              <a:rPr lang="en-US" sz="2200"/>
              <a:t>Development of a measurement standardization and a data submission protocol for VOCs based on </a:t>
            </a:r>
            <a:r>
              <a:rPr lang="en-US" sz="2200" b="1"/>
              <a:t>PTRMS and TOF-MS </a:t>
            </a:r>
            <a:r>
              <a:rPr lang="en-US" sz="2200"/>
              <a:t>measurements </a:t>
            </a:r>
            <a:endParaRPr lang="de-CH" sz="2200">
              <a:solidFill>
                <a:srgbClr val="FF0000"/>
              </a:solidFill>
            </a:endParaRPr>
          </a:p>
        </p:txBody>
      </p:sp>
      <p:sp>
        <p:nvSpPr>
          <p:cNvPr id="3" name="Textfeld 2"/>
          <p:cNvSpPr txBox="1"/>
          <p:nvPr/>
        </p:nvSpPr>
        <p:spPr>
          <a:xfrm>
            <a:off x="467544" y="1259468"/>
            <a:ext cx="8568952" cy="5093702"/>
          </a:xfrm>
          <a:prstGeom prst="rect">
            <a:avLst/>
          </a:prstGeom>
          <a:noFill/>
        </p:spPr>
        <p:txBody>
          <a:bodyPr wrap="square" rtlCol="0">
            <a:spAutoFit/>
          </a:bodyPr>
          <a:lstStyle/>
          <a:p>
            <a:r>
              <a:rPr lang="de-CH" smtClean="0"/>
              <a:t>CNRS/EMPA</a:t>
            </a:r>
          </a:p>
          <a:p>
            <a:pPr>
              <a:spcAft>
                <a:spcPts val="600"/>
              </a:spcAft>
            </a:pPr>
            <a:r>
              <a:rPr lang="de-CH" b="1" smtClean="0"/>
              <a:t>Development of SOPs for PTR-MS and TOF-MS </a:t>
            </a:r>
          </a:p>
          <a:p>
            <a:pPr>
              <a:spcAft>
                <a:spcPts val="600"/>
              </a:spcAft>
            </a:pPr>
            <a:r>
              <a:rPr lang="de-CH" smtClean="0"/>
              <a:t>In conjunction with </a:t>
            </a:r>
            <a:r>
              <a:rPr lang="de-CH"/>
              <a:t>ACSM intercomparison exercise, task .3.2.1. when/where?</a:t>
            </a:r>
          </a:p>
          <a:p>
            <a:pPr>
              <a:spcAft>
                <a:spcPts val="600"/>
              </a:spcAft>
            </a:pPr>
            <a:r>
              <a:rPr lang="de-CH" smtClean="0"/>
              <a:t>No deliverables but will be included in VOC measurement guidelines </a:t>
            </a:r>
          </a:p>
          <a:p>
            <a:pPr>
              <a:spcAft>
                <a:spcPts val="600"/>
              </a:spcAft>
            </a:pPr>
            <a:r>
              <a:rPr lang="de-CH" smtClean="0"/>
              <a:t>(Oct. 2018/D3.17/M4)</a:t>
            </a:r>
          </a:p>
          <a:p>
            <a:pPr>
              <a:spcAft>
                <a:spcPts val="600"/>
              </a:spcAft>
            </a:pPr>
            <a:endParaRPr lang="de-CH" smtClean="0"/>
          </a:p>
          <a:p>
            <a:pPr>
              <a:spcAft>
                <a:spcPts val="600"/>
              </a:spcAft>
            </a:pPr>
            <a:r>
              <a:rPr lang="de-CH" b="1" smtClean="0"/>
              <a:t>Status:</a:t>
            </a:r>
            <a:endParaRPr lang="de-CH" b="1"/>
          </a:p>
          <a:p>
            <a:pPr>
              <a:spcAft>
                <a:spcPts val="600"/>
              </a:spcAft>
            </a:pPr>
            <a:r>
              <a:rPr lang="en-US" smtClean="0"/>
              <a:t>PTRMS (CNRS/Mines de Douai/UUtrecht/UHelsinki):</a:t>
            </a:r>
          </a:p>
          <a:p>
            <a:pPr>
              <a:spcAft>
                <a:spcPts val="600"/>
              </a:spcAft>
            </a:pPr>
            <a:r>
              <a:rPr lang="de-CH" smtClean="0"/>
              <a:t>A first draft of a </a:t>
            </a:r>
            <a:r>
              <a:rPr lang="en-US"/>
              <a:t>measurement standardization and a data submission protocol </a:t>
            </a:r>
            <a:r>
              <a:rPr lang="en-US" smtClean="0"/>
              <a:t>for PTRMS </a:t>
            </a:r>
            <a:r>
              <a:rPr lang="de-CH" smtClean="0"/>
              <a:t>has been developed under ACTRIS but has not been delivered as such.</a:t>
            </a:r>
          </a:p>
          <a:p>
            <a:pPr>
              <a:spcAft>
                <a:spcPts val="600"/>
              </a:spcAft>
            </a:pPr>
            <a:r>
              <a:rPr lang="de-CH" smtClean="0"/>
              <a:t>PTRMSs will take part at the OVOC/terpene side-by side intercomparison in 2017</a:t>
            </a:r>
          </a:p>
          <a:p>
            <a:pPr>
              <a:spcAft>
                <a:spcPts val="600"/>
              </a:spcAft>
            </a:pPr>
            <a:endParaRPr lang="de-CH" smtClean="0"/>
          </a:p>
          <a:p>
            <a:pPr>
              <a:spcAft>
                <a:spcPts val="600"/>
              </a:spcAft>
            </a:pPr>
            <a:r>
              <a:rPr lang="de-CH" smtClean="0"/>
              <a:t>TOFMS (EMPA/UUtrecht?): only a limited amount of instruments available in Europe. Mostly as Aerosol-TOFMS</a:t>
            </a:r>
          </a:p>
          <a:p>
            <a:pPr>
              <a:spcAft>
                <a:spcPts val="600"/>
              </a:spcAft>
            </a:pPr>
            <a:r>
              <a:rPr lang="de-CH" smtClean="0"/>
              <a:t>GC-TOFMS being developed at EMPA (first results to be expected in 2016)</a:t>
            </a:r>
            <a:endParaRPr lang="de-CH"/>
          </a:p>
        </p:txBody>
      </p:sp>
    </p:spTree>
    <p:extLst>
      <p:ext uri="{BB962C8B-B14F-4D97-AF65-F5344CB8AC3E}">
        <p14:creationId xmlns:p14="http://schemas.microsoft.com/office/powerpoint/2010/main" val="330257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fontScale="90000"/>
          </a:bodyPr>
          <a:lstStyle/>
          <a:p>
            <a:pPr algn="ctr"/>
            <a:r>
              <a:rPr lang="de-CH" smtClean="0"/>
              <a:t>ACTRIS-2: </a:t>
            </a:r>
            <a:br>
              <a:rPr lang="de-CH" smtClean="0"/>
            </a:br>
            <a:r>
              <a:rPr lang="de-CH" sz="2200" smtClean="0"/>
              <a:t>Task 3.2.3 </a:t>
            </a:r>
            <a:r>
              <a:rPr lang="en-US" sz="2200"/>
              <a:t>Development of a measurement standardization and a data submission protocol for VOCs based on </a:t>
            </a:r>
            <a:r>
              <a:rPr lang="en-US" sz="2200" b="1"/>
              <a:t>PTRMS and TOF-MS </a:t>
            </a:r>
            <a:r>
              <a:rPr lang="en-US" sz="2200"/>
              <a:t>measurements </a:t>
            </a:r>
            <a:endParaRPr lang="de-CH" sz="2200">
              <a:solidFill>
                <a:srgbClr val="FF0000"/>
              </a:solidFill>
            </a:endParaRPr>
          </a:p>
        </p:txBody>
      </p:sp>
      <p:sp>
        <p:nvSpPr>
          <p:cNvPr id="3" name="Textfeld 2"/>
          <p:cNvSpPr txBox="1"/>
          <p:nvPr/>
        </p:nvSpPr>
        <p:spPr>
          <a:xfrm>
            <a:off x="467544" y="1259468"/>
            <a:ext cx="8568952" cy="4801314"/>
          </a:xfrm>
          <a:prstGeom prst="rect">
            <a:avLst/>
          </a:prstGeom>
          <a:noFill/>
        </p:spPr>
        <p:txBody>
          <a:bodyPr wrap="square" rtlCol="0">
            <a:spAutoFit/>
          </a:bodyPr>
          <a:lstStyle/>
          <a:p>
            <a:r>
              <a:rPr lang="de-CH" dirty="0"/>
              <a:t>Work plan </a:t>
            </a:r>
            <a:r>
              <a:rPr lang="de-CH" dirty="0" err="1"/>
              <a:t>for</a:t>
            </a:r>
            <a:r>
              <a:rPr lang="de-CH" dirty="0"/>
              <a:t> PTRMS </a:t>
            </a:r>
            <a:r>
              <a:rPr lang="de-CH" dirty="0" err="1"/>
              <a:t>and</a:t>
            </a:r>
            <a:r>
              <a:rPr lang="de-CH" dirty="0"/>
              <a:t> TOF-MS </a:t>
            </a:r>
            <a:endParaRPr lang="de-CH" dirty="0" smtClean="0"/>
          </a:p>
          <a:p>
            <a:endParaRPr lang="de-CH" dirty="0"/>
          </a:p>
          <a:p>
            <a:r>
              <a:rPr lang="de-CH" dirty="0" smtClean="0"/>
              <a:t>Suggestion </a:t>
            </a:r>
            <a:r>
              <a:rPr lang="de-CH" dirty="0"/>
              <a:t>Rupert Holzinger (June 2015</a:t>
            </a:r>
            <a:r>
              <a:rPr lang="de-CH" dirty="0" smtClean="0"/>
              <a:t>) </a:t>
            </a:r>
            <a:r>
              <a:rPr lang="de-CH" i="1" dirty="0" smtClean="0">
                <a:solidFill>
                  <a:srgbClr val="FF0000"/>
                </a:solidFill>
              </a:rPr>
              <a:t>(</a:t>
            </a:r>
            <a:r>
              <a:rPr lang="de-CH" i="1" dirty="0" err="1" smtClean="0">
                <a:solidFill>
                  <a:srgbClr val="FF0000"/>
                </a:solidFill>
              </a:rPr>
              <a:t>completed</a:t>
            </a:r>
            <a:r>
              <a:rPr lang="de-CH" i="1" dirty="0" smtClean="0">
                <a:solidFill>
                  <a:srgbClr val="FF0000"/>
                </a:solidFill>
              </a:rPr>
              <a:t> </a:t>
            </a:r>
            <a:r>
              <a:rPr lang="de-CH" i="1" dirty="0" err="1" smtClean="0">
                <a:solidFill>
                  <a:srgbClr val="FF0000"/>
                </a:solidFill>
              </a:rPr>
              <a:t>by</a:t>
            </a:r>
            <a:r>
              <a:rPr lang="de-CH" i="1" dirty="0" smtClean="0">
                <a:solidFill>
                  <a:srgbClr val="FF0000"/>
                </a:solidFill>
              </a:rPr>
              <a:t> </a:t>
            </a:r>
            <a:r>
              <a:rPr lang="de-CH" i="1" dirty="0" err="1" smtClean="0">
                <a:solidFill>
                  <a:srgbClr val="FF0000"/>
                </a:solidFill>
              </a:rPr>
              <a:t>Mines</a:t>
            </a:r>
            <a:r>
              <a:rPr lang="de-CH" i="1" dirty="0" smtClean="0">
                <a:solidFill>
                  <a:srgbClr val="FF0000"/>
                </a:solidFill>
              </a:rPr>
              <a:t> </a:t>
            </a:r>
            <a:r>
              <a:rPr lang="de-CH" i="1" dirty="0" err="1" smtClean="0">
                <a:solidFill>
                  <a:srgbClr val="FF0000"/>
                </a:solidFill>
              </a:rPr>
              <a:t>Douai</a:t>
            </a:r>
            <a:r>
              <a:rPr lang="de-CH" i="1" dirty="0" smtClean="0">
                <a:solidFill>
                  <a:srgbClr val="FF0000"/>
                </a:solidFill>
              </a:rPr>
              <a:t>)</a:t>
            </a:r>
            <a:endParaRPr lang="de-CH" i="1" dirty="0">
              <a:solidFill>
                <a:srgbClr val="FF0000"/>
              </a:solidFill>
            </a:endParaRPr>
          </a:p>
          <a:p>
            <a:endParaRPr lang="de-CH" dirty="0"/>
          </a:p>
          <a:p>
            <a:r>
              <a:rPr lang="de-CH" dirty="0" smtClean="0">
                <a:solidFill>
                  <a:srgbClr val="FF0000"/>
                </a:solidFill>
              </a:rPr>
              <a:t>0. Development </a:t>
            </a:r>
            <a:r>
              <a:rPr lang="de-CH" dirty="0" err="1" smtClean="0">
                <a:solidFill>
                  <a:srgbClr val="FF0000"/>
                </a:solidFill>
              </a:rPr>
              <a:t>of</a:t>
            </a:r>
            <a:r>
              <a:rPr lang="de-CH" dirty="0" smtClean="0">
                <a:solidFill>
                  <a:srgbClr val="FF0000"/>
                </a:solidFill>
              </a:rPr>
              <a:t> a </a:t>
            </a:r>
            <a:r>
              <a:rPr lang="de-CH" dirty="0" err="1" smtClean="0">
                <a:solidFill>
                  <a:srgbClr val="FF0000"/>
                </a:solidFill>
              </a:rPr>
              <a:t>sampling</a:t>
            </a:r>
            <a:r>
              <a:rPr lang="de-CH" dirty="0" smtClean="0">
                <a:solidFill>
                  <a:srgbClr val="FF0000"/>
                </a:solidFill>
              </a:rPr>
              <a:t> </a:t>
            </a:r>
            <a:r>
              <a:rPr lang="de-CH" dirty="0" err="1" smtClean="0">
                <a:solidFill>
                  <a:srgbClr val="FF0000"/>
                </a:solidFill>
              </a:rPr>
              <a:t>methodology</a:t>
            </a:r>
            <a:r>
              <a:rPr lang="de-CH" dirty="0" smtClean="0">
                <a:solidFill>
                  <a:srgbClr val="FF0000"/>
                </a:solidFill>
              </a:rPr>
              <a:t> (</a:t>
            </a:r>
            <a:r>
              <a:rPr lang="de-CH" dirty="0" err="1" smtClean="0">
                <a:solidFill>
                  <a:srgbClr val="FF0000"/>
                </a:solidFill>
              </a:rPr>
              <a:t>minimize</a:t>
            </a:r>
            <a:r>
              <a:rPr lang="de-CH" dirty="0" smtClean="0">
                <a:solidFill>
                  <a:srgbClr val="FF0000"/>
                </a:solidFill>
              </a:rPr>
              <a:t> </a:t>
            </a:r>
            <a:r>
              <a:rPr lang="de-CH" dirty="0" err="1" smtClean="0">
                <a:solidFill>
                  <a:srgbClr val="FF0000"/>
                </a:solidFill>
              </a:rPr>
              <a:t>sampling</a:t>
            </a:r>
            <a:r>
              <a:rPr lang="de-CH" dirty="0" smtClean="0">
                <a:solidFill>
                  <a:srgbClr val="FF0000"/>
                </a:solidFill>
              </a:rPr>
              <a:t> </a:t>
            </a:r>
            <a:r>
              <a:rPr lang="de-CH" dirty="0" err="1" smtClean="0">
                <a:solidFill>
                  <a:srgbClr val="FF0000"/>
                </a:solidFill>
              </a:rPr>
              <a:t>artifacts</a:t>
            </a:r>
            <a:r>
              <a:rPr lang="de-CH" dirty="0" smtClean="0">
                <a:solidFill>
                  <a:srgbClr val="FF0000"/>
                </a:solidFill>
              </a:rPr>
              <a:t>)</a:t>
            </a:r>
            <a:endParaRPr lang="de-CH" dirty="0">
              <a:solidFill>
                <a:srgbClr val="FF0000"/>
              </a:solidFill>
            </a:endParaRPr>
          </a:p>
          <a:p>
            <a:pPr marL="342900" indent="-342900">
              <a:buAutoNum type="arabicPeriod"/>
            </a:pPr>
            <a:r>
              <a:rPr lang="de-CH" dirty="0" smtClean="0"/>
              <a:t>Development </a:t>
            </a:r>
            <a:r>
              <a:rPr lang="de-CH" dirty="0" err="1"/>
              <a:t>of</a:t>
            </a:r>
            <a:r>
              <a:rPr lang="de-CH" dirty="0"/>
              <a:t> an ACTRIS </a:t>
            </a:r>
            <a:r>
              <a:rPr lang="de-CH" dirty="0" err="1"/>
              <a:t>calibration</a:t>
            </a:r>
            <a:r>
              <a:rPr lang="de-CH" dirty="0"/>
              <a:t> </a:t>
            </a:r>
            <a:r>
              <a:rPr lang="de-CH" dirty="0" err="1" smtClean="0"/>
              <a:t>method</a:t>
            </a:r>
            <a:r>
              <a:rPr lang="de-CH" dirty="0" smtClean="0"/>
              <a:t> (gas </a:t>
            </a:r>
            <a:r>
              <a:rPr lang="de-CH" dirty="0" err="1" smtClean="0"/>
              <a:t>standard</a:t>
            </a:r>
            <a:r>
              <a:rPr lang="de-CH" dirty="0" smtClean="0"/>
              <a:t>) </a:t>
            </a:r>
            <a:r>
              <a:rPr lang="de-CH" dirty="0" err="1" smtClean="0">
                <a:solidFill>
                  <a:srgbClr val="FF0000"/>
                </a:solidFill>
              </a:rPr>
              <a:t>and</a:t>
            </a:r>
            <a:r>
              <a:rPr lang="de-CH" dirty="0" smtClean="0">
                <a:solidFill>
                  <a:srgbClr val="FF0000"/>
                </a:solidFill>
              </a:rPr>
              <a:t> a </a:t>
            </a:r>
            <a:r>
              <a:rPr lang="de-CH" dirty="0" err="1" smtClean="0">
                <a:solidFill>
                  <a:srgbClr val="FF0000"/>
                </a:solidFill>
              </a:rPr>
              <a:t>zeroing</a:t>
            </a:r>
            <a:endParaRPr lang="de-CH" dirty="0" smtClean="0">
              <a:solidFill>
                <a:srgbClr val="FF0000"/>
              </a:solidFill>
            </a:endParaRPr>
          </a:p>
          <a:p>
            <a:r>
              <a:rPr lang="de-CH" dirty="0"/>
              <a:t> </a:t>
            </a:r>
            <a:r>
              <a:rPr lang="de-CH" dirty="0" err="1" smtClean="0">
                <a:solidFill>
                  <a:srgbClr val="FF0000"/>
                </a:solidFill>
              </a:rPr>
              <a:t>method</a:t>
            </a:r>
            <a:r>
              <a:rPr lang="de-CH" dirty="0" smtClean="0">
                <a:solidFill>
                  <a:srgbClr val="FF0000"/>
                </a:solidFill>
              </a:rPr>
              <a:t> </a:t>
            </a:r>
            <a:r>
              <a:rPr lang="de-CH" dirty="0" smtClean="0"/>
              <a:t>(</a:t>
            </a:r>
            <a:r>
              <a:rPr lang="de-CH" dirty="0" err="1" smtClean="0"/>
              <a:t>background</a:t>
            </a:r>
            <a:r>
              <a:rPr lang="de-CH" dirty="0" smtClean="0"/>
              <a:t> </a:t>
            </a:r>
            <a:r>
              <a:rPr lang="de-CH" dirty="0" err="1"/>
              <a:t>signal</a:t>
            </a:r>
            <a:r>
              <a:rPr lang="de-CH" dirty="0" smtClean="0"/>
              <a:t>)</a:t>
            </a:r>
          </a:p>
          <a:p>
            <a:r>
              <a:rPr lang="de-CH" dirty="0" smtClean="0"/>
              <a:t>2. </a:t>
            </a:r>
            <a:r>
              <a:rPr lang="de-CH" dirty="0" err="1" smtClean="0">
                <a:solidFill>
                  <a:srgbClr val="FF0000"/>
                </a:solidFill>
              </a:rPr>
              <a:t>Procedure</a:t>
            </a:r>
            <a:r>
              <a:rPr lang="de-CH" dirty="0" smtClean="0">
                <a:solidFill>
                  <a:srgbClr val="FF0000"/>
                </a:solidFill>
              </a:rPr>
              <a:t> </a:t>
            </a:r>
            <a:r>
              <a:rPr lang="de-CH" dirty="0" err="1" smtClean="0">
                <a:solidFill>
                  <a:srgbClr val="FF0000"/>
                </a:solidFill>
              </a:rPr>
              <a:t>to</a:t>
            </a:r>
            <a:r>
              <a:rPr lang="de-CH" dirty="0" smtClean="0">
                <a:solidFill>
                  <a:srgbClr val="FF0000"/>
                </a:solidFill>
              </a:rPr>
              <a:t> manage </a:t>
            </a:r>
            <a:r>
              <a:rPr lang="de-CH" dirty="0" err="1" smtClean="0">
                <a:solidFill>
                  <a:srgbClr val="FF0000"/>
                </a:solidFill>
              </a:rPr>
              <a:t>humidity</a:t>
            </a:r>
            <a:r>
              <a:rPr lang="de-CH" dirty="0" smtClean="0">
                <a:solidFill>
                  <a:srgbClr val="FF0000"/>
                </a:solidFill>
              </a:rPr>
              <a:t> </a:t>
            </a:r>
            <a:r>
              <a:rPr lang="de-CH" dirty="0" err="1" smtClean="0">
                <a:solidFill>
                  <a:srgbClr val="FF0000"/>
                </a:solidFill>
              </a:rPr>
              <a:t>effects</a:t>
            </a:r>
            <a:r>
              <a:rPr lang="de-CH" dirty="0" smtClean="0">
                <a:solidFill>
                  <a:srgbClr val="FF0000"/>
                </a:solidFill>
              </a:rPr>
              <a:t> (</a:t>
            </a:r>
            <a:r>
              <a:rPr lang="de-CH" dirty="0" err="1" smtClean="0">
                <a:solidFill>
                  <a:srgbClr val="FF0000"/>
                </a:solidFill>
              </a:rPr>
              <a:t>signal</a:t>
            </a:r>
            <a:r>
              <a:rPr lang="de-CH" dirty="0" smtClean="0">
                <a:solidFill>
                  <a:srgbClr val="FF0000"/>
                </a:solidFill>
              </a:rPr>
              <a:t> </a:t>
            </a:r>
            <a:r>
              <a:rPr lang="de-CH" dirty="0" err="1" smtClean="0">
                <a:solidFill>
                  <a:srgbClr val="FF0000"/>
                </a:solidFill>
              </a:rPr>
              <a:t>normalization</a:t>
            </a:r>
            <a:r>
              <a:rPr lang="de-CH" dirty="0" smtClean="0">
                <a:solidFill>
                  <a:srgbClr val="FF0000"/>
                </a:solidFill>
              </a:rPr>
              <a:t>)</a:t>
            </a:r>
            <a:endParaRPr lang="de-CH" dirty="0">
              <a:solidFill>
                <a:srgbClr val="FF0000"/>
              </a:solidFill>
            </a:endParaRPr>
          </a:p>
          <a:p>
            <a:r>
              <a:rPr lang="de-CH" dirty="0" smtClean="0"/>
              <a:t>3. </a:t>
            </a:r>
            <a:r>
              <a:rPr lang="de-CH" dirty="0" err="1"/>
              <a:t>Method</a:t>
            </a:r>
            <a:r>
              <a:rPr lang="de-CH" dirty="0"/>
              <a:t> </a:t>
            </a:r>
            <a:r>
              <a:rPr lang="de-CH" dirty="0" err="1"/>
              <a:t>to</a:t>
            </a:r>
            <a:r>
              <a:rPr lang="de-CH" dirty="0"/>
              <a:t> </a:t>
            </a:r>
            <a:r>
              <a:rPr lang="de-CH" dirty="0" err="1"/>
              <a:t>measure</a:t>
            </a:r>
            <a:r>
              <a:rPr lang="de-CH" dirty="0"/>
              <a:t> </a:t>
            </a:r>
            <a:r>
              <a:rPr lang="de-CH" dirty="0" err="1"/>
              <a:t>specific</a:t>
            </a:r>
            <a:r>
              <a:rPr lang="de-CH" dirty="0"/>
              <a:t> </a:t>
            </a:r>
            <a:r>
              <a:rPr lang="de-CH" dirty="0" err="1"/>
              <a:t>compounds</a:t>
            </a:r>
            <a:r>
              <a:rPr lang="de-CH" dirty="0"/>
              <a:t>: </a:t>
            </a:r>
            <a:r>
              <a:rPr lang="de-CH" dirty="0" err="1"/>
              <a:t>methanol</a:t>
            </a:r>
            <a:r>
              <a:rPr lang="de-CH" dirty="0"/>
              <a:t>, </a:t>
            </a:r>
            <a:r>
              <a:rPr lang="de-CH" dirty="0" err="1"/>
              <a:t>acetonitrile</a:t>
            </a:r>
            <a:r>
              <a:rPr lang="de-CH" dirty="0"/>
              <a:t>, </a:t>
            </a:r>
            <a:r>
              <a:rPr lang="de-CH" dirty="0" err="1"/>
              <a:t>acetaldehyde</a:t>
            </a:r>
            <a:r>
              <a:rPr lang="de-CH" dirty="0"/>
              <a:t>, </a:t>
            </a:r>
            <a:r>
              <a:rPr lang="de-CH" dirty="0" err="1"/>
              <a:t>formic</a:t>
            </a:r>
            <a:r>
              <a:rPr lang="de-CH" dirty="0"/>
              <a:t> </a:t>
            </a:r>
            <a:r>
              <a:rPr lang="de-CH" dirty="0" err="1"/>
              <a:t>acid</a:t>
            </a:r>
            <a:r>
              <a:rPr lang="de-CH" dirty="0"/>
              <a:t>(?), </a:t>
            </a:r>
            <a:r>
              <a:rPr lang="de-CH" dirty="0" err="1"/>
              <a:t>acetone</a:t>
            </a:r>
            <a:r>
              <a:rPr lang="de-CH" dirty="0"/>
              <a:t>, MVK+MACR, </a:t>
            </a:r>
            <a:r>
              <a:rPr lang="de-CH" dirty="0" err="1"/>
              <a:t>isoprene</a:t>
            </a:r>
            <a:r>
              <a:rPr lang="de-CH" dirty="0"/>
              <a:t>, MEK, </a:t>
            </a:r>
            <a:r>
              <a:rPr lang="de-CH" dirty="0" err="1"/>
              <a:t>benzene</a:t>
            </a:r>
            <a:r>
              <a:rPr lang="de-CH" dirty="0"/>
              <a:t>, </a:t>
            </a:r>
            <a:r>
              <a:rPr lang="de-CH" dirty="0" err="1"/>
              <a:t>toluene</a:t>
            </a:r>
            <a:r>
              <a:rPr lang="de-CH" dirty="0"/>
              <a:t>, C8-C10 </a:t>
            </a:r>
            <a:r>
              <a:rPr lang="de-CH" dirty="0" err="1"/>
              <a:t>aromatics</a:t>
            </a:r>
            <a:r>
              <a:rPr lang="de-CH" dirty="0"/>
              <a:t>, </a:t>
            </a:r>
            <a:r>
              <a:rPr lang="de-CH" dirty="0" err="1"/>
              <a:t>phenol</a:t>
            </a:r>
            <a:r>
              <a:rPr lang="de-CH" dirty="0"/>
              <a:t>(?) </a:t>
            </a:r>
            <a:r>
              <a:rPr lang="de-CH" dirty="0" err="1"/>
              <a:t>and</a:t>
            </a:r>
            <a:r>
              <a:rPr lang="de-CH" dirty="0"/>
              <a:t>  </a:t>
            </a:r>
            <a:r>
              <a:rPr lang="de-CH" dirty="0" err="1"/>
              <a:t>monoterpenes</a:t>
            </a:r>
            <a:r>
              <a:rPr lang="de-CH" dirty="0"/>
              <a:t> .</a:t>
            </a:r>
          </a:p>
          <a:p>
            <a:r>
              <a:rPr lang="de-CH" dirty="0" smtClean="0"/>
              <a:t>4. </a:t>
            </a:r>
            <a:r>
              <a:rPr lang="de-CH" dirty="0"/>
              <a:t>Other </a:t>
            </a:r>
            <a:r>
              <a:rPr lang="de-CH" dirty="0" err="1"/>
              <a:t>compounds</a:t>
            </a:r>
            <a:r>
              <a:rPr lang="de-CH" dirty="0"/>
              <a:t>? </a:t>
            </a:r>
            <a:r>
              <a:rPr lang="de-CH" dirty="0" err="1"/>
              <a:t>Especially</a:t>
            </a:r>
            <a:r>
              <a:rPr lang="de-CH" dirty="0"/>
              <a:t> </a:t>
            </a:r>
            <a:r>
              <a:rPr lang="de-CH" dirty="0" err="1"/>
              <a:t>using</a:t>
            </a:r>
            <a:r>
              <a:rPr lang="de-CH" dirty="0"/>
              <a:t> </a:t>
            </a:r>
            <a:r>
              <a:rPr lang="de-CH" dirty="0" err="1"/>
              <a:t>the</a:t>
            </a:r>
            <a:r>
              <a:rPr lang="de-CH" dirty="0"/>
              <a:t> </a:t>
            </a:r>
            <a:r>
              <a:rPr lang="de-CH" dirty="0" err="1"/>
              <a:t>new</a:t>
            </a:r>
            <a:r>
              <a:rPr lang="de-CH" dirty="0"/>
              <a:t> SRI </a:t>
            </a:r>
            <a:r>
              <a:rPr lang="de-CH" dirty="0" err="1"/>
              <a:t>method</a:t>
            </a:r>
            <a:r>
              <a:rPr lang="de-CH" dirty="0"/>
              <a:t>.</a:t>
            </a:r>
          </a:p>
          <a:p>
            <a:r>
              <a:rPr lang="de-CH" dirty="0" smtClean="0"/>
              <a:t>5. </a:t>
            </a:r>
            <a:r>
              <a:rPr lang="de-CH" dirty="0"/>
              <a:t>Total mass </a:t>
            </a:r>
            <a:r>
              <a:rPr lang="de-CH" dirty="0" err="1"/>
              <a:t>spectra</a:t>
            </a:r>
            <a:r>
              <a:rPr lang="de-CH" dirty="0"/>
              <a:t> </a:t>
            </a:r>
            <a:r>
              <a:rPr lang="de-CH" dirty="0" err="1"/>
              <a:t>products</a:t>
            </a:r>
            <a:r>
              <a:rPr lang="de-CH" dirty="0"/>
              <a:t>: total gas </a:t>
            </a:r>
            <a:r>
              <a:rPr lang="de-CH" dirty="0" err="1"/>
              <a:t>phase</a:t>
            </a:r>
            <a:r>
              <a:rPr lang="de-CH" dirty="0"/>
              <a:t> (</a:t>
            </a:r>
            <a:r>
              <a:rPr lang="de-CH" dirty="0" err="1"/>
              <a:t>oxygenated</a:t>
            </a:r>
            <a:r>
              <a:rPr lang="de-CH" dirty="0"/>
              <a:t>) </a:t>
            </a:r>
            <a:r>
              <a:rPr lang="de-CH" dirty="0" err="1"/>
              <a:t>organic</a:t>
            </a:r>
            <a:r>
              <a:rPr lang="de-CH" dirty="0"/>
              <a:t> </a:t>
            </a:r>
            <a:r>
              <a:rPr lang="de-CH" dirty="0" err="1"/>
              <a:t>carbon</a:t>
            </a:r>
            <a:r>
              <a:rPr lang="de-CH" dirty="0"/>
              <a:t>, O/C, H/C, N/C, </a:t>
            </a:r>
            <a:r>
              <a:rPr lang="de-CH" dirty="0" err="1"/>
              <a:t>carbon</a:t>
            </a:r>
            <a:r>
              <a:rPr lang="de-CH" dirty="0"/>
              <a:t> </a:t>
            </a:r>
            <a:r>
              <a:rPr lang="de-CH" dirty="0" err="1"/>
              <a:t>oxydation</a:t>
            </a:r>
            <a:r>
              <a:rPr lang="de-CH" dirty="0"/>
              <a:t> </a:t>
            </a:r>
            <a:r>
              <a:rPr lang="de-CH" dirty="0" err="1"/>
              <a:t>state</a:t>
            </a:r>
            <a:r>
              <a:rPr lang="de-CH" dirty="0"/>
              <a:t> </a:t>
            </a:r>
            <a:r>
              <a:rPr lang="de-CH" dirty="0" err="1" smtClean="0"/>
              <a:t>etc</a:t>
            </a:r>
            <a:r>
              <a:rPr lang="de-CH" dirty="0" smtClean="0"/>
              <a:t> </a:t>
            </a:r>
            <a:r>
              <a:rPr lang="de-CH" dirty="0" smtClean="0">
                <a:solidFill>
                  <a:srgbClr val="FF0000"/>
                </a:solidFill>
              </a:rPr>
              <a:t>(PTR-</a:t>
            </a:r>
            <a:r>
              <a:rPr lang="de-CH" dirty="0" err="1" smtClean="0">
                <a:solidFill>
                  <a:srgbClr val="FF0000"/>
                </a:solidFill>
              </a:rPr>
              <a:t>ToFMS</a:t>
            </a:r>
            <a:r>
              <a:rPr lang="de-CH" dirty="0" smtClean="0">
                <a:solidFill>
                  <a:srgbClr val="FF0000"/>
                </a:solidFill>
              </a:rPr>
              <a:t> </a:t>
            </a:r>
            <a:r>
              <a:rPr lang="de-CH" dirty="0" err="1" smtClean="0">
                <a:solidFill>
                  <a:srgbClr val="FF0000"/>
                </a:solidFill>
              </a:rPr>
              <a:t>only</a:t>
            </a:r>
            <a:r>
              <a:rPr lang="de-CH" dirty="0" smtClean="0">
                <a:solidFill>
                  <a:srgbClr val="FF0000"/>
                </a:solidFill>
              </a:rPr>
              <a:t>?)</a:t>
            </a:r>
            <a:endParaRPr lang="de-CH" dirty="0">
              <a:solidFill>
                <a:srgbClr val="FF0000"/>
              </a:solidFill>
            </a:endParaRPr>
          </a:p>
          <a:p>
            <a:r>
              <a:rPr lang="de-CH" dirty="0" smtClean="0"/>
              <a:t>6. </a:t>
            </a:r>
            <a:r>
              <a:rPr lang="de-CH" dirty="0" err="1"/>
              <a:t>Intercomparison</a:t>
            </a:r>
            <a:r>
              <a:rPr lang="de-CH" dirty="0"/>
              <a:t> </a:t>
            </a:r>
            <a:r>
              <a:rPr lang="de-CH" dirty="0" err="1" smtClean="0">
                <a:solidFill>
                  <a:srgbClr val="FF0000"/>
                </a:solidFill>
              </a:rPr>
              <a:t>between</a:t>
            </a:r>
            <a:r>
              <a:rPr lang="de-CH" dirty="0" smtClean="0">
                <a:solidFill>
                  <a:srgbClr val="FF0000"/>
                </a:solidFill>
              </a:rPr>
              <a:t> PTRMS, TOF-MS </a:t>
            </a:r>
            <a:r>
              <a:rPr lang="de-CH" dirty="0" err="1" smtClean="0">
                <a:solidFill>
                  <a:srgbClr val="FF0000"/>
                </a:solidFill>
              </a:rPr>
              <a:t>and</a:t>
            </a:r>
            <a:r>
              <a:rPr lang="de-CH" dirty="0" smtClean="0">
                <a:solidFill>
                  <a:srgbClr val="FF0000"/>
                </a:solidFill>
              </a:rPr>
              <a:t> </a:t>
            </a:r>
            <a:r>
              <a:rPr lang="de-CH" dirty="0" err="1" smtClean="0">
                <a:solidFill>
                  <a:srgbClr val="FF0000"/>
                </a:solidFill>
              </a:rPr>
              <a:t>other</a:t>
            </a:r>
            <a:r>
              <a:rPr lang="de-CH" dirty="0" smtClean="0">
                <a:solidFill>
                  <a:srgbClr val="FF0000"/>
                </a:solidFill>
              </a:rPr>
              <a:t> </a:t>
            </a:r>
            <a:r>
              <a:rPr lang="de-CH" dirty="0" err="1" smtClean="0">
                <a:solidFill>
                  <a:srgbClr val="FF0000"/>
                </a:solidFill>
              </a:rPr>
              <a:t>techniques</a:t>
            </a:r>
            <a:r>
              <a:rPr lang="de-CH" dirty="0" smtClean="0">
                <a:solidFill>
                  <a:srgbClr val="FF0000"/>
                </a:solidFill>
              </a:rPr>
              <a:t> </a:t>
            </a:r>
            <a:r>
              <a:rPr lang="de-CH" dirty="0" smtClean="0"/>
              <a:t>(</a:t>
            </a:r>
            <a:r>
              <a:rPr lang="de-CH" dirty="0" err="1" smtClean="0"/>
              <a:t>either</a:t>
            </a:r>
            <a:r>
              <a:rPr lang="de-CH" dirty="0" smtClean="0"/>
              <a:t> </a:t>
            </a:r>
            <a:r>
              <a:rPr lang="de-CH" dirty="0" err="1"/>
              <a:t>round</a:t>
            </a:r>
            <a:r>
              <a:rPr lang="de-CH" dirty="0"/>
              <a:t> </a:t>
            </a:r>
            <a:r>
              <a:rPr lang="de-CH" dirty="0" err="1"/>
              <a:t>robin</a:t>
            </a:r>
            <a:r>
              <a:rPr lang="de-CH" dirty="0"/>
              <a:t> + </a:t>
            </a:r>
            <a:r>
              <a:rPr lang="de-CH" dirty="0" err="1"/>
              <a:t>target</a:t>
            </a:r>
            <a:r>
              <a:rPr lang="de-CH" dirty="0"/>
              <a:t> gas  </a:t>
            </a:r>
            <a:r>
              <a:rPr lang="de-CH" dirty="0" err="1"/>
              <a:t>or</a:t>
            </a:r>
            <a:r>
              <a:rPr lang="de-CH" dirty="0"/>
              <a:t> </a:t>
            </a:r>
            <a:r>
              <a:rPr lang="de-CH" dirty="0" err="1"/>
              <a:t>side</a:t>
            </a:r>
            <a:r>
              <a:rPr lang="de-CH" dirty="0"/>
              <a:t> </a:t>
            </a:r>
            <a:r>
              <a:rPr lang="de-CH" dirty="0" err="1"/>
              <a:t>by</a:t>
            </a:r>
            <a:r>
              <a:rPr lang="de-CH" dirty="0"/>
              <a:t> </a:t>
            </a:r>
            <a:r>
              <a:rPr lang="de-CH" dirty="0" err="1"/>
              <a:t>side</a:t>
            </a:r>
            <a:r>
              <a:rPr lang="de-CH" dirty="0"/>
              <a:t>)</a:t>
            </a:r>
          </a:p>
          <a:p>
            <a:endParaRPr lang="de-CH" dirty="0"/>
          </a:p>
        </p:txBody>
      </p:sp>
    </p:spTree>
    <p:extLst>
      <p:ext uri="{BB962C8B-B14F-4D97-AF65-F5344CB8AC3E}">
        <p14:creationId xmlns:p14="http://schemas.microsoft.com/office/powerpoint/2010/main" val="240247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fontScale="90000"/>
          </a:bodyPr>
          <a:lstStyle/>
          <a:p>
            <a:pPr algn="ctr"/>
            <a:r>
              <a:rPr lang="de-CH" smtClean="0"/>
              <a:t>ACTRIS-2: </a:t>
            </a:r>
            <a:br>
              <a:rPr lang="de-CH" smtClean="0"/>
            </a:br>
            <a:r>
              <a:rPr lang="de-CH" sz="2200" smtClean="0"/>
              <a:t>Task 3.2.3 </a:t>
            </a:r>
            <a:r>
              <a:rPr lang="en-US" sz="2200"/>
              <a:t>Development of a measurement standardization and a data submission protocol for VOCs based on </a:t>
            </a:r>
            <a:r>
              <a:rPr lang="en-US" sz="2200" b="1"/>
              <a:t>PTRMS and TOF-MS </a:t>
            </a:r>
            <a:r>
              <a:rPr lang="en-US" sz="2200"/>
              <a:t>measurements </a:t>
            </a:r>
            <a:endParaRPr lang="de-CH" sz="2200">
              <a:solidFill>
                <a:srgbClr val="FF0000"/>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4238362978"/>
              </p:ext>
            </p:extLst>
          </p:nvPr>
        </p:nvGraphicFramePr>
        <p:xfrm>
          <a:off x="539552" y="2276872"/>
          <a:ext cx="7992889" cy="3774440"/>
        </p:xfrm>
        <a:graphic>
          <a:graphicData uri="http://schemas.openxmlformats.org/drawingml/2006/table">
            <a:tbl>
              <a:tblPr firstRow="1" bandRow="1">
                <a:tableStyleId>{5C22544A-7EE6-4342-B048-85BDC9FD1C3A}</a:tableStyleId>
              </a:tblPr>
              <a:tblGrid>
                <a:gridCol w="1726737"/>
                <a:gridCol w="1726737"/>
                <a:gridCol w="3034733"/>
                <a:gridCol w="1504682"/>
              </a:tblGrid>
              <a:tr h="370840">
                <a:tc>
                  <a:txBody>
                    <a:bodyPr/>
                    <a:lstStyle/>
                    <a:p>
                      <a:r>
                        <a:rPr lang="de-CH" dirty="0" err="1" smtClean="0"/>
                        <a:t>site</a:t>
                      </a:r>
                      <a:endParaRPr lang="de-CH" dirty="0"/>
                    </a:p>
                  </a:txBody>
                  <a:tcPr/>
                </a:tc>
                <a:tc>
                  <a:txBody>
                    <a:bodyPr/>
                    <a:lstStyle/>
                    <a:p>
                      <a:r>
                        <a:rPr lang="de-CH" smtClean="0"/>
                        <a:t>institution</a:t>
                      </a:r>
                      <a:endParaRPr lang="de-CH"/>
                    </a:p>
                  </a:txBody>
                  <a:tcPr/>
                </a:tc>
                <a:tc>
                  <a:txBody>
                    <a:bodyPr/>
                    <a:lstStyle/>
                    <a:p>
                      <a:r>
                        <a:rPr lang="de-CH" smtClean="0"/>
                        <a:t>instrument</a:t>
                      </a:r>
                      <a:endParaRPr lang="de-CH"/>
                    </a:p>
                  </a:txBody>
                  <a:tcPr/>
                </a:tc>
                <a:tc>
                  <a:txBody>
                    <a:bodyPr/>
                    <a:lstStyle/>
                    <a:p>
                      <a:r>
                        <a:rPr lang="de-CH" smtClean="0"/>
                        <a:t>Data submission</a:t>
                      </a:r>
                      <a:endParaRPr lang="de-CH"/>
                    </a:p>
                  </a:txBody>
                  <a:tcPr/>
                </a:tc>
              </a:tr>
              <a:tr h="370840">
                <a:tc>
                  <a:txBody>
                    <a:bodyPr/>
                    <a:lstStyle/>
                    <a:p>
                      <a:r>
                        <a:rPr lang="de-CH" smtClean="0"/>
                        <a:t>Birkenes II</a:t>
                      </a:r>
                      <a:endParaRPr lang="de-CH"/>
                    </a:p>
                  </a:txBody>
                  <a:tcPr/>
                </a:tc>
                <a:tc>
                  <a:txBody>
                    <a:bodyPr/>
                    <a:lstStyle/>
                    <a:p>
                      <a:r>
                        <a:rPr lang="de-CH" smtClean="0"/>
                        <a:t>NILU</a:t>
                      </a:r>
                      <a:endParaRPr lang="de-CH"/>
                    </a:p>
                  </a:txBody>
                  <a:tcPr/>
                </a:tc>
                <a:tc>
                  <a:txBody>
                    <a:bodyPr/>
                    <a:lstStyle/>
                    <a:p>
                      <a:r>
                        <a:rPr lang="de-CH" dirty="0" smtClean="0"/>
                        <a:t>IONICON_PTR_TOF_8000</a:t>
                      </a:r>
                      <a:endParaRPr lang="de-CH" dirty="0"/>
                    </a:p>
                  </a:txBody>
                  <a:tcPr/>
                </a:tc>
                <a:tc>
                  <a:txBody>
                    <a:bodyPr/>
                    <a:lstStyle/>
                    <a:p>
                      <a:r>
                        <a:rPr lang="de-CH" smtClean="0"/>
                        <a:t>yes</a:t>
                      </a:r>
                      <a:endParaRPr lang="de-CH"/>
                    </a:p>
                  </a:txBody>
                  <a:tcPr/>
                </a:tc>
              </a:tr>
              <a:tr h="370840">
                <a:tc>
                  <a:txBody>
                    <a:bodyPr/>
                    <a:lstStyle/>
                    <a:p>
                      <a:r>
                        <a:rPr lang="de-CH" smtClean="0"/>
                        <a:t>Hyytiälä</a:t>
                      </a:r>
                      <a:endParaRPr lang="de-CH"/>
                    </a:p>
                  </a:txBody>
                  <a:tcPr/>
                </a:tc>
                <a:tc>
                  <a:txBody>
                    <a:bodyPr/>
                    <a:lstStyle/>
                    <a:p>
                      <a:r>
                        <a:rPr lang="de-CH" smtClean="0"/>
                        <a:t>FMI</a:t>
                      </a:r>
                      <a:endParaRPr lang="de-CH"/>
                    </a:p>
                  </a:txBody>
                  <a:tcPr/>
                </a:tc>
                <a:tc>
                  <a:txBody>
                    <a:bodyPr/>
                    <a:lstStyle/>
                    <a:p>
                      <a:endParaRPr lang="de-CH"/>
                    </a:p>
                  </a:txBody>
                  <a:tcPr/>
                </a:tc>
                <a:tc>
                  <a:txBody>
                    <a:bodyPr/>
                    <a:lstStyle/>
                    <a:p>
                      <a:r>
                        <a:rPr lang="de-CH" smtClean="0"/>
                        <a:t>no</a:t>
                      </a:r>
                      <a:endParaRPr lang="de-CH"/>
                    </a:p>
                  </a:txBody>
                  <a:tcPr/>
                </a:tc>
              </a:tr>
              <a:tr h="370840">
                <a:tc>
                  <a:txBody>
                    <a:bodyPr/>
                    <a:lstStyle/>
                    <a:p>
                      <a:r>
                        <a:rPr lang="de-CH" dirty="0" smtClean="0">
                          <a:solidFill>
                            <a:srgbClr val="FF0000"/>
                          </a:solidFill>
                        </a:rPr>
                        <a:t>Field </a:t>
                      </a:r>
                      <a:r>
                        <a:rPr lang="de-CH" dirty="0" err="1" smtClean="0">
                          <a:solidFill>
                            <a:srgbClr val="FF0000"/>
                          </a:solidFill>
                        </a:rPr>
                        <a:t>Campaigns</a:t>
                      </a:r>
                      <a:endParaRPr lang="de-CH" dirty="0">
                        <a:solidFill>
                          <a:srgbClr val="FF0000"/>
                        </a:solidFill>
                      </a:endParaRPr>
                    </a:p>
                  </a:txBody>
                  <a:tcPr/>
                </a:tc>
                <a:tc>
                  <a:txBody>
                    <a:bodyPr/>
                    <a:lstStyle/>
                    <a:p>
                      <a:r>
                        <a:rPr lang="de-CH" smtClean="0"/>
                        <a:t>Mines de Douai</a:t>
                      </a:r>
                      <a:endParaRPr lang="de-CH"/>
                    </a:p>
                  </a:txBody>
                  <a:tcPr/>
                </a:tc>
                <a:tc>
                  <a:txBody>
                    <a:bodyPr/>
                    <a:lstStyle/>
                    <a:p>
                      <a:r>
                        <a:rPr lang="de-CH" dirty="0" smtClean="0">
                          <a:solidFill>
                            <a:srgbClr val="FF0000"/>
                          </a:solidFill>
                        </a:rPr>
                        <a:t>Kore</a:t>
                      </a:r>
                      <a:r>
                        <a:rPr lang="de-CH" baseline="0" dirty="0" smtClean="0">
                          <a:solidFill>
                            <a:srgbClr val="FF0000"/>
                          </a:solidFill>
                        </a:rPr>
                        <a:t> 2sd </a:t>
                      </a:r>
                      <a:r>
                        <a:rPr lang="de-CH" baseline="0" dirty="0" err="1" smtClean="0">
                          <a:solidFill>
                            <a:srgbClr val="FF0000"/>
                          </a:solidFill>
                        </a:rPr>
                        <a:t>generation</a:t>
                      </a:r>
                      <a:r>
                        <a:rPr lang="de-CH" baseline="0" dirty="0" smtClean="0">
                          <a:solidFill>
                            <a:srgbClr val="FF0000"/>
                          </a:solidFill>
                        </a:rPr>
                        <a:t> PTR-</a:t>
                      </a:r>
                      <a:r>
                        <a:rPr lang="de-CH" baseline="0" dirty="0" err="1" smtClean="0">
                          <a:solidFill>
                            <a:srgbClr val="FF0000"/>
                          </a:solidFill>
                        </a:rPr>
                        <a:t>ToFMS</a:t>
                      </a:r>
                      <a:endParaRPr lang="de-CH" dirty="0">
                        <a:solidFill>
                          <a:srgbClr val="FF0000"/>
                        </a:solidFill>
                      </a:endParaRPr>
                    </a:p>
                  </a:txBody>
                  <a:tcPr/>
                </a:tc>
                <a:tc>
                  <a:txBody>
                    <a:bodyPr/>
                    <a:lstStyle/>
                    <a:p>
                      <a:r>
                        <a:rPr lang="de-CH" smtClean="0"/>
                        <a:t>no</a:t>
                      </a:r>
                      <a:endParaRPr lang="de-CH"/>
                    </a:p>
                  </a:txBody>
                  <a:tcPr/>
                </a:tc>
              </a:tr>
              <a:tr h="370840">
                <a:tc>
                  <a:txBody>
                    <a:bodyPr/>
                    <a:lstStyle/>
                    <a:p>
                      <a:endParaRPr lang="de-CH"/>
                    </a:p>
                  </a:txBody>
                  <a:tcPr/>
                </a:tc>
                <a:tc>
                  <a:txBody>
                    <a:bodyPr/>
                    <a:lstStyle/>
                    <a:p>
                      <a:r>
                        <a:rPr lang="de-CH" smtClean="0"/>
                        <a:t>Uni Utrecht</a:t>
                      </a:r>
                      <a:endParaRPr lang="de-CH"/>
                    </a:p>
                  </a:txBody>
                  <a:tcPr/>
                </a:tc>
                <a:tc>
                  <a:txBody>
                    <a:bodyPr/>
                    <a:lstStyle/>
                    <a:p>
                      <a:endParaRPr lang="de-CH" dirty="0"/>
                    </a:p>
                  </a:txBody>
                  <a:tcPr/>
                </a:tc>
                <a:tc>
                  <a:txBody>
                    <a:bodyPr/>
                    <a:lstStyle/>
                    <a:p>
                      <a:r>
                        <a:rPr lang="de-CH" smtClean="0"/>
                        <a:t>no</a:t>
                      </a:r>
                      <a:endParaRPr lang="de-CH"/>
                    </a:p>
                  </a:txBody>
                  <a:tcPr/>
                </a:tc>
              </a:tr>
              <a:tr h="370840">
                <a:tc>
                  <a:txBody>
                    <a:bodyPr/>
                    <a:lstStyle/>
                    <a:p>
                      <a:r>
                        <a:rPr lang="de-CH" dirty="0" smtClean="0">
                          <a:solidFill>
                            <a:srgbClr val="FF0000"/>
                          </a:solidFill>
                        </a:rPr>
                        <a:t>SIRTA</a:t>
                      </a:r>
                      <a:endParaRPr lang="de-CH" dirty="0">
                        <a:solidFill>
                          <a:srgbClr val="FF0000"/>
                        </a:solidFill>
                      </a:endParaRPr>
                    </a:p>
                  </a:txBody>
                  <a:tcPr/>
                </a:tc>
                <a:tc>
                  <a:txBody>
                    <a:bodyPr/>
                    <a:lstStyle/>
                    <a:p>
                      <a:r>
                        <a:rPr lang="de-CH" dirty="0" smtClean="0">
                          <a:solidFill>
                            <a:srgbClr val="FF0000"/>
                          </a:solidFill>
                        </a:rPr>
                        <a:t>CNRS</a:t>
                      </a:r>
                      <a:endParaRPr lang="de-CH" dirty="0">
                        <a:solidFill>
                          <a:srgbClr val="FF0000"/>
                        </a:solidFill>
                      </a:endParaRPr>
                    </a:p>
                  </a:txBody>
                  <a:tcPr/>
                </a:tc>
                <a:tc>
                  <a:txBody>
                    <a:bodyPr/>
                    <a:lstStyle/>
                    <a:p>
                      <a:r>
                        <a:rPr lang="de-CH" dirty="0" smtClean="0">
                          <a:solidFill>
                            <a:srgbClr val="FF0000"/>
                          </a:solidFill>
                        </a:rPr>
                        <a:t>IONICON_PTR</a:t>
                      </a:r>
                      <a:endParaRPr lang="de-CH" dirty="0">
                        <a:solidFill>
                          <a:srgbClr val="FF0000"/>
                        </a:solidFill>
                      </a:endParaRPr>
                    </a:p>
                  </a:txBody>
                  <a:tcPr/>
                </a:tc>
                <a:tc>
                  <a:txBody>
                    <a:bodyPr/>
                    <a:lstStyle/>
                    <a:p>
                      <a:r>
                        <a:rPr lang="de-CH" dirty="0" smtClean="0"/>
                        <a:t>?</a:t>
                      </a:r>
                      <a:endParaRPr lang="de-CH"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err="1" smtClean="0"/>
                        <a:t>Jungfraujoch</a:t>
                      </a:r>
                      <a:endParaRPr lang="de-CH" dirty="0" smtClean="0"/>
                    </a:p>
                    <a:p>
                      <a:endParaRPr lang="de-CH" dirty="0"/>
                    </a:p>
                  </a:txBody>
                  <a:tcPr/>
                </a:tc>
                <a:tc>
                  <a:txBody>
                    <a:bodyPr/>
                    <a:lstStyle/>
                    <a:p>
                      <a:r>
                        <a:rPr lang="de-CH" smtClean="0"/>
                        <a:t>EMPA</a:t>
                      </a:r>
                      <a:endParaRPr lang="de-CH"/>
                    </a:p>
                  </a:txBody>
                  <a:tcPr/>
                </a:tc>
                <a:tc>
                  <a:txBody>
                    <a:bodyPr/>
                    <a:lstStyle/>
                    <a:p>
                      <a:r>
                        <a:rPr lang="de-CH" smtClean="0"/>
                        <a:t>GC-TOFMS (TOFWERK)</a:t>
                      </a:r>
                      <a:endParaRPr lang="de-CH"/>
                    </a:p>
                  </a:txBody>
                  <a:tcPr/>
                </a:tc>
                <a:tc>
                  <a:txBody>
                    <a:bodyPr/>
                    <a:lstStyle/>
                    <a:p>
                      <a:r>
                        <a:rPr lang="de-CH" smtClean="0"/>
                        <a:t>Installation in 2016/17</a:t>
                      </a:r>
                      <a:endParaRPr lang="de-CH"/>
                    </a:p>
                  </a:txBody>
                  <a:tcPr/>
                </a:tc>
              </a:tr>
              <a:tr h="370840">
                <a:tc>
                  <a:txBody>
                    <a:bodyPr/>
                    <a:lstStyle/>
                    <a:p>
                      <a:endParaRPr lang="de-CH"/>
                    </a:p>
                  </a:txBody>
                  <a:tcPr/>
                </a:tc>
                <a:tc>
                  <a:txBody>
                    <a:bodyPr/>
                    <a:lstStyle/>
                    <a:p>
                      <a:endParaRPr lang="de-CH"/>
                    </a:p>
                  </a:txBody>
                  <a:tcPr/>
                </a:tc>
                <a:tc>
                  <a:txBody>
                    <a:bodyPr/>
                    <a:lstStyle/>
                    <a:p>
                      <a:endParaRPr lang="de-CH"/>
                    </a:p>
                  </a:txBody>
                  <a:tcPr/>
                </a:tc>
                <a:tc>
                  <a:txBody>
                    <a:bodyPr/>
                    <a:lstStyle/>
                    <a:p>
                      <a:endParaRPr lang="de-CH"/>
                    </a:p>
                  </a:txBody>
                  <a:tcPr/>
                </a:tc>
              </a:tr>
            </a:tbl>
          </a:graphicData>
        </a:graphic>
      </p:graphicFrame>
      <p:sp>
        <p:nvSpPr>
          <p:cNvPr id="3" name="Textfeld 2"/>
          <p:cNvSpPr txBox="1"/>
          <p:nvPr/>
        </p:nvSpPr>
        <p:spPr>
          <a:xfrm>
            <a:off x="1835696" y="1484784"/>
            <a:ext cx="4485330" cy="369332"/>
          </a:xfrm>
          <a:prstGeom prst="rect">
            <a:avLst/>
          </a:prstGeom>
          <a:noFill/>
        </p:spPr>
        <p:txBody>
          <a:bodyPr wrap="none" rtlCol="0">
            <a:spAutoFit/>
          </a:bodyPr>
          <a:lstStyle/>
          <a:p>
            <a:r>
              <a:rPr lang="de-CH" smtClean="0"/>
              <a:t>Stations/instruments available in ACTRIS-2</a:t>
            </a:r>
            <a:endParaRPr lang="de-CH"/>
          </a:p>
        </p:txBody>
      </p:sp>
    </p:spTree>
    <p:extLst>
      <p:ext uri="{BB962C8B-B14F-4D97-AF65-F5344CB8AC3E}">
        <p14:creationId xmlns:p14="http://schemas.microsoft.com/office/powerpoint/2010/main" val="289554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a:bodyPr>
          <a:lstStyle/>
          <a:p>
            <a:pPr algn="ctr"/>
            <a:r>
              <a:rPr lang="de-CH" sz="2200" b="1" smtClean="0"/>
              <a:t>WP3</a:t>
            </a:r>
            <a:r>
              <a:rPr lang="de-CH" sz="2200" b="1"/>
              <a:t>: </a:t>
            </a:r>
            <a:r>
              <a:rPr lang="en-US" sz="2200" b="1"/>
              <a:t>Near-surface observations of aerosols, clouds and trace </a:t>
            </a:r>
            <a:r>
              <a:rPr lang="en-US" sz="2200" b="1" smtClean="0"/>
              <a:t>gases</a:t>
            </a:r>
            <a:br>
              <a:rPr lang="en-US" sz="2200" b="1" smtClean="0"/>
            </a:br>
            <a:r>
              <a:rPr lang="en-GB" sz="1800" b="1" smtClean="0"/>
              <a:t>Task </a:t>
            </a:r>
            <a:r>
              <a:rPr lang="en-GB" sz="1800" b="1"/>
              <a:t>3.1: Improvement of instrumentation, standardization and quality assessment of essential climate and air quality </a:t>
            </a:r>
            <a:r>
              <a:rPr lang="en-GB" sz="1800" b="1" smtClean="0"/>
              <a:t>variables</a:t>
            </a:r>
            <a:endParaRPr lang="en-US" sz="2200" b="1"/>
          </a:p>
        </p:txBody>
      </p:sp>
      <p:sp>
        <p:nvSpPr>
          <p:cNvPr id="4" name="Rechteck 3"/>
          <p:cNvSpPr/>
          <p:nvPr/>
        </p:nvSpPr>
        <p:spPr>
          <a:xfrm>
            <a:off x="179512" y="1268760"/>
            <a:ext cx="8856984" cy="5293757"/>
          </a:xfrm>
          <a:prstGeom prst="rect">
            <a:avLst/>
          </a:prstGeom>
        </p:spPr>
        <p:txBody>
          <a:bodyPr wrap="square">
            <a:spAutoFit/>
          </a:bodyPr>
          <a:lstStyle/>
          <a:p>
            <a:r>
              <a:rPr lang="en-GB" b="1" smtClean="0"/>
              <a:t>ACTRIS-2 </a:t>
            </a:r>
            <a:r>
              <a:rPr lang="en-GB" b="1"/>
              <a:t>tools:</a:t>
            </a:r>
          </a:p>
          <a:p>
            <a:r>
              <a:rPr lang="en-GB" b="1" smtClean="0"/>
              <a:t>target gases: </a:t>
            </a:r>
            <a:r>
              <a:rPr lang="en-GB" smtClean="0">
                <a:solidFill>
                  <a:schemeClr val="accent3">
                    <a:lumMod val="75000"/>
                    <a:lumOff val="25000"/>
                  </a:schemeClr>
                </a:solidFill>
              </a:rPr>
              <a:t>monthly, all stations: a prerequisite for the ACTRIS label</a:t>
            </a:r>
          </a:p>
          <a:p>
            <a:r>
              <a:rPr lang="en-US" smtClean="0">
                <a:sym typeface="Wingdings" panose="05000000000000000000" pitchFamily="2" charset="2"/>
              </a:rPr>
              <a:t> </a:t>
            </a:r>
            <a:r>
              <a:rPr lang="en-US" smtClean="0"/>
              <a:t>VOCs: spiked </a:t>
            </a:r>
            <a:r>
              <a:rPr lang="en-US"/>
              <a:t>NPL+compressed air </a:t>
            </a:r>
            <a:r>
              <a:rPr lang="en-US" smtClean="0"/>
              <a:t>= commercial </a:t>
            </a:r>
            <a:r>
              <a:rPr lang="en-US"/>
              <a:t>breathing </a:t>
            </a:r>
            <a:r>
              <a:rPr lang="en-US" smtClean="0"/>
              <a:t>air (DWD)</a:t>
            </a:r>
          </a:p>
          <a:p>
            <a:r>
              <a:rPr lang="en-US" smtClean="0">
                <a:sym typeface="Wingdings" panose="05000000000000000000" pitchFamily="2" charset="2"/>
              </a:rPr>
              <a:t> </a:t>
            </a:r>
            <a:r>
              <a:rPr lang="en-US" smtClean="0"/>
              <a:t>NO: 100 </a:t>
            </a:r>
            <a:r>
              <a:rPr lang="en-US"/>
              <a:t>ppb by synth. </a:t>
            </a:r>
            <a:r>
              <a:rPr lang="en-US" smtClean="0"/>
              <a:t>gases manufacturers (DWD)</a:t>
            </a:r>
          </a:p>
          <a:p>
            <a:r>
              <a:rPr lang="en-US" i="1" smtClean="0"/>
              <a:t>practical issues to be solved: canister types/valves/shipment</a:t>
            </a:r>
            <a:endParaRPr lang="en-GB" i="1"/>
          </a:p>
          <a:p>
            <a:endParaRPr lang="en-GB" sz="1100">
              <a:solidFill>
                <a:schemeClr val="accent3">
                  <a:lumMod val="75000"/>
                  <a:lumOff val="25000"/>
                </a:schemeClr>
              </a:solidFill>
            </a:endParaRPr>
          </a:p>
          <a:p>
            <a:r>
              <a:rPr lang="en-GB" b="1"/>
              <a:t>travelling </a:t>
            </a:r>
            <a:r>
              <a:rPr lang="en-GB" b="1" smtClean="0"/>
              <a:t>standards and </a:t>
            </a:r>
            <a:r>
              <a:rPr lang="en-GB" b="1"/>
              <a:t>calibration </a:t>
            </a:r>
            <a:r>
              <a:rPr lang="en-GB" b="1" smtClean="0"/>
              <a:t>campaigns</a:t>
            </a:r>
            <a:r>
              <a:rPr lang="en-GB" smtClean="0"/>
              <a:t>: </a:t>
            </a:r>
            <a:r>
              <a:rPr lang="en-GB" smtClean="0">
                <a:solidFill>
                  <a:schemeClr val="accent3">
                    <a:lumMod val="75000"/>
                    <a:lumOff val="25000"/>
                  </a:schemeClr>
                </a:solidFill>
              </a:rPr>
              <a:t>on demand for:</a:t>
            </a:r>
            <a:endParaRPr lang="en-GB" smtClean="0"/>
          </a:p>
          <a:p>
            <a:r>
              <a:rPr lang="en-GB" smtClean="0">
                <a:solidFill>
                  <a:schemeClr val="accent3">
                    <a:lumMod val="75000"/>
                    <a:lumOff val="25000"/>
                  </a:schemeClr>
                </a:solidFill>
              </a:rPr>
              <a:t>- existing ACTRIS stations with quality issues for existing compounds, </a:t>
            </a:r>
          </a:p>
          <a:p>
            <a:r>
              <a:rPr lang="en-GB" smtClean="0">
                <a:solidFill>
                  <a:schemeClr val="accent3">
                    <a:lumMod val="75000"/>
                    <a:lumOff val="25000"/>
                  </a:schemeClr>
                </a:solidFill>
              </a:rPr>
              <a:t>- new stations</a:t>
            </a:r>
            <a:r>
              <a:rPr lang="en-US"/>
              <a:t>	</a:t>
            </a:r>
            <a:endParaRPr lang="en-US" smtClean="0"/>
          </a:p>
          <a:p>
            <a:r>
              <a:rPr lang="en-US" smtClean="0">
                <a:sym typeface="Wingdings" panose="05000000000000000000" pitchFamily="2" charset="2"/>
              </a:rPr>
              <a:t>VOCs: </a:t>
            </a:r>
            <a:r>
              <a:rPr lang="en-US" smtClean="0"/>
              <a:t>re-use of round-robin canisters from ACTRIS-1  (stored at EMPA)</a:t>
            </a:r>
          </a:p>
          <a:p>
            <a:r>
              <a:rPr lang="en-US" smtClean="0">
                <a:sym typeface="Wingdings" panose="05000000000000000000" pitchFamily="2" charset="2"/>
              </a:rPr>
              <a:t>NO: </a:t>
            </a:r>
            <a:r>
              <a:rPr lang="en-US"/>
              <a:t>re-use of round-robin canisters from ACTRIS-1  (stored at </a:t>
            </a:r>
            <a:r>
              <a:rPr lang="en-US" smtClean="0"/>
              <a:t>DWD)</a:t>
            </a:r>
            <a:endParaRPr lang="en-US"/>
          </a:p>
          <a:p>
            <a:endParaRPr lang="en-GB" sz="1050" smtClean="0"/>
          </a:p>
          <a:p>
            <a:r>
              <a:rPr lang="en-GB" b="1" smtClean="0"/>
              <a:t>Parallel sampling: </a:t>
            </a:r>
            <a:r>
              <a:rPr lang="en-GB" smtClean="0">
                <a:solidFill>
                  <a:schemeClr val="accent3">
                    <a:lumMod val="75000"/>
                    <a:lumOff val="25000"/>
                  </a:schemeClr>
                </a:solidFill>
              </a:rPr>
              <a:t>biannual, all stations, </a:t>
            </a:r>
            <a:r>
              <a:rPr lang="en-GB">
                <a:solidFill>
                  <a:schemeClr val="accent3">
                    <a:lumMod val="75000"/>
                    <a:lumOff val="25000"/>
                  </a:schemeClr>
                </a:solidFill>
              </a:rPr>
              <a:t>a prerequisite </a:t>
            </a:r>
            <a:r>
              <a:rPr lang="en-GB" smtClean="0">
                <a:solidFill>
                  <a:schemeClr val="accent3">
                    <a:lumMod val="75000"/>
                    <a:lumOff val="25000"/>
                  </a:schemeClr>
                </a:solidFill>
              </a:rPr>
              <a:t>for </a:t>
            </a:r>
            <a:r>
              <a:rPr lang="en-GB">
                <a:solidFill>
                  <a:schemeClr val="accent3">
                    <a:lumMod val="75000"/>
                    <a:lumOff val="25000"/>
                  </a:schemeClr>
                </a:solidFill>
              </a:rPr>
              <a:t>the ACTRIS </a:t>
            </a:r>
            <a:r>
              <a:rPr lang="en-GB" smtClean="0">
                <a:solidFill>
                  <a:schemeClr val="accent3">
                    <a:lumMod val="75000"/>
                    <a:lumOff val="25000"/>
                  </a:schemeClr>
                </a:solidFill>
              </a:rPr>
              <a:t>label</a:t>
            </a:r>
          </a:p>
          <a:p>
            <a:r>
              <a:rPr lang="en-GB" smtClean="0">
                <a:sym typeface="Wingdings" panose="05000000000000000000" pitchFamily="2" charset="2"/>
              </a:rPr>
              <a:t> VOCs: flask sampling during measurements (EMPA)</a:t>
            </a:r>
            <a:endParaRPr lang="en-GB" smtClean="0"/>
          </a:p>
          <a:p>
            <a:pPr marL="285750" indent="-285750">
              <a:buFont typeface="Wingdings" pitchFamily="2" charset="2"/>
              <a:buChar char="è"/>
            </a:pPr>
            <a:r>
              <a:rPr lang="en-GB" smtClean="0">
                <a:sym typeface="Wingdings" panose="05000000000000000000" pitchFamily="2" charset="2"/>
              </a:rPr>
              <a:t>NO: travelling instrument (DWD)</a:t>
            </a:r>
          </a:p>
          <a:p>
            <a:pPr marL="285750" indent="-285750">
              <a:buFont typeface="Wingdings" pitchFamily="2" charset="2"/>
              <a:buChar char="è"/>
            </a:pPr>
            <a:endParaRPr lang="en-GB" sz="1050" smtClean="0"/>
          </a:p>
          <a:p>
            <a:r>
              <a:rPr lang="en-GB" b="1" smtClean="0"/>
              <a:t>Station audits</a:t>
            </a:r>
            <a:r>
              <a:rPr lang="en-GB" smtClean="0"/>
              <a:t>:</a:t>
            </a:r>
          </a:p>
          <a:p>
            <a:r>
              <a:rPr lang="en-GB" smtClean="0">
                <a:solidFill>
                  <a:schemeClr val="accent3">
                    <a:lumMod val="75000"/>
                    <a:lumOff val="25000"/>
                  </a:schemeClr>
                </a:solidFill>
              </a:rPr>
              <a:t>- existing </a:t>
            </a:r>
            <a:r>
              <a:rPr lang="en-GB">
                <a:solidFill>
                  <a:schemeClr val="accent3">
                    <a:lumMod val="75000"/>
                    <a:lumOff val="25000"/>
                  </a:schemeClr>
                </a:solidFill>
              </a:rPr>
              <a:t>ACTRIS stations with quality issues for existing compounds, </a:t>
            </a:r>
          </a:p>
          <a:p>
            <a:r>
              <a:rPr lang="en-GB" smtClean="0">
                <a:solidFill>
                  <a:schemeClr val="accent3">
                    <a:lumMod val="75000"/>
                    <a:lumOff val="25000"/>
                  </a:schemeClr>
                </a:solidFill>
              </a:rPr>
              <a:t>- new stations</a:t>
            </a:r>
          </a:p>
          <a:p>
            <a:r>
              <a:rPr lang="en-GB" smtClean="0">
                <a:sym typeface="Wingdings" panose="05000000000000000000" pitchFamily="2" charset="2"/>
              </a:rPr>
              <a:t>WCCs for VOCs and NOx </a:t>
            </a:r>
            <a:r>
              <a:rPr lang="en-GB" smtClean="0">
                <a:solidFill>
                  <a:srgbClr val="FF0000"/>
                </a:solidFill>
                <a:sym typeface="Wingdings" panose="05000000000000000000" pitchFamily="2" charset="2"/>
              </a:rPr>
              <a:t>(under discussion)</a:t>
            </a:r>
            <a:endParaRPr lang="en-GB">
              <a:solidFill>
                <a:srgbClr val="FF0000"/>
              </a:solidFill>
            </a:endParaRPr>
          </a:p>
        </p:txBody>
      </p:sp>
    </p:spTree>
    <p:extLst>
      <p:ext uri="{BB962C8B-B14F-4D97-AF65-F5344CB8AC3E}">
        <p14:creationId xmlns:p14="http://schemas.microsoft.com/office/powerpoint/2010/main" val="69010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fontScale="90000"/>
          </a:bodyPr>
          <a:lstStyle/>
          <a:p>
            <a:pPr algn="ctr"/>
            <a:r>
              <a:rPr lang="de-CH" smtClean="0"/>
              <a:t>ACTRIS-2: </a:t>
            </a:r>
            <a:br>
              <a:rPr lang="de-CH" smtClean="0"/>
            </a:br>
            <a:r>
              <a:rPr lang="de-CH" smtClean="0">
                <a:sym typeface="Wingdings" panose="05000000000000000000" pitchFamily="2" charset="2"/>
              </a:rPr>
              <a:t>task. 3.3</a:t>
            </a:r>
            <a:r>
              <a:rPr lang="de-CH" smtClean="0"/>
              <a:t> : </a:t>
            </a:r>
            <a:r>
              <a:rPr lang="en-US"/>
              <a:t>Implementation of advanced  control procedures for incoming VOCs/NOx</a:t>
            </a:r>
          </a:p>
        </p:txBody>
      </p:sp>
      <p:sp>
        <p:nvSpPr>
          <p:cNvPr id="3" name="Rechteck 2"/>
          <p:cNvSpPr/>
          <p:nvPr/>
        </p:nvSpPr>
        <p:spPr>
          <a:xfrm>
            <a:off x="539552" y="1169457"/>
            <a:ext cx="8604448" cy="1631216"/>
          </a:xfrm>
          <a:prstGeom prst="rect">
            <a:avLst/>
          </a:prstGeom>
        </p:spPr>
        <p:txBody>
          <a:bodyPr wrap="square">
            <a:spAutoFit/>
          </a:bodyPr>
          <a:lstStyle/>
          <a:p>
            <a:r>
              <a:rPr lang="en-US" sz="2000" b="1" smtClean="0"/>
              <a:t>Implementation of advanced  control </a:t>
            </a:r>
            <a:r>
              <a:rPr lang="en-US" sz="2000" b="1"/>
              <a:t>procedures </a:t>
            </a:r>
            <a:r>
              <a:rPr lang="en-US" sz="2000" b="1" smtClean="0"/>
              <a:t>for incoming </a:t>
            </a:r>
            <a:r>
              <a:rPr lang="de-CH" sz="2000" b="1" smtClean="0"/>
              <a:t>VOCs/NOx</a:t>
            </a:r>
          </a:p>
          <a:p>
            <a:pPr>
              <a:tabLst>
                <a:tab pos="542925" algn="l"/>
              </a:tabLst>
            </a:pPr>
            <a:endParaRPr lang="de-CH" sz="2000" smtClean="0"/>
          </a:p>
          <a:p>
            <a:pPr>
              <a:tabLst>
                <a:tab pos="542925" algn="l"/>
              </a:tabLst>
            </a:pPr>
            <a:r>
              <a:rPr lang="de-CH" sz="2000"/>
              <a:t>(DWD/EMPA in combination with </a:t>
            </a:r>
            <a:r>
              <a:rPr lang="de-CH" sz="2000" smtClean="0"/>
              <a:t>NILU/EBAS)</a:t>
            </a:r>
          </a:p>
          <a:p>
            <a:pPr>
              <a:tabLst>
                <a:tab pos="542925" algn="l"/>
              </a:tabLst>
            </a:pPr>
            <a:endParaRPr lang="de-CH" sz="200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3064"/>
            <a:ext cx="182524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603064"/>
            <a:ext cx="2088232" cy="140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330" y="2628601"/>
            <a:ext cx="2015003" cy="127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2563849"/>
            <a:ext cx="1651369" cy="127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654467"/>
            <a:ext cx="1691680" cy="11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Geschweifte Klammer rechts 3"/>
          <p:cNvSpPr/>
          <p:nvPr/>
        </p:nvSpPr>
        <p:spPr>
          <a:xfrm rot="5400000">
            <a:off x="4355976" y="370815"/>
            <a:ext cx="504056" cy="8136904"/>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 name="Textfeld 6"/>
          <p:cNvSpPr txBox="1"/>
          <p:nvPr/>
        </p:nvSpPr>
        <p:spPr>
          <a:xfrm>
            <a:off x="2327283" y="4841943"/>
            <a:ext cx="4561442" cy="400110"/>
          </a:xfrm>
          <a:prstGeom prst="rect">
            <a:avLst/>
          </a:prstGeom>
          <a:noFill/>
        </p:spPr>
        <p:txBody>
          <a:bodyPr wrap="none" rtlCol="0">
            <a:spAutoFit/>
          </a:bodyPr>
          <a:lstStyle/>
          <a:p>
            <a:r>
              <a:rPr lang="de-CH" sz="2000" b="1" smtClean="0"/>
              <a:t>Implementation into EBAS (task 3.3)</a:t>
            </a:r>
            <a:endParaRPr lang="de-CH" sz="2000" b="1"/>
          </a:p>
        </p:txBody>
      </p:sp>
      <p:sp>
        <p:nvSpPr>
          <p:cNvPr id="11" name="Rechteck 10"/>
          <p:cNvSpPr/>
          <p:nvPr/>
        </p:nvSpPr>
        <p:spPr>
          <a:xfrm>
            <a:off x="179512" y="5397317"/>
            <a:ext cx="9036496" cy="369332"/>
          </a:xfrm>
          <a:prstGeom prst="rect">
            <a:avLst/>
          </a:prstGeom>
        </p:spPr>
        <p:txBody>
          <a:bodyPr wrap="square">
            <a:spAutoFit/>
          </a:bodyPr>
          <a:lstStyle/>
          <a:p>
            <a:pPr>
              <a:spcAft>
                <a:spcPts val="1200"/>
              </a:spcAft>
              <a:tabLst>
                <a:tab pos="1619250" algn="l"/>
              </a:tabLst>
            </a:pPr>
            <a:r>
              <a:rPr lang="en-GB"/>
              <a:t>M12: Apr 16     	Workshop: development/implementation QC tools for data submission</a:t>
            </a:r>
          </a:p>
        </p:txBody>
      </p:sp>
      <p:sp>
        <p:nvSpPr>
          <p:cNvPr id="5" name="Rechteck 4"/>
          <p:cNvSpPr/>
          <p:nvPr/>
        </p:nvSpPr>
        <p:spPr>
          <a:xfrm>
            <a:off x="144462" y="5877272"/>
            <a:ext cx="8604001" cy="369332"/>
          </a:xfrm>
          <a:prstGeom prst="rect">
            <a:avLst/>
          </a:prstGeom>
        </p:spPr>
        <p:txBody>
          <a:bodyPr wrap="square">
            <a:spAutoFit/>
          </a:bodyPr>
          <a:lstStyle/>
          <a:p>
            <a:pPr>
              <a:tabLst>
                <a:tab pos="1619250" algn="l"/>
              </a:tabLst>
            </a:pPr>
            <a:r>
              <a:rPr lang="en-GB"/>
              <a:t>M18: Okt </a:t>
            </a:r>
            <a:r>
              <a:rPr lang="en-GB" smtClean="0"/>
              <a:t>16	</a:t>
            </a:r>
            <a:r>
              <a:rPr lang="de-CH" smtClean="0"/>
              <a:t>D3.6</a:t>
            </a:r>
            <a:r>
              <a:rPr lang="de-CH"/>
              <a:t>: tools for data </a:t>
            </a:r>
            <a:r>
              <a:rPr lang="de-CH" smtClean="0"/>
              <a:t>submission developed </a:t>
            </a:r>
            <a:endParaRPr lang="en-GB"/>
          </a:p>
        </p:txBody>
      </p:sp>
    </p:spTree>
    <p:extLst>
      <p:ext uri="{BB962C8B-B14F-4D97-AF65-F5344CB8AC3E}">
        <p14:creationId xmlns:p14="http://schemas.microsoft.com/office/powerpoint/2010/main" val="327539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fontScale="90000"/>
          </a:bodyPr>
          <a:lstStyle/>
          <a:p>
            <a:pPr algn="ctr"/>
            <a:r>
              <a:rPr lang="de-CH" dirty="0" smtClean="0"/>
              <a:t>ACTRIS-2: </a:t>
            </a:r>
            <a:br>
              <a:rPr lang="de-CH" dirty="0" smtClean="0"/>
            </a:br>
            <a:r>
              <a:rPr lang="de-CH" dirty="0" err="1" smtClean="0">
                <a:sym typeface="Wingdings" panose="05000000000000000000" pitchFamily="2" charset="2"/>
              </a:rPr>
              <a:t>task</a:t>
            </a:r>
            <a:r>
              <a:rPr lang="de-CH" smtClean="0">
                <a:sym typeface="Wingdings" panose="05000000000000000000" pitchFamily="2" charset="2"/>
              </a:rPr>
              <a:t>. 3.3</a:t>
            </a:r>
            <a:r>
              <a:rPr lang="de-CH" smtClean="0"/>
              <a:t> : </a:t>
            </a:r>
            <a:r>
              <a:rPr lang="en-US"/>
              <a:t>Implementation of advanced  control procedures for incoming VOCs/NOx</a:t>
            </a:r>
          </a:p>
        </p:txBody>
      </p:sp>
      <p:sp>
        <p:nvSpPr>
          <p:cNvPr id="3" name="Rechteck 2"/>
          <p:cNvSpPr/>
          <p:nvPr/>
        </p:nvSpPr>
        <p:spPr>
          <a:xfrm>
            <a:off x="539552" y="1169457"/>
            <a:ext cx="8604448" cy="4401205"/>
          </a:xfrm>
          <a:prstGeom prst="rect">
            <a:avLst/>
          </a:prstGeom>
        </p:spPr>
        <p:txBody>
          <a:bodyPr wrap="square">
            <a:spAutoFit/>
          </a:bodyPr>
          <a:lstStyle/>
          <a:p>
            <a:pPr>
              <a:tabLst>
                <a:tab pos="542925" algn="l"/>
              </a:tabLst>
            </a:pPr>
            <a:r>
              <a:rPr lang="de-CH" sz="2000" dirty="0" smtClean="0"/>
              <a:t>DWD/EMPA </a:t>
            </a:r>
            <a:r>
              <a:rPr lang="de-CH" sz="2000" dirty="0"/>
              <a:t>in </a:t>
            </a:r>
            <a:r>
              <a:rPr lang="de-CH" sz="2000" dirty="0" err="1"/>
              <a:t>combination</a:t>
            </a:r>
            <a:r>
              <a:rPr lang="de-CH" sz="2000" dirty="0"/>
              <a:t> </a:t>
            </a:r>
            <a:r>
              <a:rPr lang="de-CH" sz="2000" dirty="0" err="1"/>
              <a:t>with</a:t>
            </a:r>
            <a:r>
              <a:rPr lang="de-CH" sz="2000" dirty="0"/>
              <a:t> </a:t>
            </a:r>
            <a:r>
              <a:rPr lang="de-CH" sz="2000" dirty="0" smtClean="0"/>
              <a:t>NILU/EBAS</a:t>
            </a:r>
          </a:p>
          <a:p>
            <a:pPr>
              <a:tabLst>
                <a:tab pos="542925" algn="l"/>
              </a:tabLst>
            </a:pPr>
            <a:endParaRPr lang="de-CH" sz="2000" dirty="0" smtClean="0"/>
          </a:p>
          <a:p>
            <a:pPr>
              <a:tabLst>
                <a:tab pos="542925" algn="l"/>
              </a:tabLst>
            </a:pPr>
            <a:r>
              <a:rPr lang="de-CH" sz="2000" dirty="0" err="1">
                <a:sym typeface="Wingdings" panose="05000000000000000000" pitchFamily="2" charset="2"/>
              </a:rPr>
              <a:t>task</a:t>
            </a:r>
            <a:r>
              <a:rPr lang="de-CH" sz="2000" dirty="0">
                <a:sym typeface="Wingdings" panose="05000000000000000000" pitchFamily="2" charset="2"/>
              </a:rPr>
              <a:t>. </a:t>
            </a:r>
            <a:r>
              <a:rPr lang="de-CH" sz="2000" dirty="0" smtClean="0">
                <a:sym typeface="Wingdings" panose="05000000000000000000" pitchFamily="2" charset="2"/>
              </a:rPr>
              <a:t>3.3.1 </a:t>
            </a:r>
            <a:r>
              <a:rPr lang="de-CH" sz="2000" dirty="0" err="1" smtClean="0">
                <a:sym typeface="Wingdings" panose="05000000000000000000" pitchFamily="2" charset="2"/>
              </a:rPr>
              <a:t>comparison</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monthly</a:t>
            </a:r>
            <a:r>
              <a:rPr lang="de-CH" sz="2000" dirty="0" smtClean="0">
                <a:sym typeface="Wingdings" panose="05000000000000000000" pitchFamily="2" charset="2"/>
              </a:rPr>
              <a:t> </a:t>
            </a:r>
            <a:r>
              <a:rPr lang="de-CH" sz="2000" dirty="0" err="1" smtClean="0">
                <a:sym typeface="Wingdings" panose="05000000000000000000" pitchFamily="2" charset="2"/>
              </a:rPr>
              <a:t>means</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different </a:t>
            </a:r>
            <a:r>
              <a:rPr lang="de-CH" sz="2000" dirty="0" err="1" smtClean="0">
                <a:sym typeface="Wingdings" panose="05000000000000000000" pitchFamily="2" charset="2"/>
              </a:rPr>
              <a:t>site</a:t>
            </a:r>
            <a:r>
              <a:rPr lang="de-CH" sz="2000" dirty="0" smtClean="0">
                <a:sym typeface="Wingdings" panose="05000000000000000000" pitchFamily="2" charset="2"/>
              </a:rPr>
              <a:t> </a:t>
            </a:r>
            <a:r>
              <a:rPr lang="de-CH" sz="2000" dirty="0" err="1" smtClean="0">
                <a:sym typeface="Wingdings" panose="05000000000000000000" pitchFamily="2" charset="2"/>
              </a:rPr>
              <a:t>for</a:t>
            </a:r>
            <a:r>
              <a:rPr lang="de-CH" sz="2000" dirty="0" smtClean="0">
                <a:sym typeface="Wingdings" panose="05000000000000000000" pitchFamily="2" charset="2"/>
              </a:rPr>
              <a:t> </a:t>
            </a:r>
          </a:p>
          <a:p>
            <a:pPr>
              <a:tabLst>
                <a:tab pos="542925" algn="l"/>
              </a:tabLst>
            </a:pPr>
            <a:r>
              <a:rPr lang="de-CH" sz="2000" dirty="0" smtClean="0">
                <a:sym typeface="Wingdings" panose="05000000000000000000" pitchFamily="2" charset="2"/>
              </a:rPr>
              <a:t>VOC </a:t>
            </a:r>
            <a:r>
              <a:rPr lang="de-CH" sz="2000" dirty="0" err="1" smtClean="0">
                <a:sym typeface="Wingdings" panose="05000000000000000000" pitchFamily="2" charset="2"/>
              </a:rPr>
              <a:t>species</a:t>
            </a:r>
            <a:r>
              <a:rPr lang="de-CH" sz="2000" dirty="0" smtClean="0">
                <a:sym typeface="Wingdings" panose="05000000000000000000" pitchFamily="2" charset="2"/>
              </a:rPr>
              <a:t> </a:t>
            </a:r>
            <a:r>
              <a:rPr lang="de-CH" sz="2000" dirty="0" err="1" smtClean="0">
                <a:sym typeface="Wingdings" panose="05000000000000000000" pitchFamily="2" charset="2"/>
              </a:rPr>
              <a:t>and</a:t>
            </a:r>
            <a:r>
              <a:rPr lang="de-CH" sz="2000" dirty="0" smtClean="0">
                <a:sym typeface="Wingdings" panose="05000000000000000000" pitchFamily="2" charset="2"/>
              </a:rPr>
              <a:t> </a:t>
            </a:r>
            <a:r>
              <a:rPr lang="de-CH" sz="2000" dirty="0" err="1" smtClean="0">
                <a:sym typeface="Wingdings" panose="05000000000000000000" pitchFamily="2" charset="2"/>
              </a:rPr>
              <a:t>NOx</a:t>
            </a:r>
            <a:r>
              <a:rPr lang="de-CH" sz="2000" dirty="0" smtClean="0">
                <a:sym typeface="Wingdings" panose="05000000000000000000" pitchFamily="2" charset="2"/>
              </a:rPr>
              <a:t> </a:t>
            </a:r>
          </a:p>
          <a:p>
            <a:pPr>
              <a:tabLst>
                <a:tab pos="542925" algn="l"/>
              </a:tabLst>
            </a:pPr>
            <a:r>
              <a:rPr lang="de-CH" sz="2000" dirty="0" smtClean="0">
                <a:sym typeface="Wingdings" panose="05000000000000000000" pitchFamily="2" charset="2"/>
              </a:rPr>
              <a:t></a:t>
            </a:r>
            <a:r>
              <a:rPr lang="de-CH" sz="2000" dirty="0" err="1" smtClean="0">
                <a:sym typeface="Wingdings" panose="05000000000000000000" pitchFamily="2" charset="2"/>
              </a:rPr>
              <a:t>automatic</a:t>
            </a:r>
            <a:r>
              <a:rPr lang="de-CH" sz="2000" dirty="0" smtClean="0">
                <a:sym typeface="Wingdings" panose="05000000000000000000" pitchFamily="2" charset="2"/>
              </a:rPr>
              <a:t> check </a:t>
            </a:r>
            <a:r>
              <a:rPr lang="de-CH" sz="2000" dirty="0" err="1" smtClean="0">
                <a:sym typeface="Wingdings" panose="05000000000000000000" pitchFamily="2" charset="2"/>
              </a:rPr>
              <a:t>directly</a:t>
            </a:r>
            <a:r>
              <a:rPr lang="de-CH" sz="2000" dirty="0" smtClean="0">
                <a:sym typeface="Wingdings" panose="05000000000000000000" pitchFamily="2" charset="2"/>
              </a:rPr>
              <a:t> after </a:t>
            </a:r>
            <a:r>
              <a:rPr lang="de-CH" sz="2000" dirty="0" err="1" smtClean="0">
                <a:sym typeface="Wingdings" panose="05000000000000000000" pitchFamily="2" charset="2"/>
              </a:rPr>
              <a:t>submission</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the</a:t>
            </a:r>
            <a:r>
              <a:rPr lang="de-CH" sz="2000" dirty="0" smtClean="0">
                <a:sym typeface="Wingdings" panose="05000000000000000000" pitchFamily="2" charset="2"/>
              </a:rPr>
              <a:t> </a:t>
            </a:r>
            <a:r>
              <a:rPr lang="de-CH" sz="2000" dirty="0" err="1" smtClean="0">
                <a:sym typeface="Wingdings" panose="05000000000000000000" pitchFamily="2" charset="2"/>
              </a:rPr>
              <a:t>data</a:t>
            </a:r>
            <a:endParaRPr lang="de-CH" sz="2000" dirty="0" smtClean="0">
              <a:sym typeface="Wingdings" panose="05000000000000000000" pitchFamily="2" charset="2"/>
            </a:endParaRPr>
          </a:p>
          <a:p>
            <a:pPr>
              <a:tabLst>
                <a:tab pos="542925" algn="l"/>
              </a:tabLst>
            </a:pPr>
            <a:r>
              <a:rPr lang="de-CH" sz="2000" dirty="0" smtClean="0">
                <a:sym typeface="Wingdings" panose="05000000000000000000" pitchFamily="2" charset="2"/>
              </a:rPr>
              <a:t>Data </a:t>
            </a:r>
            <a:r>
              <a:rPr lang="de-CH" sz="2000" dirty="0" err="1" smtClean="0">
                <a:sym typeface="Wingdings" panose="05000000000000000000" pitchFamily="2" charset="2"/>
              </a:rPr>
              <a:t>from</a:t>
            </a:r>
            <a:r>
              <a:rPr lang="de-CH" sz="2000" dirty="0" smtClean="0">
                <a:sym typeface="Wingdings" panose="05000000000000000000" pitchFamily="2" charset="2"/>
              </a:rPr>
              <a:t> </a:t>
            </a:r>
            <a:r>
              <a:rPr lang="de-CH" sz="2000" dirty="0" err="1" smtClean="0">
                <a:sym typeface="Wingdings" panose="05000000000000000000" pitchFamily="2" charset="2"/>
              </a:rPr>
              <a:t>provider</a:t>
            </a:r>
            <a:r>
              <a:rPr lang="de-CH" sz="2000" dirty="0" smtClean="0">
                <a:sym typeface="Wingdings" panose="05000000000000000000" pitchFamily="2" charset="2"/>
              </a:rPr>
              <a:t> x </a:t>
            </a:r>
            <a:r>
              <a:rPr lang="de-CH" sz="2000" dirty="0" err="1" smtClean="0">
                <a:sym typeface="Wingdings" panose="05000000000000000000" pitchFamily="2" charset="2"/>
              </a:rPr>
              <a:t>is</a:t>
            </a:r>
            <a:r>
              <a:rPr lang="de-CH" sz="2000" dirty="0" smtClean="0">
                <a:sym typeface="Wingdings" panose="05000000000000000000" pitchFamily="2" charset="2"/>
              </a:rPr>
              <a:t> </a:t>
            </a:r>
            <a:r>
              <a:rPr lang="de-CH" sz="2000" dirty="0" err="1" smtClean="0">
                <a:sym typeface="Wingdings" panose="05000000000000000000" pitchFamily="2" charset="2"/>
              </a:rPr>
              <a:t>compared</a:t>
            </a:r>
            <a:r>
              <a:rPr lang="de-CH" sz="2000" dirty="0" smtClean="0">
                <a:sym typeface="Wingdings" panose="05000000000000000000" pitchFamily="2" charset="2"/>
              </a:rPr>
              <a:t> </a:t>
            </a:r>
            <a:r>
              <a:rPr lang="de-CH" sz="2000" dirty="0" err="1" smtClean="0">
                <a:sym typeface="Wingdings" panose="05000000000000000000" pitchFamily="2" charset="2"/>
              </a:rPr>
              <a:t>to</a:t>
            </a:r>
            <a:r>
              <a:rPr lang="de-CH" sz="2000" dirty="0" smtClean="0">
                <a:sym typeface="Wingdings" panose="05000000000000000000" pitchFamily="2" charset="2"/>
              </a:rPr>
              <a:t> </a:t>
            </a:r>
            <a:r>
              <a:rPr lang="de-CH" sz="2000" dirty="0" err="1" smtClean="0">
                <a:sym typeface="Wingdings" panose="05000000000000000000" pitchFamily="2" charset="2"/>
              </a:rPr>
              <a:t>data</a:t>
            </a:r>
            <a:r>
              <a:rPr lang="de-CH" sz="2000" dirty="0" smtClean="0">
                <a:sym typeface="Wingdings" panose="05000000000000000000" pitchFamily="2" charset="2"/>
              </a:rPr>
              <a:t> </a:t>
            </a:r>
            <a:r>
              <a:rPr lang="de-CH" sz="2000" dirty="0" err="1" smtClean="0">
                <a:sym typeface="Wingdings" panose="05000000000000000000" pitchFamily="2" charset="2"/>
              </a:rPr>
              <a:t>from</a:t>
            </a:r>
            <a:r>
              <a:rPr lang="de-CH" sz="2000" dirty="0" smtClean="0">
                <a:sym typeface="Wingdings" panose="05000000000000000000" pitchFamily="2" charset="2"/>
              </a:rPr>
              <a:t> all </a:t>
            </a:r>
            <a:r>
              <a:rPr lang="de-CH" sz="2000" dirty="0" err="1" smtClean="0">
                <a:sym typeface="Wingdings" panose="05000000000000000000" pitchFamily="2" charset="2"/>
              </a:rPr>
              <a:t>other</a:t>
            </a:r>
            <a:r>
              <a:rPr lang="de-CH" sz="2000" dirty="0" smtClean="0">
                <a:sym typeface="Wingdings" panose="05000000000000000000" pitchFamily="2" charset="2"/>
              </a:rPr>
              <a:t> </a:t>
            </a:r>
            <a:r>
              <a:rPr lang="de-CH" sz="2000" dirty="0" err="1" smtClean="0">
                <a:sym typeface="Wingdings" panose="05000000000000000000" pitchFamily="2" charset="2"/>
              </a:rPr>
              <a:t>provider</a:t>
            </a:r>
            <a:r>
              <a:rPr lang="de-CH" sz="2000" dirty="0" smtClean="0">
                <a:sym typeface="Wingdings" panose="05000000000000000000" pitchFamily="2" charset="2"/>
              </a:rPr>
              <a:t> </a:t>
            </a:r>
            <a:r>
              <a:rPr lang="de-CH" sz="2000" dirty="0" err="1" smtClean="0">
                <a:sym typeface="Wingdings" panose="05000000000000000000" pitchFamily="2" charset="2"/>
              </a:rPr>
              <a:t>for</a:t>
            </a:r>
            <a:r>
              <a:rPr lang="de-CH" sz="2000" dirty="0" smtClean="0">
                <a:sym typeface="Wingdings" panose="05000000000000000000" pitchFamily="2" charset="2"/>
              </a:rPr>
              <a:t> </a:t>
            </a:r>
            <a:r>
              <a:rPr lang="de-CH" sz="2000" dirty="0" err="1" smtClean="0">
                <a:sym typeface="Wingdings" panose="05000000000000000000" pitchFamily="2" charset="2"/>
              </a:rPr>
              <a:t>the</a:t>
            </a:r>
            <a:endParaRPr lang="de-CH" sz="2000" dirty="0" smtClean="0">
              <a:sym typeface="Wingdings" panose="05000000000000000000" pitchFamily="2" charset="2"/>
            </a:endParaRPr>
          </a:p>
          <a:p>
            <a:pPr>
              <a:tabLst>
                <a:tab pos="542925" algn="l"/>
              </a:tabLst>
            </a:pPr>
            <a:r>
              <a:rPr lang="de-CH" sz="2000" dirty="0" smtClean="0">
                <a:sym typeface="Wingdings" panose="05000000000000000000" pitchFamily="2" charset="2"/>
              </a:rPr>
              <a:t>same </a:t>
            </a:r>
            <a:r>
              <a:rPr lang="de-CH" sz="2000" dirty="0" err="1" smtClean="0">
                <a:sym typeface="Wingdings" panose="05000000000000000000" pitchFamily="2" charset="2"/>
              </a:rPr>
              <a:t>period</a:t>
            </a:r>
            <a:endParaRPr lang="de-CH" sz="2000" dirty="0" smtClean="0">
              <a:sym typeface="Wingdings" panose="05000000000000000000" pitchFamily="2" charset="2"/>
            </a:endParaRPr>
          </a:p>
          <a:p>
            <a:pPr>
              <a:tabLst>
                <a:tab pos="542925" algn="l"/>
              </a:tabLst>
            </a:pPr>
            <a:endParaRPr lang="de-CH" sz="2000" dirty="0">
              <a:sym typeface="Wingdings" panose="05000000000000000000" pitchFamily="2" charset="2"/>
            </a:endParaRPr>
          </a:p>
          <a:p>
            <a:pPr>
              <a:tabLst>
                <a:tab pos="542925" algn="l"/>
              </a:tabLst>
            </a:pPr>
            <a:r>
              <a:rPr lang="de-CH" sz="2000" dirty="0" err="1" smtClean="0">
                <a:sym typeface="Wingdings" panose="05000000000000000000" pitchFamily="2" charset="2"/>
              </a:rPr>
              <a:t>To</a:t>
            </a:r>
            <a:r>
              <a:rPr lang="de-CH" sz="2000" dirty="0" smtClean="0">
                <a:sym typeface="Wingdings" panose="05000000000000000000" pitchFamily="2" charset="2"/>
              </a:rPr>
              <a:t> </a:t>
            </a:r>
            <a:r>
              <a:rPr lang="de-CH" sz="2000" dirty="0" err="1" smtClean="0">
                <a:sym typeface="Wingdings" panose="05000000000000000000" pitchFamily="2" charset="2"/>
              </a:rPr>
              <a:t>be</a:t>
            </a:r>
            <a:r>
              <a:rPr lang="de-CH" sz="2000" dirty="0" smtClean="0">
                <a:sym typeface="Wingdings" panose="05000000000000000000" pitchFamily="2" charset="2"/>
              </a:rPr>
              <a:t> </a:t>
            </a:r>
            <a:r>
              <a:rPr lang="de-CH" sz="2000" dirty="0" err="1" smtClean="0">
                <a:sym typeface="Wingdings" panose="05000000000000000000" pitchFamily="2" charset="2"/>
              </a:rPr>
              <a:t>done</a:t>
            </a:r>
            <a:r>
              <a:rPr lang="de-CH" sz="2000" dirty="0" smtClean="0">
                <a:sym typeface="Wingdings" panose="05000000000000000000" pitchFamily="2" charset="2"/>
              </a:rPr>
              <a:t>: </a:t>
            </a:r>
          </a:p>
          <a:p>
            <a:pPr>
              <a:tabLst>
                <a:tab pos="542925" algn="l"/>
              </a:tabLst>
            </a:pPr>
            <a:r>
              <a:rPr lang="de-CH" sz="2000" dirty="0" smtClean="0">
                <a:sym typeface="Wingdings" panose="05000000000000000000" pitchFamily="2" charset="2"/>
              </a:rPr>
              <a:t>- </a:t>
            </a:r>
            <a:r>
              <a:rPr lang="de-CH" sz="2000" dirty="0" err="1" smtClean="0">
                <a:sym typeface="Wingdings" panose="05000000000000000000" pitchFamily="2" charset="2"/>
              </a:rPr>
              <a:t>Organization</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 </a:t>
            </a:r>
            <a:r>
              <a:rPr lang="de-CH" sz="2000" dirty="0" err="1" smtClean="0">
                <a:sym typeface="Wingdings" panose="05000000000000000000" pitchFamily="2" charset="2"/>
              </a:rPr>
              <a:t>workshop</a:t>
            </a:r>
            <a:r>
              <a:rPr lang="de-CH" sz="2000" dirty="0">
                <a:sym typeface="Wingdings" panose="05000000000000000000" pitchFamily="2" charset="2"/>
              </a:rPr>
              <a:t> </a:t>
            </a:r>
            <a:r>
              <a:rPr lang="de-CH" sz="2000" b="1" dirty="0" err="1" smtClean="0">
                <a:solidFill>
                  <a:srgbClr val="FF0000"/>
                </a:solidFill>
                <a:sym typeface="Wingdings" panose="05000000000000000000" pitchFamily="2" charset="2"/>
              </a:rPr>
              <a:t>when</a:t>
            </a:r>
            <a:r>
              <a:rPr lang="de-CH" sz="2000" b="1" dirty="0" smtClean="0">
                <a:solidFill>
                  <a:srgbClr val="FF0000"/>
                </a:solidFill>
                <a:sym typeface="Wingdings" panose="05000000000000000000" pitchFamily="2" charset="2"/>
              </a:rPr>
              <a:t>?</a:t>
            </a:r>
            <a:endParaRPr lang="de-CH" sz="2000" b="1" dirty="0" smtClean="0">
              <a:solidFill>
                <a:srgbClr val="FF0000"/>
              </a:solidFill>
              <a:sym typeface="Wingdings" panose="05000000000000000000" pitchFamily="2" charset="2"/>
            </a:endParaRPr>
          </a:p>
          <a:p>
            <a:pPr>
              <a:tabLst>
                <a:tab pos="542925" algn="l"/>
              </a:tabLst>
            </a:pPr>
            <a:r>
              <a:rPr lang="de-CH" sz="2000" dirty="0" smtClean="0">
                <a:sym typeface="Wingdings" panose="05000000000000000000" pitchFamily="2" charset="2"/>
              </a:rPr>
              <a:t>- Development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criteria</a:t>
            </a:r>
            <a:r>
              <a:rPr lang="de-CH" sz="2000" dirty="0" smtClean="0">
                <a:sym typeface="Wingdings" panose="05000000000000000000" pitchFamily="2" charset="2"/>
              </a:rPr>
              <a:t> </a:t>
            </a:r>
            <a:r>
              <a:rPr lang="de-CH" sz="2000" dirty="0" err="1" smtClean="0">
                <a:sym typeface="Wingdings" panose="05000000000000000000" pitchFamily="2" charset="2"/>
              </a:rPr>
              <a:t>for</a:t>
            </a:r>
            <a:r>
              <a:rPr lang="de-CH" sz="2000" dirty="0" smtClean="0">
                <a:sym typeface="Wingdings" panose="05000000000000000000" pitchFamily="2" charset="2"/>
              </a:rPr>
              <a:t> </a:t>
            </a:r>
            <a:r>
              <a:rPr lang="de-CH" sz="2000" dirty="0" err="1" smtClean="0">
                <a:sym typeface="Wingdings" panose="05000000000000000000" pitchFamily="2" charset="2"/>
              </a:rPr>
              <a:t>suggested</a:t>
            </a:r>
            <a:r>
              <a:rPr lang="de-CH" sz="2000" dirty="0" smtClean="0">
                <a:sym typeface="Wingdings" panose="05000000000000000000" pitchFamily="2" charset="2"/>
              </a:rPr>
              <a:t> </a:t>
            </a:r>
            <a:r>
              <a:rPr lang="de-CH" sz="2000" dirty="0" err="1" smtClean="0">
                <a:sym typeface="Wingdings" panose="05000000000000000000" pitchFamily="2" charset="2"/>
              </a:rPr>
              <a:t>action</a:t>
            </a:r>
            <a:r>
              <a:rPr lang="de-CH" sz="2000" dirty="0" smtClean="0">
                <a:sym typeface="Wingdings" panose="05000000000000000000" pitchFamily="2" charset="2"/>
              </a:rPr>
              <a:t> (</a:t>
            </a:r>
            <a:r>
              <a:rPr lang="de-CH" sz="2000" dirty="0" err="1" smtClean="0">
                <a:sym typeface="Wingdings" panose="05000000000000000000" pitchFamily="2" charset="2"/>
              </a:rPr>
              <a:t>flagging</a:t>
            </a:r>
            <a:r>
              <a:rPr lang="de-CH" sz="2000" dirty="0" smtClean="0">
                <a:sym typeface="Wingdings" panose="05000000000000000000" pitchFamily="2" charset="2"/>
              </a:rPr>
              <a:t>/</a:t>
            </a:r>
            <a:r>
              <a:rPr lang="de-CH" sz="2000" dirty="0" err="1" smtClean="0">
                <a:sym typeface="Wingdings" panose="05000000000000000000" pitchFamily="2" charset="2"/>
              </a:rPr>
              <a:t>recheck</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data</a:t>
            </a:r>
            <a:r>
              <a:rPr lang="de-CH" sz="2000" dirty="0" smtClean="0">
                <a:sym typeface="Wingdings" panose="05000000000000000000" pitchFamily="2" charset="2"/>
              </a:rPr>
              <a:t>)</a:t>
            </a:r>
          </a:p>
          <a:p>
            <a:pPr>
              <a:tabLst>
                <a:tab pos="542925" algn="l"/>
              </a:tabLst>
            </a:pPr>
            <a:r>
              <a:rPr lang="de-CH" sz="2000" dirty="0" smtClean="0">
                <a:sym typeface="Wingdings" panose="05000000000000000000" pitchFamily="2" charset="2"/>
              </a:rPr>
              <a:t>- Data </a:t>
            </a:r>
            <a:r>
              <a:rPr lang="de-CH" sz="2000" dirty="0" err="1" smtClean="0">
                <a:sym typeface="Wingdings" panose="05000000000000000000" pitchFamily="2" charset="2"/>
              </a:rPr>
              <a:t>base</a:t>
            </a:r>
            <a:r>
              <a:rPr lang="de-CH" sz="2000" dirty="0" smtClean="0">
                <a:sym typeface="Wingdings" panose="05000000000000000000" pitchFamily="2" charset="2"/>
              </a:rPr>
              <a:t> </a:t>
            </a:r>
            <a:r>
              <a:rPr lang="de-CH" sz="2000" dirty="0" err="1" smtClean="0">
                <a:sym typeface="Wingdings" panose="05000000000000000000" pitchFamily="2" charset="2"/>
              </a:rPr>
              <a:t>connection</a:t>
            </a:r>
            <a:r>
              <a:rPr lang="de-CH" sz="2000" dirty="0" smtClean="0">
                <a:sym typeface="Wingdings" panose="05000000000000000000" pitchFamily="2" charset="2"/>
              </a:rPr>
              <a:t> </a:t>
            </a:r>
            <a:r>
              <a:rPr lang="de-CH" sz="2000" dirty="0" err="1" smtClean="0">
                <a:sym typeface="Wingdings" panose="05000000000000000000" pitchFamily="2" charset="2"/>
              </a:rPr>
              <a:t>and</a:t>
            </a:r>
            <a:r>
              <a:rPr lang="de-CH" sz="2000" dirty="0" smtClean="0">
                <a:sym typeface="Wingdings" panose="05000000000000000000" pitchFamily="2" charset="2"/>
              </a:rPr>
              <a:t> </a:t>
            </a:r>
            <a:r>
              <a:rPr lang="de-CH" sz="2000" dirty="0" err="1" smtClean="0">
                <a:sym typeface="Wingdings" panose="05000000000000000000" pitchFamily="2" charset="2"/>
              </a:rPr>
              <a:t>automatization</a:t>
            </a:r>
            <a:endParaRPr lang="de-CH" sz="2000" dirty="0" smtClean="0">
              <a:sym typeface="Wingdings" panose="05000000000000000000" pitchFamily="2" charset="2"/>
            </a:endParaRPr>
          </a:p>
          <a:p>
            <a:pPr>
              <a:tabLst>
                <a:tab pos="542925" algn="l"/>
              </a:tabLst>
            </a:pPr>
            <a:r>
              <a:rPr lang="de-CH" sz="2000" dirty="0" smtClean="0">
                <a:sym typeface="Wingdings" panose="05000000000000000000" pitchFamily="2" charset="2"/>
              </a:rPr>
              <a:t>- Potential </a:t>
            </a:r>
            <a:r>
              <a:rPr lang="de-CH" sz="2000" dirty="0">
                <a:sym typeface="Wingdings" panose="05000000000000000000" pitchFamily="2" charset="2"/>
              </a:rPr>
              <a:t>for NRT </a:t>
            </a:r>
            <a:r>
              <a:rPr lang="de-CH" sz="2000" dirty="0" err="1">
                <a:sym typeface="Wingdings" panose="05000000000000000000" pitchFamily="2" charset="2"/>
              </a:rPr>
              <a:t>and</a:t>
            </a:r>
            <a:r>
              <a:rPr lang="de-CH" sz="2000" dirty="0">
                <a:sym typeface="Wingdings" panose="05000000000000000000" pitchFamily="2" charset="2"/>
              </a:rPr>
              <a:t> quick check</a:t>
            </a:r>
          </a:p>
          <a:p>
            <a:pPr>
              <a:tabLst>
                <a:tab pos="542925" algn="l"/>
              </a:tabLst>
            </a:pPr>
            <a:endParaRPr lang="de-CH" sz="2000" dirty="0">
              <a:sym typeface="Wingdings" panose="05000000000000000000" pitchFamily="2" charset="2"/>
            </a:endParaRPr>
          </a:p>
        </p:txBody>
      </p:sp>
    </p:spTree>
    <p:extLst>
      <p:ext uri="{BB962C8B-B14F-4D97-AF65-F5344CB8AC3E}">
        <p14:creationId xmlns:p14="http://schemas.microsoft.com/office/powerpoint/2010/main" val="2741172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fontScale="90000"/>
          </a:bodyPr>
          <a:lstStyle/>
          <a:p>
            <a:pPr algn="ctr"/>
            <a:r>
              <a:rPr lang="de-CH" smtClean="0"/>
              <a:t>ACTRIS-2: </a:t>
            </a:r>
            <a:br>
              <a:rPr lang="de-CH" smtClean="0"/>
            </a:br>
            <a:r>
              <a:rPr lang="de-CH" smtClean="0">
                <a:sym typeface="Wingdings" panose="05000000000000000000" pitchFamily="2" charset="2"/>
              </a:rPr>
              <a:t>task. 3.3</a:t>
            </a:r>
            <a:r>
              <a:rPr lang="de-CH" smtClean="0"/>
              <a:t> : </a:t>
            </a:r>
            <a:r>
              <a:rPr lang="en-US"/>
              <a:t>Implementation of advanced  control procedures for incoming VOCs/NOx</a:t>
            </a:r>
          </a:p>
        </p:txBody>
      </p:sp>
      <p:sp>
        <p:nvSpPr>
          <p:cNvPr id="3" name="Rechteck 2"/>
          <p:cNvSpPr/>
          <p:nvPr/>
        </p:nvSpPr>
        <p:spPr>
          <a:xfrm>
            <a:off x="539552" y="1169457"/>
            <a:ext cx="8604448" cy="5324535"/>
          </a:xfrm>
          <a:prstGeom prst="rect">
            <a:avLst/>
          </a:prstGeom>
        </p:spPr>
        <p:txBody>
          <a:bodyPr wrap="square">
            <a:spAutoFit/>
          </a:bodyPr>
          <a:lstStyle/>
          <a:p>
            <a:pPr>
              <a:tabLst>
                <a:tab pos="542925" algn="l"/>
              </a:tabLst>
            </a:pPr>
            <a:r>
              <a:rPr lang="de-CH" sz="2000" dirty="0" smtClean="0"/>
              <a:t>DWD/EMPA </a:t>
            </a:r>
            <a:r>
              <a:rPr lang="de-CH" sz="2000" dirty="0"/>
              <a:t>in </a:t>
            </a:r>
            <a:r>
              <a:rPr lang="de-CH" sz="2000" dirty="0" err="1"/>
              <a:t>combination</a:t>
            </a:r>
            <a:r>
              <a:rPr lang="de-CH" sz="2000" dirty="0"/>
              <a:t> </a:t>
            </a:r>
            <a:r>
              <a:rPr lang="de-CH" sz="2000" dirty="0" err="1"/>
              <a:t>with</a:t>
            </a:r>
            <a:r>
              <a:rPr lang="de-CH" sz="2000" dirty="0"/>
              <a:t> </a:t>
            </a:r>
            <a:r>
              <a:rPr lang="de-CH" sz="2000" dirty="0" smtClean="0"/>
              <a:t>NILU/EBAS</a:t>
            </a:r>
          </a:p>
          <a:p>
            <a:pPr>
              <a:tabLst>
                <a:tab pos="542925" algn="l"/>
              </a:tabLst>
            </a:pPr>
            <a:endParaRPr lang="de-CH" sz="2000" dirty="0" smtClean="0"/>
          </a:p>
          <a:p>
            <a:pPr>
              <a:tabLst>
                <a:tab pos="542925" algn="l"/>
              </a:tabLst>
            </a:pPr>
            <a:r>
              <a:rPr lang="de-CH" sz="2000" dirty="0" err="1">
                <a:sym typeface="Wingdings" panose="05000000000000000000" pitchFamily="2" charset="2"/>
              </a:rPr>
              <a:t>task</a:t>
            </a:r>
            <a:r>
              <a:rPr lang="de-CH" sz="2000" dirty="0">
                <a:sym typeface="Wingdings" panose="05000000000000000000" pitchFamily="2" charset="2"/>
              </a:rPr>
              <a:t>. </a:t>
            </a:r>
            <a:r>
              <a:rPr lang="de-CH" sz="2000" dirty="0" smtClean="0">
                <a:sym typeface="Wingdings" panose="05000000000000000000" pitchFamily="2" charset="2"/>
              </a:rPr>
              <a:t>3.3.2 </a:t>
            </a:r>
            <a:r>
              <a:rPr lang="de-CH" sz="2000" dirty="0" err="1" smtClean="0">
                <a:sym typeface="Wingdings" panose="05000000000000000000" pitchFamily="2" charset="2"/>
              </a:rPr>
              <a:t>comparison</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trace</a:t>
            </a:r>
            <a:r>
              <a:rPr lang="de-CH" sz="2000" dirty="0" smtClean="0">
                <a:sym typeface="Wingdings" panose="05000000000000000000" pitchFamily="2" charset="2"/>
              </a:rPr>
              <a:t> gas </a:t>
            </a:r>
            <a:r>
              <a:rPr lang="de-CH" sz="2000" dirty="0" err="1" smtClean="0">
                <a:sym typeface="Wingdings" panose="05000000000000000000" pitchFamily="2" charset="2"/>
              </a:rPr>
              <a:t>ratios</a:t>
            </a:r>
            <a:r>
              <a:rPr lang="de-CH" sz="2000" dirty="0" smtClean="0">
                <a:sym typeface="Wingdings" panose="05000000000000000000" pitchFamily="2" charset="2"/>
              </a:rPr>
              <a:t> </a:t>
            </a:r>
            <a:r>
              <a:rPr lang="de-CH" sz="2000" dirty="0" err="1" smtClean="0">
                <a:sym typeface="Wingdings" panose="05000000000000000000" pitchFamily="2" charset="2"/>
              </a:rPr>
              <a:t>for</a:t>
            </a:r>
            <a:r>
              <a:rPr lang="de-CH" sz="2000" dirty="0" smtClean="0">
                <a:sym typeface="Wingdings" panose="05000000000000000000" pitchFamily="2" charset="2"/>
              </a:rPr>
              <a:t> different </a:t>
            </a:r>
            <a:r>
              <a:rPr lang="de-CH" sz="2000" dirty="0" err="1" smtClean="0">
                <a:sym typeface="Wingdings" panose="05000000000000000000" pitchFamily="2" charset="2"/>
              </a:rPr>
              <a:t>site</a:t>
            </a:r>
            <a:r>
              <a:rPr lang="de-CH" sz="2000" dirty="0" smtClean="0">
                <a:sym typeface="Wingdings" panose="05000000000000000000" pitchFamily="2" charset="2"/>
              </a:rPr>
              <a:t> </a:t>
            </a:r>
            <a:r>
              <a:rPr lang="de-CH" sz="2000" dirty="0" err="1" smtClean="0">
                <a:sym typeface="Wingdings" panose="05000000000000000000" pitchFamily="2" charset="2"/>
              </a:rPr>
              <a:t>for</a:t>
            </a:r>
            <a:r>
              <a:rPr lang="de-CH" sz="2000" dirty="0" smtClean="0">
                <a:sym typeface="Wingdings" panose="05000000000000000000" pitchFamily="2" charset="2"/>
              </a:rPr>
              <a:t> </a:t>
            </a:r>
          </a:p>
          <a:p>
            <a:pPr>
              <a:tabLst>
                <a:tab pos="542925" algn="l"/>
              </a:tabLst>
            </a:pPr>
            <a:r>
              <a:rPr lang="de-CH" sz="2000" dirty="0" smtClean="0">
                <a:sym typeface="Wingdings" panose="05000000000000000000" pitchFamily="2" charset="2"/>
              </a:rPr>
              <a:t>VOC </a:t>
            </a:r>
            <a:r>
              <a:rPr lang="de-CH" sz="2000" dirty="0" err="1" smtClean="0">
                <a:sym typeface="Wingdings" panose="05000000000000000000" pitchFamily="2" charset="2"/>
              </a:rPr>
              <a:t>species</a:t>
            </a:r>
            <a:r>
              <a:rPr lang="de-CH" sz="2000" dirty="0" smtClean="0">
                <a:sym typeface="Wingdings" panose="05000000000000000000" pitchFamily="2" charset="2"/>
              </a:rPr>
              <a:t> </a:t>
            </a:r>
            <a:r>
              <a:rPr lang="de-CH" sz="2000" dirty="0" err="1" smtClean="0">
                <a:sym typeface="Wingdings" panose="05000000000000000000" pitchFamily="2" charset="2"/>
              </a:rPr>
              <a:t>and</a:t>
            </a:r>
            <a:r>
              <a:rPr lang="de-CH" sz="2000" dirty="0" smtClean="0">
                <a:sym typeface="Wingdings" panose="05000000000000000000" pitchFamily="2" charset="2"/>
              </a:rPr>
              <a:t> </a:t>
            </a:r>
            <a:r>
              <a:rPr lang="de-CH" sz="2000" dirty="0" err="1" smtClean="0">
                <a:sym typeface="Wingdings" panose="05000000000000000000" pitchFamily="2" charset="2"/>
              </a:rPr>
              <a:t>NOx</a:t>
            </a:r>
            <a:r>
              <a:rPr lang="de-CH" sz="2000" dirty="0" smtClean="0">
                <a:sym typeface="Wingdings" panose="05000000000000000000" pitchFamily="2" charset="2"/>
              </a:rPr>
              <a:t> </a:t>
            </a:r>
          </a:p>
          <a:p>
            <a:pPr>
              <a:tabLst>
                <a:tab pos="542925" algn="l"/>
              </a:tabLst>
            </a:pPr>
            <a:r>
              <a:rPr lang="de-CH" sz="2000" dirty="0" smtClean="0">
                <a:sym typeface="Wingdings" panose="05000000000000000000" pitchFamily="2" charset="2"/>
              </a:rPr>
              <a:t></a:t>
            </a:r>
            <a:r>
              <a:rPr lang="de-CH" sz="2000" dirty="0" err="1" smtClean="0">
                <a:sym typeface="Wingdings" panose="05000000000000000000" pitchFamily="2" charset="2"/>
              </a:rPr>
              <a:t>automatic</a:t>
            </a:r>
            <a:r>
              <a:rPr lang="de-CH" sz="2000" dirty="0" smtClean="0">
                <a:sym typeface="Wingdings" panose="05000000000000000000" pitchFamily="2" charset="2"/>
              </a:rPr>
              <a:t> check </a:t>
            </a:r>
            <a:r>
              <a:rPr lang="de-CH" sz="2000" dirty="0" err="1" smtClean="0">
                <a:sym typeface="Wingdings" panose="05000000000000000000" pitchFamily="2" charset="2"/>
              </a:rPr>
              <a:t>directly</a:t>
            </a:r>
            <a:r>
              <a:rPr lang="de-CH" sz="2000" dirty="0" smtClean="0">
                <a:sym typeface="Wingdings" panose="05000000000000000000" pitchFamily="2" charset="2"/>
              </a:rPr>
              <a:t> after </a:t>
            </a:r>
            <a:r>
              <a:rPr lang="de-CH" sz="2000" dirty="0" err="1" smtClean="0">
                <a:sym typeface="Wingdings" panose="05000000000000000000" pitchFamily="2" charset="2"/>
              </a:rPr>
              <a:t>submission</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the</a:t>
            </a:r>
            <a:r>
              <a:rPr lang="de-CH" sz="2000" dirty="0" smtClean="0">
                <a:sym typeface="Wingdings" panose="05000000000000000000" pitchFamily="2" charset="2"/>
              </a:rPr>
              <a:t> </a:t>
            </a:r>
            <a:r>
              <a:rPr lang="de-CH" sz="2000" dirty="0" err="1" smtClean="0">
                <a:sym typeface="Wingdings" panose="05000000000000000000" pitchFamily="2" charset="2"/>
              </a:rPr>
              <a:t>data</a:t>
            </a:r>
            <a:endParaRPr lang="de-CH" sz="2000" dirty="0" smtClean="0">
              <a:sym typeface="Wingdings" panose="05000000000000000000" pitchFamily="2" charset="2"/>
            </a:endParaRPr>
          </a:p>
          <a:p>
            <a:pPr>
              <a:tabLst>
                <a:tab pos="542925" algn="l"/>
              </a:tabLst>
            </a:pPr>
            <a:r>
              <a:rPr lang="de-CH" sz="2000" dirty="0" smtClean="0">
                <a:sym typeface="Wingdings" panose="05000000000000000000" pitchFamily="2" charset="2"/>
              </a:rPr>
              <a:t>Data </a:t>
            </a:r>
            <a:r>
              <a:rPr lang="de-CH" sz="2000" dirty="0" err="1" smtClean="0">
                <a:sym typeface="Wingdings" panose="05000000000000000000" pitchFamily="2" charset="2"/>
              </a:rPr>
              <a:t>from</a:t>
            </a:r>
            <a:r>
              <a:rPr lang="de-CH" sz="2000" dirty="0" smtClean="0">
                <a:sym typeface="Wingdings" panose="05000000000000000000" pitchFamily="2" charset="2"/>
              </a:rPr>
              <a:t> </a:t>
            </a:r>
            <a:r>
              <a:rPr lang="de-CH" sz="2000" dirty="0" err="1" smtClean="0">
                <a:sym typeface="Wingdings" panose="05000000000000000000" pitchFamily="2" charset="2"/>
              </a:rPr>
              <a:t>provider</a:t>
            </a:r>
            <a:r>
              <a:rPr lang="de-CH" sz="2000" dirty="0" smtClean="0">
                <a:sym typeface="Wingdings" panose="05000000000000000000" pitchFamily="2" charset="2"/>
              </a:rPr>
              <a:t> x </a:t>
            </a:r>
            <a:r>
              <a:rPr lang="de-CH" sz="2000" dirty="0" err="1" smtClean="0">
                <a:sym typeface="Wingdings" panose="05000000000000000000" pitchFamily="2" charset="2"/>
              </a:rPr>
              <a:t>is</a:t>
            </a:r>
            <a:r>
              <a:rPr lang="de-CH" sz="2000" dirty="0" smtClean="0">
                <a:sym typeface="Wingdings" panose="05000000000000000000" pitchFamily="2" charset="2"/>
              </a:rPr>
              <a:t> </a:t>
            </a:r>
            <a:r>
              <a:rPr lang="de-CH" sz="2000" dirty="0" err="1" smtClean="0">
                <a:sym typeface="Wingdings" panose="05000000000000000000" pitchFamily="2" charset="2"/>
              </a:rPr>
              <a:t>compared</a:t>
            </a:r>
            <a:r>
              <a:rPr lang="de-CH" sz="2000" dirty="0" smtClean="0">
                <a:sym typeface="Wingdings" panose="05000000000000000000" pitchFamily="2" charset="2"/>
              </a:rPr>
              <a:t> </a:t>
            </a:r>
            <a:r>
              <a:rPr lang="de-CH" sz="2000" dirty="0" err="1" smtClean="0">
                <a:sym typeface="Wingdings" panose="05000000000000000000" pitchFamily="2" charset="2"/>
              </a:rPr>
              <a:t>to</a:t>
            </a:r>
            <a:r>
              <a:rPr lang="de-CH" sz="2000" dirty="0" smtClean="0">
                <a:sym typeface="Wingdings" panose="05000000000000000000" pitchFamily="2" charset="2"/>
              </a:rPr>
              <a:t> </a:t>
            </a:r>
            <a:r>
              <a:rPr lang="de-CH" sz="2000" dirty="0" err="1" smtClean="0">
                <a:sym typeface="Wingdings" panose="05000000000000000000" pitchFamily="2" charset="2"/>
              </a:rPr>
              <a:t>data</a:t>
            </a:r>
            <a:r>
              <a:rPr lang="de-CH" sz="2000" dirty="0" smtClean="0">
                <a:sym typeface="Wingdings" panose="05000000000000000000" pitchFamily="2" charset="2"/>
              </a:rPr>
              <a:t> </a:t>
            </a:r>
            <a:r>
              <a:rPr lang="de-CH" sz="2000" dirty="0" err="1" smtClean="0">
                <a:sym typeface="Wingdings" panose="05000000000000000000" pitchFamily="2" charset="2"/>
              </a:rPr>
              <a:t>from</a:t>
            </a:r>
            <a:r>
              <a:rPr lang="de-CH" sz="2000" dirty="0" smtClean="0">
                <a:sym typeface="Wingdings" panose="05000000000000000000" pitchFamily="2" charset="2"/>
              </a:rPr>
              <a:t> a </a:t>
            </a:r>
            <a:r>
              <a:rPr lang="de-CH" sz="2000" dirty="0" err="1" smtClean="0">
                <a:sym typeface="Wingdings" panose="05000000000000000000" pitchFamily="2" charset="2"/>
              </a:rPr>
              <a:t>master</a:t>
            </a:r>
            <a:r>
              <a:rPr lang="de-CH" sz="2000" dirty="0" smtClean="0">
                <a:sym typeface="Wingdings" panose="05000000000000000000" pitchFamily="2" charset="2"/>
              </a:rPr>
              <a:t> </a:t>
            </a:r>
            <a:r>
              <a:rPr lang="de-CH" sz="2000" dirty="0" err="1" smtClean="0">
                <a:sym typeface="Wingdings" panose="05000000000000000000" pitchFamily="2" charset="2"/>
              </a:rPr>
              <a:t>data</a:t>
            </a:r>
            <a:r>
              <a:rPr lang="de-CH" sz="2000" dirty="0" smtClean="0">
                <a:sym typeface="Wingdings" panose="05000000000000000000" pitchFamily="2" charset="2"/>
              </a:rPr>
              <a:t> </a:t>
            </a:r>
            <a:r>
              <a:rPr lang="de-CH" sz="2000" dirty="0" err="1" smtClean="0">
                <a:sym typeface="Wingdings" panose="05000000000000000000" pitchFamily="2" charset="2"/>
              </a:rPr>
              <a:t>set</a:t>
            </a:r>
            <a:r>
              <a:rPr lang="de-CH" sz="2000" dirty="0" smtClean="0">
                <a:sym typeface="Wingdings" panose="05000000000000000000" pitchFamily="2" charset="2"/>
              </a:rPr>
              <a:t> (e.g. Hohenpeissenberg/Rigi) </a:t>
            </a:r>
            <a:r>
              <a:rPr lang="de-CH" sz="2000" dirty="0" err="1" smtClean="0">
                <a:sym typeface="Wingdings" panose="05000000000000000000" pitchFamily="2" charset="2"/>
              </a:rPr>
              <a:t>for</a:t>
            </a:r>
            <a:r>
              <a:rPr lang="de-CH" sz="2000" dirty="0" smtClean="0">
                <a:sym typeface="Wingdings" panose="05000000000000000000" pitchFamily="2" charset="2"/>
              </a:rPr>
              <a:t> </a:t>
            </a:r>
            <a:r>
              <a:rPr lang="de-CH" sz="2000" dirty="0" err="1" smtClean="0">
                <a:sym typeface="Wingdings" panose="05000000000000000000" pitchFamily="2" charset="2"/>
              </a:rPr>
              <a:t>the</a:t>
            </a:r>
            <a:r>
              <a:rPr lang="de-CH" sz="2000" dirty="0" smtClean="0">
                <a:sym typeface="Wingdings" panose="05000000000000000000" pitchFamily="2" charset="2"/>
              </a:rPr>
              <a:t> </a:t>
            </a:r>
            <a:r>
              <a:rPr lang="de-CH" sz="2000" dirty="0" err="1" smtClean="0">
                <a:sym typeface="Wingdings" panose="05000000000000000000" pitchFamily="2" charset="2"/>
              </a:rPr>
              <a:t>period</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one</a:t>
            </a:r>
            <a:r>
              <a:rPr lang="de-CH" sz="2000" dirty="0" smtClean="0">
                <a:sym typeface="Wingdings" panose="05000000000000000000" pitchFamily="2" charset="2"/>
              </a:rPr>
              <a:t> </a:t>
            </a:r>
            <a:r>
              <a:rPr lang="de-CH" sz="2000" dirty="0" err="1" smtClean="0">
                <a:sym typeface="Wingdings" panose="05000000000000000000" pitchFamily="2" charset="2"/>
              </a:rPr>
              <a:t>year</a:t>
            </a:r>
            <a:endParaRPr lang="de-CH" sz="2000" dirty="0" smtClean="0">
              <a:sym typeface="Wingdings" panose="05000000000000000000" pitchFamily="2" charset="2"/>
            </a:endParaRPr>
          </a:p>
          <a:p>
            <a:r>
              <a:rPr lang="de-DE" sz="2000" dirty="0" smtClean="0"/>
              <a:t>1st </a:t>
            </a:r>
            <a:r>
              <a:rPr lang="de-DE" sz="2000" dirty="0" err="1" smtClean="0"/>
              <a:t>Step</a:t>
            </a:r>
            <a:r>
              <a:rPr lang="de-DE" sz="2000" dirty="0"/>
              <a:t>: </a:t>
            </a:r>
            <a:r>
              <a:rPr lang="de-DE" sz="2000" dirty="0" err="1" smtClean="0"/>
              <a:t>Descriptive</a:t>
            </a:r>
            <a:r>
              <a:rPr lang="de-DE" sz="2000" dirty="0" smtClean="0"/>
              <a:t> Plots (</a:t>
            </a:r>
            <a:r>
              <a:rPr lang="de-DE" sz="2000" dirty="0" err="1" smtClean="0"/>
              <a:t>slope</a:t>
            </a:r>
            <a:r>
              <a:rPr lang="de-DE" sz="2000" dirty="0" smtClean="0"/>
              <a:t>, </a:t>
            </a:r>
            <a:r>
              <a:rPr lang="de-DE" sz="2000" dirty="0" err="1" smtClean="0"/>
              <a:t>inclination</a:t>
            </a:r>
            <a:r>
              <a:rPr lang="de-DE" sz="2000" dirty="0" smtClean="0"/>
              <a:t>, r2)</a:t>
            </a:r>
            <a:endParaRPr lang="de-CH" sz="2000" dirty="0"/>
          </a:p>
          <a:p>
            <a:r>
              <a:rPr lang="de-DE" sz="2000" dirty="0"/>
              <a:t>2nd </a:t>
            </a:r>
            <a:r>
              <a:rPr lang="de-DE" sz="2000" dirty="0" err="1" smtClean="0"/>
              <a:t>Step</a:t>
            </a:r>
            <a:r>
              <a:rPr lang="de-DE" sz="2000" dirty="0" smtClean="0"/>
              <a:t>: </a:t>
            </a:r>
            <a:r>
              <a:rPr lang="de-DE" sz="2000" dirty="0" err="1"/>
              <a:t>Threshold</a:t>
            </a:r>
            <a:r>
              <a:rPr lang="de-DE" sz="2000" dirty="0"/>
              <a:t> </a:t>
            </a:r>
            <a:r>
              <a:rPr lang="de-DE" sz="2000" dirty="0" err="1" smtClean="0"/>
              <a:t>definitions</a:t>
            </a:r>
            <a:endParaRPr lang="de-CH" sz="2000" dirty="0" smtClean="0"/>
          </a:p>
          <a:p>
            <a:endParaRPr lang="de-CH" sz="2000" dirty="0">
              <a:sym typeface="Wingdings" panose="05000000000000000000" pitchFamily="2" charset="2"/>
            </a:endParaRPr>
          </a:p>
          <a:p>
            <a:pPr>
              <a:tabLst>
                <a:tab pos="542925" algn="l"/>
              </a:tabLst>
            </a:pPr>
            <a:r>
              <a:rPr lang="de-CH" sz="2000" dirty="0" err="1" smtClean="0">
                <a:sym typeface="Wingdings" panose="05000000000000000000" pitchFamily="2" charset="2"/>
              </a:rPr>
              <a:t>To</a:t>
            </a:r>
            <a:r>
              <a:rPr lang="de-CH" sz="2000" dirty="0" smtClean="0">
                <a:sym typeface="Wingdings" panose="05000000000000000000" pitchFamily="2" charset="2"/>
              </a:rPr>
              <a:t> </a:t>
            </a:r>
            <a:r>
              <a:rPr lang="de-CH" sz="2000" dirty="0" err="1" smtClean="0">
                <a:sym typeface="Wingdings" panose="05000000000000000000" pitchFamily="2" charset="2"/>
              </a:rPr>
              <a:t>be</a:t>
            </a:r>
            <a:r>
              <a:rPr lang="de-CH" sz="2000" dirty="0" smtClean="0">
                <a:sym typeface="Wingdings" panose="05000000000000000000" pitchFamily="2" charset="2"/>
              </a:rPr>
              <a:t> </a:t>
            </a:r>
            <a:r>
              <a:rPr lang="de-CH" sz="2000" dirty="0" err="1" smtClean="0">
                <a:sym typeface="Wingdings" panose="05000000000000000000" pitchFamily="2" charset="2"/>
              </a:rPr>
              <a:t>developped</a:t>
            </a:r>
            <a:r>
              <a:rPr lang="de-CH" sz="2000" dirty="0" smtClean="0">
                <a:sym typeface="Wingdings" panose="05000000000000000000" pitchFamily="2" charset="2"/>
              </a:rPr>
              <a:t>: </a:t>
            </a:r>
          </a:p>
          <a:p>
            <a:pPr marL="342900" indent="-342900">
              <a:buFontTx/>
              <a:buChar char="-"/>
              <a:tabLst>
                <a:tab pos="542925" algn="l"/>
              </a:tabLst>
            </a:pPr>
            <a:r>
              <a:rPr lang="de-CH" sz="2000" dirty="0" err="1" smtClean="0">
                <a:sym typeface="Wingdings" panose="05000000000000000000" pitchFamily="2" charset="2"/>
              </a:rPr>
              <a:t>Organization</a:t>
            </a:r>
            <a:r>
              <a:rPr lang="de-CH" sz="2000" dirty="0" smtClean="0">
                <a:sym typeface="Wingdings" panose="05000000000000000000" pitchFamily="2" charset="2"/>
              </a:rPr>
              <a:t> </a:t>
            </a:r>
            <a:r>
              <a:rPr lang="de-CH" sz="2000" dirty="0" err="1">
                <a:sym typeface="Wingdings" panose="05000000000000000000" pitchFamily="2" charset="2"/>
              </a:rPr>
              <a:t>of</a:t>
            </a:r>
            <a:r>
              <a:rPr lang="de-CH" sz="2000" dirty="0">
                <a:sym typeface="Wingdings" panose="05000000000000000000" pitchFamily="2" charset="2"/>
              </a:rPr>
              <a:t> a </a:t>
            </a:r>
            <a:r>
              <a:rPr lang="de-CH" sz="2000" dirty="0" err="1">
                <a:sym typeface="Wingdings" panose="05000000000000000000" pitchFamily="2" charset="2"/>
              </a:rPr>
              <a:t>workshop</a:t>
            </a:r>
            <a:r>
              <a:rPr lang="de-CH" sz="2000" dirty="0">
                <a:sym typeface="Wingdings" panose="05000000000000000000" pitchFamily="2" charset="2"/>
              </a:rPr>
              <a:t> </a:t>
            </a:r>
            <a:r>
              <a:rPr lang="de-CH" sz="2000" b="1" dirty="0" err="1">
                <a:solidFill>
                  <a:srgbClr val="FF0000"/>
                </a:solidFill>
                <a:sym typeface="Wingdings" panose="05000000000000000000" pitchFamily="2" charset="2"/>
              </a:rPr>
              <a:t>when</a:t>
            </a:r>
            <a:r>
              <a:rPr lang="de-CH" sz="2000" b="1" dirty="0">
                <a:solidFill>
                  <a:srgbClr val="FF0000"/>
                </a:solidFill>
                <a:sym typeface="Wingdings" panose="05000000000000000000" pitchFamily="2" charset="2"/>
              </a:rPr>
              <a:t>? </a:t>
            </a:r>
            <a:endParaRPr lang="de-CH" sz="2000" b="1" dirty="0" smtClean="0">
              <a:solidFill>
                <a:srgbClr val="FF0000"/>
              </a:solidFill>
              <a:sym typeface="Wingdings" panose="05000000000000000000" pitchFamily="2" charset="2"/>
            </a:endParaRPr>
          </a:p>
          <a:p>
            <a:pPr>
              <a:tabLst>
                <a:tab pos="542925" algn="l"/>
              </a:tabLst>
            </a:pPr>
            <a:r>
              <a:rPr lang="de-CH" sz="2000" dirty="0" smtClean="0">
                <a:sym typeface="Wingdings" panose="05000000000000000000" pitchFamily="2" charset="2"/>
              </a:rPr>
              <a:t>- </a:t>
            </a:r>
            <a:r>
              <a:rPr lang="de-CH" sz="2000" dirty="0">
                <a:sym typeface="Wingdings" panose="05000000000000000000" pitchFamily="2" charset="2"/>
              </a:rPr>
              <a:t>Development </a:t>
            </a:r>
            <a:r>
              <a:rPr lang="de-CH" sz="2000" dirty="0" err="1">
                <a:sym typeface="Wingdings" panose="05000000000000000000" pitchFamily="2" charset="2"/>
              </a:rPr>
              <a:t>of</a:t>
            </a:r>
            <a:r>
              <a:rPr lang="de-CH" sz="2000" dirty="0">
                <a:sym typeface="Wingdings" panose="05000000000000000000" pitchFamily="2" charset="2"/>
              </a:rPr>
              <a:t> </a:t>
            </a:r>
            <a:r>
              <a:rPr lang="de-CH" sz="2000" dirty="0" err="1">
                <a:sym typeface="Wingdings" panose="05000000000000000000" pitchFamily="2" charset="2"/>
              </a:rPr>
              <a:t>criteria</a:t>
            </a:r>
            <a:r>
              <a:rPr lang="de-CH" sz="2000" dirty="0">
                <a:sym typeface="Wingdings" panose="05000000000000000000" pitchFamily="2" charset="2"/>
              </a:rPr>
              <a:t> </a:t>
            </a:r>
            <a:r>
              <a:rPr lang="de-CH" sz="2000" dirty="0" smtClean="0">
                <a:sym typeface="Wingdings" panose="05000000000000000000" pitchFamily="2" charset="2"/>
              </a:rPr>
              <a:t>for </a:t>
            </a:r>
            <a:r>
              <a:rPr lang="de-CH" sz="2000" dirty="0" err="1" smtClean="0">
                <a:sym typeface="Wingdings" panose="05000000000000000000" pitchFamily="2" charset="2"/>
              </a:rPr>
              <a:t>suggested</a:t>
            </a:r>
            <a:r>
              <a:rPr lang="de-CH" sz="2000" dirty="0" smtClean="0">
                <a:sym typeface="Wingdings" panose="05000000000000000000" pitchFamily="2" charset="2"/>
              </a:rPr>
              <a:t> </a:t>
            </a:r>
            <a:r>
              <a:rPr lang="de-CH" sz="2000" dirty="0" err="1" smtClean="0">
                <a:sym typeface="Wingdings" panose="05000000000000000000" pitchFamily="2" charset="2"/>
              </a:rPr>
              <a:t>action</a:t>
            </a:r>
            <a:r>
              <a:rPr lang="de-CH" sz="2000" dirty="0" smtClean="0">
                <a:sym typeface="Wingdings" panose="05000000000000000000" pitchFamily="2" charset="2"/>
              </a:rPr>
              <a:t> (</a:t>
            </a:r>
            <a:r>
              <a:rPr lang="de-CH" sz="2000" dirty="0" err="1" smtClean="0">
                <a:sym typeface="Wingdings" panose="05000000000000000000" pitchFamily="2" charset="2"/>
              </a:rPr>
              <a:t>flagging</a:t>
            </a:r>
            <a:r>
              <a:rPr lang="de-CH" sz="2000" dirty="0" smtClean="0">
                <a:sym typeface="Wingdings" panose="05000000000000000000" pitchFamily="2" charset="2"/>
              </a:rPr>
              <a:t>/</a:t>
            </a:r>
            <a:r>
              <a:rPr lang="de-CH" sz="2000" dirty="0" err="1" smtClean="0">
                <a:sym typeface="Wingdings" panose="05000000000000000000" pitchFamily="2" charset="2"/>
              </a:rPr>
              <a:t>recheck</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data</a:t>
            </a:r>
            <a:r>
              <a:rPr lang="de-CH" sz="2000" dirty="0" smtClean="0">
                <a:sym typeface="Wingdings" panose="05000000000000000000" pitchFamily="2" charset="2"/>
              </a:rPr>
              <a:t>)</a:t>
            </a:r>
          </a:p>
          <a:p>
            <a:pPr>
              <a:tabLst>
                <a:tab pos="542925" algn="l"/>
              </a:tabLst>
            </a:pPr>
            <a:r>
              <a:rPr lang="de-CH" sz="2000" dirty="0" smtClean="0">
                <a:sym typeface="Wingdings" panose="05000000000000000000" pitchFamily="2" charset="2"/>
              </a:rPr>
              <a:t>- Data </a:t>
            </a:r>
            <a:r>
              <a:rPr lang="de-CH" sz="2000" dirty="0" err="1" smtClean="0">
                <a:sym typeface="Wingdings" panose="05000000000000000000" pitchFamily="2" charset="2"/>
              </a:rPr>
              <a:t>base</a:t>
            </a:r>
            <a:r>
              <a:rPr lang="de-CH" sz="2000" dirty="0" smtClean="0">
                <a:sym typeface="Wingdings" panose="05000000000000000000" pitchFamily="2" charset="2"/>
              </a:rPr>
              <a:t> </a:t>
            </a:r>
            <a:r>
              <a:rPr lang="de-CH" sz="2000" dirty="0" err="1" smtClean="0">
                <a:sym typeface="Wingdings" panose="05000000000000000000" pitchFamily="2" charset="2"/>
              </a:rPr>
              <a:t>connection</a:t>
            </a:r>
            <a:r>
              <a:rPr lang="de-CH" sz="2000" dirty="0" smtClean="0">
                <a:sym typeface="Wingdings" panose="05000000000000000000" pitchFamily="2" charset="2"/>
              </a:rPr>
              <a:t> </a:t>
            </a:r>
            <a:r>
              <a:rPr lang="de-CH" sz="2000" dirty="0" err="1" smtClean="0">
                <a:sym typeface="Wingdings" panose="05000000000000000000" pitchFamily="2" charset="2"/>
              </a:rPr>
              <a:t>and</a:t>
            </a:r>
            <a:r>
              <a:rPr lang="de-CH" sz="2000" dirty="0" smtClean="0">
                <a:sym typeface="Wingdings" panose="05000000000000000000" pitchFamily="2" charset="2"/>
              </a:rPr>
              <a:t> </a:t>
            </a:r>
            <a:r>
              <a:rPr lang="de-CH" sz="2000" dirty="0" err="1" smtClean="0">
                <a:sym typeface="Wingdings" panose="05000000000000000000" pitchFamily="2" charset="2"/>
              </a:rPr>
              <a:t>automatization</a:t>
            </a:r>
            <a:endParaRPr lang="de-CH" sz="2000" dirty="0" smtClean="0">
              <a:sym typeface="Wingdings" panose="05000000000000000000" pitchFamily="2" charset="2"/>
            </a:endParaRPr>
          </a:p>
          <a:p>
            <a:pPr>
              <a:tabLst>
                <a:tab pos="542925" algn="l"/>
              </a:tabLst>
            </a:pPr>
            <a:r>
              <a:rPr lang="de-CH" sz="2000" dirty="0" smtClean="0">
                <a:sym typeface="Wingdings" panose="05000000000000000000" pitchFamily="2" charset="2"/>
              </a:rPr>
              <a:t>- </a:t>
            </a:r>
            <a:r>
              <a:rPr lang="de-CH" sz="2000" dirty="0" err="1" smtClean="0">
                <a:sym typeface="Wingdings" panose="05000000000000000000" pitchFamily="2" charset="2"/>
              </a:rPr>
              <a:t>Preliminary</a:t>
            </a:r>
            <a:r>
              <a:rPr lang="de-CH" sz="2000" dirty="0" smtClean="0">
                <a:sym typeface="Wingdings" panose="05000000000000000000" pitchFamily="2" charset="2"/>
              </a:rPr>
              <a:t> </a:t>
            </a:r>
            <a:r>
              <a:rPr lang="de-CH" sz="2000" dirty="0" err="1" smtClean="0">
                <a:sym typeface="Wingdings" panose="05000000000000000000" pitchFamily="2" charset="2"/>
              </a:rPr>
              <a:t>data</a:t>
            </a:r>
            <a:r>
              <a:rPr lang="de-CH" sz="2000" dirty="0" smtClean="0">
                <a:sym typeface="Wingdings" panose="05000000000000000000" pitchFamily="2" charset="2"/>
              </a:rPr>
              <a:t> </a:t>
            </a:r>
            <a:r>
              <a:rPr lang="de-CH" sz="2000" dirty="0" err="1" smtClean="0">
                <a:sym typeface="Wingdings" panose="05000000000000000000" pitchFamily="2" charset="2"/>
              </a:rPr>
              <a:t>submission</a:t>
            </a:r>
            <a:r>
              <a:rPr lang="de-CH" sz="2000" dirty="0" smtClean="0">
                <a:sym typeface="Wingdings" panose="05000000000000000000" pitchFamily="2" charset="2"/>
              </a:rPr>
              <a:t> </a:t>
            </a:r>
            <a:r>
              <a:rPr lang="de-CH" sz="2000" dirty="0" err="1" smtClean="0">
                <a:sym typeface="Wingdings" panose="05000000000000000000" pitchFamily="2" charset="2"/>
              </a:rPr>
              <a:t>possible</a:t>
            </a:r>
            <a:r>
              <a:rPr lang="de-CH" sz="2000" dirty="0" smtClean="0">
                <a:sym typeface="Wingdings" panose="05000000000000000000" pitchFamily="2" charset="2"/>
              </a:rPr>
              <a:t>?</a:t>
            </a:r>
          </a:p>
          <a:p>
            <a:pPr marL="342900" indent="-342900">
              <a:buFontTx/>
              <a:buChar char="-"/>
              <a:tabLst>
                <a:tab pos="542925" algn="l"/>
              </a:tabLst>
            </a:pPr>
            <a:endParaRPr lang="de-CH" sz="2000" dirty="0">
              <a:sym typeface="Wingdings" panose="05000000000000000000" pitchFamily="2" charset="2"/>
            </a:endParaRPr>
          </a:p>
          <a:p>
            <a:pPr>
              <a:tabLst>
                <a:tab pos="542925" algn="l"/>
              </a:tabLst>
            </a:pPr>
            <a:endParaRPr lang="de-CH" sz="2000" dirty="0">
              <a:sym typeface="Wingdings" panose="05000000000000000000" pitchFamily="2" charset="2"/>
            </a:endParaRPr>
          </a:p>
        </p:txBody>
      </p:sp>
    </p:spTree>
    <p:extLst>
      <p:ext uri="{BB962C8B-B14F-4D97-AF65-F5344CB8AC3E}">
        <p14:creationId xmlns:p14="http://schemas.microsoft.com/office/powerpoint/2010/main" val="2778184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smtClean="0"/>
              <a:t>Task 3.1 deliverables</a:t>
            </a:r>
            <a:endParaRPr lang="de-CH">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8010"/>
            <a:ext cx="2808312" cy="48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691680" y="1628825"/>
            <a:ext cx="6624736" cy="4524315"/>
          </a:xfrm>
          <a:prstGeom prst="rect">
            <a:avLst/>
          </a:prstGeom>
        </p:spPr>
        <p:txBody>
          <a:bodyPr wrap="square">
            <a:spAutoFit/>
          </a:bodyPr>
          <a:lstStyle/>
          <a:p>
            <a:r>
              <a:rPr lang="en-GB" dirty="0" smtClean="0"/>
              <a:t>D 3.1: An </a:t>
            </a:r>
            <a:r>
              <a:rPr lang="en-GB" dirty="0"/>
              <a:t>expert workshop to determine the </a:t>
            </a:r>
            <a:endParaRPr lang="en-GB" dirty="0" smtClean="0"/>
          </a:p>
          <a:p>
            <a:r>
              <a:rPr lang="en-GB" dirty="0" smtClean="0"/>
              <a:t>targeted </a:t>
            </a:r>
            <a:r>
              <a:rPr lang="en-GB" dirty="0"/>
              <a:t>set of OA </a:t>
            </a:r>
            <a:r>
              <a:rPr lang="en-GB" dirty="0" smtClean="0"/>
              <a:t>tracers</a:t>
            </a:r>
          </a:p>
          <a:p>
            <a:endParaRPr lang="en-GB" dirty="0"/>
          </a:p>
          <a:p>
            <a:r>
              <a:rPr lang="de-CH" dirty="0" smtClean="0"/>
              <a:t>D 3.5: </a:t>
            </a:r>
            <a:r>
              <a:rPr lang="de-CH" dirty="0" err="1" smtClean="0"/>
              <a:t>report</a:t>
            </a:r>
            <a:r>
              <a:rPr lang="de-CH" dirty="0" smtClean="0"/>
              <a:t> on NO</a:t>
            </a:r>
            <a:r>
              <a:rPr lang="de-CH" baseline="-25000" dirty="0" smtClean="0"/>
              <a:t>2</a:t>
            </a:r>
            <a:r>
              <a:rPr lang="de-CH" dirty="0" smtClean="0"/>
              <a:t> </a:t>
            </a:r>
            <a:r>
              <a:rPr lang="de-CH" dirty="0" err="1" smtClean="0"/>
              <a:t>side-by-side</a:t>
            </a:r>
            <a:r>
              <a:rPr lang="de-CH" dirty="0" smtClean="0"/>
              <a:t> </a:t>
            </a:r>
            <a:r>
              <a:rPr lang="de-CH" dirty="0" err="1" smtClean="0"/>
              <a:t>intercomp</a:t>
            </a:r>
            <a:r>
              <a:rPr lang="de-CH" dirty="0" smtClean="0"/>
              <a:t>. (Lead DWD)</a:t>
            </a:r>
            <a:endParaRPr lang="de-CH" dirty="0" smtClean="0"/>
          </a:p>
          <a:p>
            <a:endParaRPr lang="de-CH" dirty="0"/>
          </a:p>
          <a:p>
            <a:r>
              <a:rPr lang="de-CH" dirty="0" smtClean="0"/>
              <a:t>D3.6: </a:t>
            </a:r>
            <a:r>
              <a:rPr lang="de-CH" dirty="0" err="1" smtClean="0"/>
              <a:t>tools</a:t>
            </a:r>
            <a:r>
              <a:rPr lang="de-CH" dirty="0" smtClean="0"/>
              <a:t> for </a:t>
            </a:r>
            <a:r>
              <a:rPr lang="de-CH" dirty="0" err="1" smtClean="0"/>
              <a:t>data</a:t>
            </a:r>
            <a:r>
              <a:rPr lang="de-CH" dirty="0" smtClean="0"/>
              <a:t> </a:t>
            </a:r>
            <a:r>
              <a:rPr lang="de-CH" dirty="0" err="1" smtClean="0"/>
              <a:t>submission</a:t>
            </a:r>
            <a:r>
              <a:rPr lang="de-CH" dirty="0" smtClean="0"/>
              <a:t> (</a:t>
            </a:r>
            <a:r>
              <a:rPr lang="de-CH" dirty="0" err="1" smtClean="0"/>
              <a:t>with</a:t>
            </a:r>
            <a:r>
              <a:rPr lang="de-CH" dirty="0" smtClean="0"/>
              <a:t> Task 3.3</a:t>
            </a:r>
            <a:r>
              <a:rPr lang="de-CH" dirty="0"/>
              <a:t>) (Lead </a:t>
            </a:r>
            <a:r>
              <a:rPr lang="de-CH" dirty="0" smtClean="0"/>
              <a:t>NILU)</a:t>
            </a:r>
            <a:endParaRPr lang="de-CH" dirty="0"/>
          </a:p>
          <a:p>
            <a:endParaRPr lang="de-CH" dirty="0" smtClean="0"/>
          </a:p>
          <a:p>
            <a:endParaRPr lang="de-CH" dirty="0" smtClean="0"/>
          </a:p>
          <a:p>
            <a:r>
              <a:rPr lang="de-CH" dirty="0" smtClean="0"/>
              <a:t>D3.8: </a:t>
            </a:r>
            <a:r>
              <a:rPr lang="de-CH" dirty="0" err="1" smtClean="0"/>
              <a:t>report</a:t>
            </a:r>
            <a:r>
              <a:rPr lang="de-CH" dirty="0" smtClean="0"/>
              <a:t> on the QC </a:t>
            </a:r>
            <a:r>
              <a:rPr lang="de-CH" dirty="0" err="1" smtClean="0"/>
              <a:t>tools</a:t>
            </a:r>
            <a:r>
              <a:rPr lang="de-CH" dirty="0" smtClean="0"/>
              <a:t> for </a:t>
            </a:r>
            <a:r>
              <a:rPr lang="de-CH" dirty="0" err="1" smtClean="0"/>
              <a:t>reactive</a:t>
            </a:r>
            <a:r>
              <a:rPr lang="de-CH" dirty="0" smtClean="0"/>
              <a:t> </a:t>
            </a:r>
            <a:r>
              <a:rPr lang="de-CH" dirty="0" err="1" smtClean="0"/>
              <a:t>gases</a:t>
            </a:r>
            <a:r>
              <a:rPr lang="de-CH" dirty="0" smtClean="0"/>
              <a:t> (Lead EMPA)</a:t>
            </a:r>
            <a:endParaRPr lang="de-CH" dirty="0"/>
          </a:p>
          <a:p>
            <a:endParaRPr lang="de-CH" dirty="0" smtClean="0"/>
          </a:p>
          <a:p>
            <a:endParaRPr lang="de-CH" dirty="0"/>
          </a:p>
          <a:p>
            <a:r>
              <a:rPr lang="de-CH" dirty="0" smtClean="0"/>
              <a:t>D3.10: ILC </a:t>
            </a:r>
            <a:r>
              <a:rPr lang="de-CH" dirty="0" err="1" smtClean="0"/>
              <a:t>studies</a:t>
            </a:r>
            <a:r>
              <a:rPr lang="de-CH" dirty="0" smtClean="0"/>
              <a:t> for </a:t>
            </a:r>
            <a:r>
              <a:rPr lang="de-CH" dirty="0" err="1" smtClean="0"/>
              <a:t>targeted</a:t>
            </a:r>
            <a:r>
              <a:rPr lang="de-CH" dirty="0" smtClean="0"/>
              <a:t> </a:t>
            </a:r>
            <a:r>
              <a:rPr lang="de-CH" dirty="0" err="1" smtClean="0"/>
              <a:t>sets</a:t>
            </a:r>
            <a:r>
              <a:rPr lang="de-CH" dirty="0" smtClean="0"/>
              <a:t> </a:t>
            </a:r>
            <a:r>
              <a:rPr lang="de-CH" dirty="0" err="1" smtClean="0"/>
              <a:t>of</a:t>
            </a:r>
            <a:r>
              <a:rPr lang="de-CH" dirty="0" smtClean="0"/>
              <a:t> OA </a:t>
            </a:r>
            <a:r>
              <a:rPr lang="de-CH" dirty="0" err="1" smtClean="0"/>
              <a:t>tracers</a:t>
            </a:r>
            <a:endParaRPr lang="de-CH" dirty="0" smtClean="0"/>
          </a:p>
          <a:p>
            <a:endParaRPr lang="de-CH" dirty="0"/>
          </a:p>
          <a:p>
            <a:r>
              <a:rPr lang="de-CH" dirty="0" smtClean="0"/>
              <a:t>D3.15: SOPs for </a:t>
            </a:r>
            <a:r>
              <a:rPr lang="de-CH" dirty="0" err="1" smtClean="0"/>
              <a:t>targeted</a:t>
            </a:r>
            <a:r>
              <a:rPr lang="de-CH" dirty="0" smtClean="0"/>
              <a:t> </a:t>
            </a:r>
            <a:r>
              <a:rPr lang="de-CH" dirty="0" err="1" smtClean="0"/>
              <a:t>sets</a:t>
            </a:r>
            <a:r>
              <a:rPr lang="de-CH" dirty="0" smtClean="0"/>
              <a:t> </a:t>
            </a:r>
            <a:r>
              <a:rPr lang="de-CH" dirty="0" err="1" smtClean="0"/>
              <a:t>of</a:t>
            </a:r>
            <a:r>
              <a:rPr lang="de-CH" dirty="0" smtClean="0"/>
              <a:t> OA </a:t>
            </a:r>
            <a:r>
              <a:rPr lang="de-CH" dirty="0" err="1" smtClean="0"/>
              <a:t>tracers</a:t>
            </a:r>
            <a:endParaRPr lang="de-CH" dirty="0" smtClean="0"/>
          </a:p>
          <a:p>
            <a:endParaRPr lang="de-CH" dirty="0"/>
          </a:p>
          <a:p>
            <a:r>
              <a:rPr lang="de-CH" dirty="0" smtClean="0"/>
              <a:t>D3.17: Updated </a:t>
            </a:r>
            <a:r>
              <a:rPr lang="de-CH" dirty="0" err="1" smtClean="0"/>
              <a:t>measurement</a:t>
            </a:r>
            <a:r>
              <a:rPr lang="de-CH" dirty="0" smtClean="0"/>
              <a:t> </a:t>
            </a:r>
            <a:r>
              <a:rPr lang="de-CH" dirty="0" err="1" smtClean="0"/>
              <a:t>guidelines</a:t>
            </a:r>
            <a:r>
              <a:rPr lang="de-CH" dirty="0" smtClean="0"/>
              <a:t> for VOCs </a:t>
            </a:r>
            <a:r>
              <a:rPr lang="de-CH" dirty="0" err="1" smtClean="0"/>
              <a:t>and</a:t>
            </a:r>
            <a:r>
              <a:rPr lang="de-CH" dirty="0" smtClean="0"/>
              <a:t> </a:t>
            </a:r>
            <a:r>
              <a:rPr lang="de-CH" dirty="0" err="1" smtClean="0"/>
              <a:t>NOx</a:t>
            </a:r>
            <a:endParaRPr lang="de-CH" dirty="0"/>
          </a:p>
        </p:txBody>
      </p:sp>
      <p:sp>
        <p:nvSpPr>
          <p:cNvPr id="5" name="Rechteck 4"/>
          <p:cNvSpPr/>
          <p:nvPr/>
        </p:nvSpPr>
        <p:spPr>
          <a:xfrm>
            <a:off x="35496" y="1641385"/>
            <a:ext cx="1489510" cy="4247317"/>
          </a:xfrm>
          <a:prstGeom prst="rect">
            <a:avLst/>
          </a:prstGeom>
        </p:spPr>
        <p:txBody>
          <a:bodyPr wrap="none">
            <a:spAutoFit/>
          </a:bodyPr>
          <a:lstStyle/>
          <a:p>
            <a:r>
              <a:rPr lang="en-GB" dirty="0" smtClean="0"/>
              <a:t>M6: Oct 15</a:t>
            </a:r>
          </a:p>
          <a:p>
            <a:endParaRPr lang="en-GB" dirty="0"/>
          </a:p>
          <a:p>
            <a:endParaRPr lang="en-GB" dirty="0" smtClean="0"/>
          </a:p>
          <a:p>
            <a:r>
              <a:rPr lang="en-GB" dirty="0" smtClean="0"/>
              <a:t>M18: Oct 16</a:t>
            </a:r>
          </a:p>
          <a:p>
            <a:endParaRPr lang="en-GB" dirty="0"/>
          </a:p>
          <a:p>
            <a:r>
              <a:rPr lang="en-GB" dirty="0" smtClean="0"/>
              <a:t>M18: Oct 16 </a:t>
            </a:r>
          </a:p>
          <a:p>
            <a:endParaRPr lang="en-GB" dirty="0" smtClean="0"/>
          </a:p>
          <a:p>
            <a:endParaRPr lang="en-GB" dirty="0"/>
          </a:p>
          <a:p>
            <a:endParaRPr lang="en-GB" dirty="0"/>
          </a:p>
          <a:p>
            <a:r>
              <a:rPr lang="en-GB" dirty="0" smtClean="0"/>
              <a:t>M24: Apr 17</a:t>
            </a:r>
          </a:p>
          <a:p>
            <a:endParaRPr lang="en-GB" dirty="0"/>
          </a:p>
          <a:p>
            <a:endParaRPr lang="en-GB" dirty="0" smtClean="0"/>
          </a:p>
          <a:p>
            <a:r>
              <a:rPr lang="en-GB" dirty="0" smtClean="0"/>
              <a:t>M36: Apr 18</a:t>
            </a:r>
          </a:p>
          <a:p>
            <a:endParaRPr lang="en-GB" dirty="0"/>
          </a:p>
          <a:p>
            <a:r>
              <a:rPr lang="en-GB" dirty="0" smtClean="0"/>
              <a:t>M42: Oct 18</a:t>
            </a:r>
            <a:endParaRPr lang="de-CH" dirty="0"/>
          </a:p>
        </p:txBody>
      </p:sp>
      <p:sp>
        <p:nvSpPr>
          <p:cNvPr id="6" name="Rechteck 5"/>
          <p:cNvSpPr/>
          <p:nvPr/>
        </p:nvSpPr>
        <p:spPr>
          <a:xfrm>
            <a:off x="192333" y="1196752"/>
            <a:ext cx="1916102" cy="461665"/>
          </a:xfrm>
          <a:prstGeom prst="rect">
            <a:avLst/>
          </a:prstGeom>
        </p:spPr>
        <p:txBody>
          <a:bodyPr wrap="none">
            <a:spAutoFit/>
          </a:bodyPr>
          <a:lstStyle/>
          <a:p>
            <a:r>
              <a:rPr lang="de-CH" sz="2400" b="1"/>
              <a:t>deliverables</a:t>
            </a:r>
          </a:p>
        </p:txBody>
      </p:sp>
    </p:spTree>
    <p:extLst>
      <p:ext uri="{BB962C8B-B14F-4D97-AF65-F5344CB8AC3E}">
        <p14:creationId xmlns:p14="http://schemas.microsoft.com/office/powerpoint/2010/main" val="1265074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a:bodyPr>
          <a:lstStyle/>
          <a:p>
            <a:pPr algn="ctr"/>
            <a:r>
              <a:rPr lang="de-CH" smtClean="0"/>
              <a:t>ACTRIS-2: </a:t>
            </a:r>
            <a:br>
              <a:rPr lang="de-CH" smtClean="0"/>
            </a:br>
            <a:r>
              <a:rPr lang="de-CH" smtClean="0"/>
              <a:t>Task 3.1 additional milestones</a:t>
            </a:r>
            <a:endParaRPr lang="de-CH">
              <a:solidFill>
                <a:srgbClr val="FF0000"/>
              </a:solidFill>
            </a:endParaRPr>
          </a:p>
        </p:txBody>
      </p:sp>
      <p:sp>
        <p:nvSpPr>
          <p:cNvPr id="9" name="Rechteck 8"/>
          <p:cNvSpPr/>
          <p:nvPr/>
        </p:nvSpPr>
        <p:spPr>
          <a:xfrm>
            <a:off x="96748" y="1360418"/>
            <a:ext cx="3344570" cy="461665"/>
          </a:xfrm>
          <a:prstGeom prst="rect">
            <a:avLst/>
          </a:prstGeom>
        </p:spPr>
        <p:txBody>
          <a:bodyPr wrap="none">
            <a:spAutoFit/>
          </a:bodyPr>
          <a:lstStyle/>
          <a:p>
            <a:r>
              <a:rPr lang="de-CH" sz="2400" b="1" smtClean="0"/>
              <a:t>Additional milestones</a:t>
            </a:r>
            <a:endParaRPr lang="de-CH" sz="2400" b="1"/>
          </a:p>
        </p:txBody>
      </p:sp>
      <p:sp>
        <p:nvSpPr>
          <p:cNvPr id="8" name="Rechteck 7"/>
          <p:cNvSpPr/>
          <p:nvPr/>
        </p:nvSpPr>
        <p:spPr>
          <a:xfrm>
            <a:off x="138650" y="1844824"/>
            <a:ext cx="9180077" cy="3816429"/>
          </a:xfrm>
          <a:prstGeom prst="rect">
            <a:avLst/>
          </a:prstGeom>
        </p:spPr>
        <p:txBody>
          <a:bodyPr wrap="none">
            <a:spAutoFit/>
          </a:bodyPr>
          <a:lstStyle/>
          <a:p>
            <a:pPr>
              <a:spcAft>
                <a:spcPts val="1200"/>
              </a:spcAft>
              <a:tabLst>
                <a:tab pos="1619250" algn="l"/>
              </a:tabLst>
            </a:pPr>
            <a:r>
              <a:rPr lang="en-GB" dirty="0" smtClean="0"/>
              <a:t>M12: Apr 16     	Workshop: development/implementation QC tools for data submission</a:t>
            </a:r>
          </a:p>
          <a:p>
            <a:pPr>
              <a:spcAft>
                <a:spcPts val="1200"/>
              </a:spcAft>
              <a:tabLst>
                <a:tab pos="1619250" algn="l"/>
              </a:tabLst>
            </a:pPr>
            <a:r>
              <a:rPr lang="en-GB" dirty="0" smtClean="0"/>
              <a:t>M15: Jul 16	NO</a:t>
            </a:r>
            <a:r>
              <a:rPr lang="en-GB" baseline="-25000" dirty="0" smtClean="0"/>
              <a:t>2</a:t>
            </a:r>
            <a:r>
              <a:rPr lang="en-GB" dirty="0" smtClean="0"/>
              <a:t> side-by-side intercomparison performed</a:t>
            </a:r>
          </a:p>
          <a:p>
            <a:pPr>
              <a:spcAft>
                <a:spcPts val="1200"/>
              </a:spcAft>
              <a:tabLst>
                <a:tab pos="1619250" algn="l"/>
              </a:tabLst>
            </a:pPr>
            <a:r>
              <a:rPr lang="en-GB" dirty="0" smtClean="0"/>
              <a:t>M18: Oct 16	First QA/QC </a:t>
            </a:r>
            <a:r>
              <a:rPr lang="en-GB" dirty="0" err="1" smtClean="0"/>
              <a:t>worskhop</a:t>
            </a:r>
            <a:r>
              <a:rPr lang="en-GB" dirty="0" smtClean="0"/>
              <a:t> for VOC/NOx performed and data submitted</a:t>
            </a:r>
          </a:p>
          <a:p>
            <a:pPr>
              <a:spcAft>
                <a:spcPts val="1200"/>
              </a:spcAft>
              <a:tabLst>
                <a:tab pos="1619250" algn="l"/>
              </a:tabLst>
            </a:pPr>
            <a:r>
              <a:rPr lang="en-GB" dirty="0" smtClean="0"/>
              <a:t>M27: Jul 17	OVOC/terpene </a:t>
            </a:r>
            <a:r>
              <a:rPr lang="en-GB" dirty="0"/>
              <a:t>side-by-side intercomparison </a:t>
            </a:r>
            <a:r>
              <a:rPr lang="en-GB" dirty="0" smtClean="0"/>
              <a:t>performed</a:t>
            </a:r>
          </a:p>
          <a:p>
            <a:pPr>
              <a:spcAft>
                <a:spcPts val="1200"/>
              </a:spcAft>
              <a:tabLst>
                <a:tab pos="1619250" algn="l"/>
              </a:tabLst>
            </a:pPr>
            <a:r>
              <a:rPr lang="en-GB" dirty="0" smtClean="0"/>
              <a:t>M30: Oct 17</a:t>
            </a:r>
            <a:r>
              <a:rPr lang="en-GB" dirty="0"/>
              <a:t>	</a:t>
            </a:r>
            <a:r>
              <a:rPr lang="en-GB" dirty="0" smtClean="0"/>
              <a:t>Second QA/QC </a:t>
            </a:r>
            <a:r>
              <a:rPr lang="en-GB" dirty="0" err="1"/>
              <a:t>worskhop</a:t>
            </a:r>
            <a:r>
              <a:rPr lang="en-GB" dirty="0"/>
              <a:t> for VOC/NOx performed and data </a:t>
            </a:r>
            <a:r>
              <a:rPr lang="en-GB" dirty="0" smtClean="0"/>
              <a:t>submitted</a:t>
            </a:r>
          </a:p>
          <a:p>
            <a:pPr>
              <a:spcAft>
                <a:spcPts val="1200"/>
              </a:spcAft>
              <a:tabLst>
                <a:tab pos="1619250" algn="l"/>
              </a:tabLst>
            </a:pPr>
            <a:r>
              <a:rPr lang="en-GB" dirty="0" smtClean="0"/>
              <a:t>M42: Oct 18	Released </a:t>
            </a:r>
            <a:r>
              <a:rPr lang="de-CH" dirty="0" err="1" smtClean="0"/>
              <a:t>updated</a:t>
            </a:r>
            <a:r>
              <a:rPr lang="de-CH" dirty="0" smtClean="0"/>
              <a:t> </a:t>
            </a:r>
            <a:r>
              <a:rPr lang="de-CH" dirty="0" err="1"/>
              <a:t>measurement</a:t>
            </a:r>
            <a:r>
              <a:rPr lang="de-CH" dirty="0"/>
              <a:t> </a:t>
            </a:r>
            <a:r>
              <a:rPr lang="de-CH" dirty="0" err="1"/>
              <a:t>guidelines</a:t>
            </a:r>
            <a:r>
              <a:rPr lang="de-CH" dirty="0"/>
              <a:t> for VOCs </a:t>
            </a:r>
            <a:r>
              <a:rPr lang="de-CH" dirty="0" err="1"/>
              <a:t>and</a:t>
            </a:r>
            <a:r>
              <a:rPr lang="de-CH" dirty="0"/>
              <a:t> </a:t>
            </a:r>
            <a:r>
              <a:rPr lang="de-CH" dirty="0" err="1"/>
              <a:t>NOx</a:t>
            </a:r>
            <a:endParaRPr lang="de-CH" dirty="0"/>
          </a:p>
          <a:p>
            <a:pPr>
              <a:spcAft>
                <a:spcPts val="1200"/>
              </a:spcAft>
              <a:tabLst>
                <a:tab pos="1619250" algn="l"/>
              </a:tabLst>
            </a:pPr>
            <a:r>
              <a:rPr lang="en-GB" dirty="0"/>
              <a:t>M42: </a:t>
            </a:r>
            <a:r>
              <a:rPr lang="en-GB" dirty="0" smtClean="0"/>
              <a:t>Oct 18	Third QA/QC </a:t>
            </a:r>
            <a:r>
              <a:rPr lang="en-GB" dirty="0" err="1"/>
              <a:t>worskhop</a:t>
            </a:r>
            <a:r>
              <a:rPr lang="en-GB" dirty="0"/>
              <a:t> for VOC/NOx performed and data submitted</a:t>
            </a:r>
          </a:p>
          <a:p>
            <a:pPr>
              <a:spcAft>
                <a:spcPts val="1200"/>
              </a:spcAft>
              <a:tabLst>
                <a:tab pos="1619250" algn="l"/>
              </a:tabLst>
            </a:pPr>
            <a:endParaRPr lang="en-GB" dirty="0"/>
          </a:p>
          <a:p>
            <a:pPr>
              <a:spcAft>
                <a:spcPts val="1200"/>
              </a:spcAft>
              <a:tabLst>
                <a:tab pos="1619250" algn="l"/>
              </a:tabLst>
            </a:pPr>
            <a:endParaRPr lang="en-GB" dirty="0"/>
          </a:p>
        </p:txBody>
      </p:sp>
    </p:spTree>
    <p:extLst>
      <p:ext uri="{BB962C8B-B14F-4D97-AF65-F5344CB8AC3E}">
        <p14:creationId xmlns:p14="http://schemas.microsoft.com/office/powerpoint/2010/main" val="32441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a:bodyPr>
          <a:lstStyle/>
          <a:p>
            <a:pPr algn="ctr"/>
            <a:r>
              <a:rPr lang="de-CH" dirty="0" smtClean="0"/>
              <a:t>ACTRIS-2: </a:t>
            </a:r>
            <a:br>
              <a:rPr lang="de-CH" dirty="0" smtClean="0"/>
            </a:br>
            <a:r>
              <a:rPr lang="de-CH" dirty="0" smtClean="0"/>
              <a:t>Task 3.1 </a:t>
            </a:r>
            <a:r>
              <a:rPr lang="de-CH" dirty="0" smtClean="0"/>
              <a:t>open </a:t>
            </a:r>
            <a:r>
              <a:rPr lang="de-CH" dirty="0" err="1" smtClean="0"/>
              <a:t>questions</a:t>
            </a:r>
            <a:endParaRPr lang="de-CH" dirty="0">
              <a:solidFill>
                <a:srgbClr val="FF0000"/>
              </a:solidFill>
            </a:endParaRPr>
          </a:p>
        </p:txBody>
      </p:sp>
      <p:sp>
        <p:nvSpPr>
          <p:cNvPr id="9" name="Rechteck 8"/>
          <p:cNvSpPr/>
          <p:nvPr/>
        </p:nvSpPr>
        <p:spPr>
          <a:xfrm>
            <a:off x="1187624" y="1772816"/>
            <a:ext cx="7165744" cy="4893647"/>
          </a:xfrm>
          <a:prstGeom prst="rect">
            <a:avLst/>
          </a:prstGeom>
        </p:spPr>
        <p:txBody>
          <a:bodyPr wrap="none">
            <a:spAutoFit/>
          </a:bodyPr>
          <a:lstStyle/>
          <a:p>
            <a:r>
              <a:rPr lang="de-CH" sz="2400" b="1" dirty="0" smtClean="0"/>
              <a:t>Rapid </a:t>
            </a:r>
            <a:r>
              <a:rPr lang="de-CH" sz="2400" b="1" dirty="0" err="1" smtClean="0"/>
              <a:t>data</a:t>
            </a:r>
            <a:r>
              <a:rPr lang="de-CH" sz="2400" b="1" dirty="0" smtClean="0"/>
              <a:t> </a:t>
            </a:r>
            <a:r>
              <a:rPr lang="de-CH" sz="2400" b="1" dirty="0" err="1" smtClean="0"/>
              <a:t>delivery</a:t>
            </a:r>
            <a:r>
              <a:rPr lang="de-CH" sz="2400" b="1" dirty="0" smtClean="0"/>
              <a:t> for VOCs</a:t>
            </a:r>
          </a:p>
          <a:p>
            <a:endParaRPr lang="de-CH" sz="2400" b="1" dirty="0"/>
          </a:p>
          <a:p>
            <a:r>
              <a:rPr lang="de-CH" sz="2400" b="1" dirty="0" err="1" smtClean="0"/>
              <a:t>Near</a:t>
            </a:r>
            <a:r>
              <a:rPr lang="de-CH" sz="2400" b="1" dirty="0" smtClean="0"/>
              <a:t> real-time? </a:t>
            </a:r>
            <a:r>
              <a:rPr lang="de-CH" sz="2400" b="1" dirty="0" err="1" smtClean="0"/>
              <a:t>data</a:t>
            </a:r>
            <a:r>
              <a:rPr lang="de-CH" sz="2400" b="1" dirty="0" smtClean="0"/>
              <a:t> </a:t>
            </a:r>
            <a:r>
              <a:rPr lang="de-CH" sz="2400" b="1" dirty="0" err="1" smtClean="0"/>
              <a:t>delivery</a:t>
            </a:r>
            <a:r>
              <a:rPr lang="de-CH" sz="2400" b="1" dirty="0" smtClean="0"/>
              <a:t> for </a:t>
            </a:r>
            <a:r>
              <a:rPr lang="de-CH" sz="2400" b="1" dirty="0" err="1" smtClean="0"/>
              <a:t>NOx</a:t>
            </a:r>
            <a:endParaRPr lang="de-CH" sz="2400" b="1" dirty="0" smtClean="0"/>
          </a:p>
          <a:p>
            <a:endParaRPr lang="de-CH" sz="2400" b="1" dirty="0" smtClean="0"/>
          </a:p>
          <a:p>
            <a:r>
              <a:rPr lang="de-CH" sz="2400" b="1" dirty="0" smtClean="0"/>
              <a:t>Extended </a:t>
            </a:r>
            <a:r>
              <a:rPr lang="de-CH" sz="2400" b="1" dirty="0" err="1" smtClean="0"/>
              <a:t>compound</a:t>
            </a:r>
            <a:r>
              <a:rPr lang="de-CH" sz="2400" b="1" dirty="0" smtClean="0"/>
              <a:t> </a:t>
            </a:r>
            <a:r>
              <a:rPr lang="de-CH" sz="2400" b="1" dirty="0" err="1" smtClean="0"/>
              <a:t>names</a:t>
            </a:r>
            <a:endParaRPr lang="de-CH" sz="2400" b="1" dirty="0" smtClean="0"/>
          </a:p>
          <a:p>
            <a:endParaRPr lang="de-CH" sz="2400" b="1" dirty="0"/>
          </a:p>
          <a:p>
            <a:r>
              <a:rPr lang="de-CH" sz="2400" b="1" dirty="0" smtClean="0"/>
              <a:t>More </a:t>
            </a:r>
            <a:r>
              <a:rPr lang="de-CH" sz="2400" b="1" dirty="0" err="1" smtClean="0"/>
              <a:t>stations</a:t>
            </a:r>
            <a:endParaRPr lang="de-CH" sz="2400" b="1" dirty="0" smtClean="0"/>
          </a:p>
          <a:p>
            <a:endParaRPr lang="de-CH" sz="2400" b="1" dirty="0"/>
          </a:p>
          <a:p>
            <a:r>
              <a:rPr lang="de-CH" sz="2400" b="1" dirty="0"/>
              <a:t>New </a:t>
            </a:r>
            <a:r>
              <a:rPr lang="de-CH" sz="2400" b="1" dirty="0" err="1"/>
              <a:t>data</a:t>
            </a:r>
            <a:r>
              <a:rPr lang="de-CH" sz="2400" b="1" dirty="0"/>
              <a:t> </a:t>
            </a:r>
            <a:r>
              <a:rPr lang="de-CH" sz="2400" b="1" dirty="0" err="1"/>
              <a:t>flow</a:t>
            </a:r>
            <a:r>
              <a:rPr lang="de-CH" sz="2400" b="1" dirty="0"/>
              <a:t> </a:t>
            </a:r>
            <a:r>
              <a:rPr lang="de-CH" sz="2400" b="1" dirty="0" err="1"/>
              <a:t>scheme</a:t>
            </a:r>
            <a:r>
              <a:rPr lang="de-CH" sz="2400" b="1" dirty="0" smtClean="0"/>
              <a:t>?</a:t>
            </a:r>
            <a:endParaRPr lang="de-CH" sz="2400" b="1" dirty="0"/>
          </a:p>
          <a:p>
            <a:endParaRPr lang="de-CH" sz="2400" b="1" dirty="0" smtClean="0"/>
          </a:p>
          <a:p>
            <a:r>
              <a:rPr lang="de-CH" sz="2400" b="1" dirty="0" smtClean="0"/>
              <a:t>Review </a:t>
            </a:r>
            <a:r>
              <a:rPr lang="de-CH" sz="2400" b="1" dirty="0" err="1" smtClean="0"/>
              <a:t>of</a:t>
            </a:r>
            <a:r>
              <a:rPr lang="de-CH" sz="2400" b="1" dirty="0" smtClean="0"/>
              <a:t> </a:t>
            </a:r>
            <a:r>
              <a:rPr lang="de-CH" sz="2400" b="1" dirty="0" err="1" smtClean="0"/>
              <a:t>data</a:t>
            </a:r>
            <a:r>
              <a:rPr lang="de-CH" sz="2400" b="1" dirty="0" smtClean="0"/>
              <a:t> </a:t>
            </a:r>
            <a:r>
              <a:rPr lang="de-CH" sz="2400" b="1" dirty="0" err="1" smtClean="0"/>
              <a:t>submission</a:t>
            </a:r>
            <a:r>
              <a:rPr lang="de-CH" sz="2400" b="1" dirty="0" smtClean="0"/>
              <a:t> </a:t>
            </a:r>
            <a:r>
              <a:rPr lang="de-CH" sz="2400" b="1" dirty="0" err="1" smtClean="0"/>
              <a:t>flow</a:t>
            </a:r>
            <a:r>
              <a:rPr lang="de-CH" sz="2400" b="1" dirty="0" smtClean="0"/>
              <a:t> (</a:t>
            </a:r>
            <a:r>
              <a:rPr lang="de-CH" sz="2400" b="1" dirty="0" err="1" smtClean="0"/>
              <a:t>external</a:t>
            </a:r>
            <a:r>
              <a:rPr lang="de-CH" sz="2400" b="1" dirty="0" smtClean="0"/>
              <a:t>, </a:t>
            </a:r>
            <a:r>
              <a:rPr lang="de-CH" sz="2400" b="1" dirty="0" err="1" smtClean="0"/>
              <a:t>who</a:t>
            </a:r>
            <a:r>
              <a:rPr lang="de-CH" sz="2400" b="1" dirty="0" smtClean="0"/>
              <a:t>?)</a:t>
            </a:r>
          </a:p>
          <a:p>
            <a:endParaRPr lang="de-CH" sz="2400" b="1" dirty="0"/>
          </a:p>
          <a:p>
            <a:r>
              <a:rPr lang="de-CH" sz="2400" b="1" dirty="0" smtClean="0"/>
              <a:t>Papers: </a:t>
            </a:r>
            <a:r>
              <a:rPr lang="de-CH" sz="2400" b="1" dirty="0" err="1" smtClean="0"/>
              <a:t>who</a:t>
            </a:r>
            <a:r>
              <a:rPr lang="de-CH" sz="2400" b="1" dirty="0" smtClean="0"/>
              <a:t>? ESDD?</a:t>
            </a:r>
            <a:endParaRPr lang="de-CH" sz="2400" b="1" dirty="0" smtClean="0"/>
          </a:p>
        </p:txBody>
      </p:sp>
    </p:spTree>
    <p:extLst>
      <p:ext uri="{BB962C8B-B14F-4D97-AF65-F5344CB8AC3E}">
        <p14:creationId xmlns:p14="http://schemas.microsoft.com/office/powerpoint/2010/main" val="2587090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normAutofit/>
          </a:bodyPr>
          <a:lstStyle/>
          <a:p>
            <a:pPr algn="ctr"/>
            <a:r>
              <a:rPr lang="de-CH" smtClean="0"/>
              <a:t>ACTRIS-2: </a:t>
            </a:r>
            <a:br>
              <a:rPr lang="de-CH" smtClean="0"/>
            </a:br>
            <a:r>
              <a:rPr lang="de-CH" sz="2200" b="1"/>
              <a:t>WP3: </a:t>
            </a:r>
            <a:r>
              <a:rPr lang="en-US" sz="2200" b="1"/>
              <a:t>Near-surface observations of aerosols, clouds and trace gases</a:t>
            </a:r>
          </a:p>
        </p:txBody>
      </p:sp>
      <p:sp>
        <p:nvSpPr>
          <p:cNvPr id="4" name="Rechteck 3"/>
          <p:cNvSpPr/>
          <p:nvPr/>
        </p:nvSpPr>
        <p:spPr>
          <a:xfrm>
            <a:off x="323527" y="1412776"/>
            <a:ext cx="8374079" cy="3139321"/>
          </a:xfrm>
          <a:prstGeom prst="rect">
            <a:avLst/>
          </a:prstGeom>
        </p:spPr>
        <p:txBody>
          <a:bodyPr wrap="square">
            <a:spAutoFit/>
          </a:bodyPr>
          <a:lstStyle/>
          <a:p>
            <a:pPr lvl="0"/>
            <a:r>
              <a:rPr lang="de-CH" b="1" dirty="0" smtClean="0"/>
              <a:t>New </a:t>
            </a:r>
            <a:r>
              <a:rPr lang="de-CH" b="1" dirty="0" err="1" smtClean="0"/>
              <a:t>control</a:t>
            </a:r>
            <a:r>
              <a:rPr lang="de-CH" b="1" dirty="0" smtClean="0"/>
              <a:t> </a:t>
            </a:r>
            <a:r>
              <a:rPr lang="de-CH" b="1" dirty="0" err="1" smtClean="0"/>
              <a:t>procedures</a:t>
            </a:r>
            <a:r>
              <a:rPr lang="de-CH" b="1" dirty="0" smtClean="0"/>
              <a:t> </a:t>
            </a:r>
            <a:r>
              <a:rPr lang="de-CH" b="1" dirty="0" err="1" smtClean="0"/>
              <a:t>to</a:t>
            </a:r>
            <a:r>
              <a:rPr lang="de-CH" b="1" dirty="0" smtClean="0"/>
              <a:t> </a:t>
            </a:r>
            <a:r>
              <a:rPr lang="de-CH" b="1" dirty="0" err="1" smtClean="0"/>
              <a:t>be</a:t>
            </a:r>
            <a:r>
              <a:rPr lang="de-CH" b="1" dirty="0" smtClean="0"/>
              <a:t> </a:t>
            </a:r>
            <a:r>
              <a:rPr lang="de-CH" b="1" dirty="0" err="1" smtClean="0"/>
              <a:t>implemented</a:t>
            </a:r>
            <a:r>
              <a:rPr lang="de-CH" b="1" dirty="0" smtClean="0"/>
              <a:t> in ACTRIS-2 </a:t>
            </a:r>
            <a:r>
              <a:rPr lang="de-CH" b="1" dirty="0" err="1" smtClean="0"/>
              <a:t>for</a:t>
            </a:r>
            <a:r>
              <a:rPr lang="de-CH" b="1" dirty="0" smtClean="0"/>
              <a:t>:</a:t>
            </a:r>
          </a:p>
          <a:p>
            <a:pPr marL="285750" lvl="0" indent="-285750">
              <a:buFontTx/>
              <a:buChar char="-"/>
            </a:pPr>
            <a:r>
              <a:rPr lang="de-CH" dirty="0" smtClean="0"/>
              <a:t>New </a:t>
            </a:r>
            <a:r>
              <a:rPr lang="de-CH" dirty="0" err="1" smtClean="0"/>
              <a:t>biogenic</a:t>
            </a:r>
            <a:r>
              <a:rPr lang="de-CH" dirty="0" smtClean="0"/>
              <a:t> </a:t>
            </a:r>
            <a:r>
              <a:rPr lang="de-CH" dirty="0" err="1" smtClean="0"/>
              <a:t>precursors</a:t>
            </a:r>
            <a:r>
              <a:rPr lang="de-CH" dirty="0" smtClean="0"/>
              <a:t> </a:t>
            </a:r>
            <a:r>
              <a:rPr lang="de-CH" dirty="0" err="1" smtClean="0"/>
              <a:t>and</a:t>
            </a:r>
            <a:r>
              <a:rPr lang="de-CH" dirty="0" smtClean="0"/>
              <a:t> </a:t>
            </a:r>
            <a:r>
              <a:rPr lang="de-CH" dirty="0" err="1" smtClean="0"/>
              <a:t>oxygenated</a:t>
            </a:r>
            <a:r>
              <a:rPr lang="de-CH" dirty="0" smtClean="0"/>
              <a:t> </a:t>
            </a:r>
            <a:r>
              <a:rPr lang="de-CH" dirty="0" smtClean="0"/>
              <a:t>VOCs</a:t>
            </a:r>
          </a:p>
          <a:p>
            <a:pPr marL="285750" lvl="0" indent="-285750">
              <a:buFontTx/>
              <a:buChar char="-"/>
            </a:pPr>
            <a:r>
              <a:rPr lang="de-CH" dirty="0" smtClean="0"/>
              <a:t>Additional </a:t>
            </a:r>
            <a:r>
              <a:rPr lang="de-CH" dirty="0" err="1" smtClean="0"/>
              <a:t>oxygenated</a:t>
            </a:r>
            <a:r>
              <a:rPr lang="de-CH" dirty="0" smtClean="0"/>
              <a:t> </a:t>
            </a:r>
            <a:r>
              <a:rPr lang="de-CH" dirty="0" err="1" smtClean="0"/>
              <a:t>reactive</a:t>
            </a:r>
            <a:r>
              <a:rPr lang="de-CH" dirty="0" smtClean="0"/>
              <a:t> </a:t>
            </a:r>
            <a:r>
              <a:rPr lang="de-CH" dirty="0" err="1" smtClean="0"/>
              <a:t>NOx</a:t>
            </a:r>
            <a:r>
              <a:rPr lang="de-CH" dirty="0" smtClean="0"/>
              <a:t>/</a:t>
            </a:r>
            <a:r>
              <a:rPr lang="de-CH" dirty="0" err="1" smtClean="0"/>
              <a:t>NOy</a:t>
            </a:r>
            <a:r>
              <a:rPr lang="de-CH" dirty="0" smtClean="0"/>
              <a:t> </a:t>
            </a:r>
            <a:r>
              <a:rPr lang="de-CH" dirty="0" err="1" smtClean="0"/>
              <a:t>components</a:t>
            </a:r>
            <a:endParaRPr lang="de-CH" dirty="0" smtClean="0"/>
          </a:p>
          <a:p>
            <a:pPr lvl="0"/>
            <a:endParaRPr lang="de-CH" b="1" dirty="0" smtClean="0"/>
          </a:p>
          <a:p>
            <a:pPr lvl="0"/>
            <a:endParaRPr lang="de-CH" dirty="0"/>
          </a:p>
          <a:p>
            <a:pPr lvl="0"/>
            <a:r>
              <a:rPr lang="de-CH" dirty="0" smtClean="0"/>
              <a:t>Additional </a:t>
            </a:r>
            <a:r>
              <a:rPr lang="de-CH" dirty="0" err="1" smtClean="0"/>
              <a:t>activities</a:t>
            </a:r>
            <a:r>
              <a:rPr lang="de-CH" dirty="0" smtClean="0"/>
              <a:t>:</a:t>
            </a:r>
          </a:p>
          <a:p>
            <a:pPr marL="285750" lvl="0" indent="-285750">
              <a:buFontTx/>
              <a:buChar char="-"/>
            </a:pPr>
            <a:r>
              <a:rPr lang="de-CH" dirty="0" err="1" smtClean="0"/>
              <a:t>Taylored</a:t>
            </a:r>
            <a:r>
              <a:rPr lang="de-CH" dirty="0" smtClean="0"/>
              <a:t> </a:t>
            </a:r>
            <a:r>
              <a:rPr lang="de-CH" dirty="0" err="1" smtClean="0"/>
              <a:t>campaigns</a:t>
            </a:r>
            <a:r>
              <a:rPr lang="de-CH" dirty="0" smtClean="0"/>
              <a:t> </a:t>
            </a:r>
            <a:r>
              <a:rPr lang="de-CH" dirty="0"/>
              <a:t>at Hohenpeissenberg (</a:t>
            </a:r>
            <a:r>
              <a:rPr lang="de-CH" dirty="0" err="1"/>
              <a:t>biogenic</a:t>
            </a:r>
            <a:r>
              <a:rPr lang="de-CH" dirty="0"/>
              <a:t> VOCs/OVOCs </a:t>
            </a:r>
            <a:r>
              <a:rPr lang="de-CH" dirty="0" err="1"/>
              <a:t>and</a:t>
            </a:r>
            <a:r>
              <a:rPr lang="de-CH" dirty="0"/>
              <a:t> </a:t>
            </a:r>
            <a:r>
              <a:rPr lang="de-CH" dirty="0" smtClean="0"/>
              <a:t>: </a:t>
            </a:r>
          </a:p>
          <a:p>
            <a:pPr lvl="0"/>
            <a:r>
              <a:rPr lang="de-CH" dirty="0" smtClean="0"/>
              <a:t>	</a:t>
            </a:r>
            <a:r>
              <a:rPr lang="de-CH" dirty="0" err="1" smtClean="0"/>
              <a:t>autumn</a:t>
            </a:r>
            <a:r>
              <a:rPr lang="de-CH" dirty="0" smtClean="0"/>
              <a:t> </a:t>
            </a:r>
            <a:r>
              <a:rPr lang="de-CH" dirty="0" smtClean="0"/>
              <a:t>2016</a:t>
            </a:r>
            <a:r>
              <a:rPr lang="de-CH" dirty="0" smtClean="0"/>
              <a:t>: </a:t>
            </a:r>
            <a:r>
              <a:rPr lang="de-CH" dirty="0" err="1" smtClean="0"/>
              <a:t>NOx</a:t>
            </a:r>
            <a:r>
              <a:rPr lang="de-CH" dirty="0" smtClean="0"/>
              <a:t>/</a:t>
            </a:r>
            <a:r>
              <a:rPr lang="de-CH" dirty="0" err="1" smtClean="0"/>
              <a:t>NOy</a:t>
            </a:r>
            <a:endParaRPr lang="de-CH" dirty="0"/>
          </a:p>
          <a:p>
            <a:pPr lvl="0"/>
            <a:r>
              <a:rPr lang="de-CH" dirty="0" smtClean="0"/>
              <a:t>	</a:t>
            </a:r>
            <a:r>
              <a:rPr lang="de-CH" dirty="0" err="1" smtClean="0"/>
              <a:t>autumn</a:t>
            </a:r>
            <a:r>
              <a:rPr lang="de-CH" dirty="0" smtClean="0"/>
              <a:t> </a:t>
            </a:r>
            <a:r>
              <a:rPr lang="de-CH" dirty="0" smtClean="0"/>
              <a:t>2017: OVOC/</a:t>
            </a:r>
            <a:r>
              <a:rPr lang="de-CH" dirty="0" err="1" smtClean="0"/>
              <a:t>terpenes</a:t>
            </a:r>
            <a:endParaRPr lang="de-CH" dirty="0" smtClean="0"/>
          </a:p>
          <a:p>
            <a:pPr lvl="0"/>
            <a:endParaRPr lang="de-CH" dirty="0" smtClean="0"/>
          </a:p>
          <a:p>
            <a:pPr lvl="0"/>
            <a:endParaRPr lang="de-CH" dirty="0"/>
          </a:p>
        </p:txBody>
      </p:sp>
      <p:sp>
        <p:nvSpPr>
          <p:cNvPr id="8" name="Freihandform 7"/>
          <p:cNvSpPr/>
          <p:nvPr/>
        </p:nvSpPr>
        <p:spPr>
          <a:xfrm>
            <a:off x="4510566" y="1895475"/>
            <a:ext cx="3157028" cy="1965573"/>
          </a:xfrm>
          <a:custGeom>
            <a:avLst/>
            <a:gdLst>
              <a:gd name="connsiteX0" fmla="*/ 0 w 3124169"/>
              <a:gd name="connsiteY0" fmla="*/ 2981325 h 2981325"/>
              <a:gd name="connsiteX1" fmla="*/ 3114675 w 3124169"/>
              <a:gd name="connsiteY1" fmla="*/ 1514475 h 2981325"/>
              <a:gd name="connsiteX2" fmla="*/ 1038225 w 3124169"/>
              <a:gd name="connsiteY2" fmla="*/ 0 h 2981325"/>
              <a:gd name="connsiteX3" fmla="*/ 1038225 w 3124169"/>
              <a:gd name="connsiteY3" fmla="*/ 0 h 2981325"/>
            </a:gdLst>
            <a:ahLst/>
            <a:cxnLst>
              <a:cxn ang="0">
                <a:pos x="connsiteX0" y="connsiteY0"/>
              </a:cxn>
              <a:cxn ang="0">
                <a:pos x="connsiteX1" y="connsiteY1"/>
              </a:cxn>
              <a:cxn ang="0">
                <a:pos x="connsiteX2" y="connsiteY2"/>
              </a:cxn>
              <a:cxn ang="0">
                <a:pos x="connsiteX3" y="connsiteY3"/>
              </a:cxn>
            </a:cxnLst>
            <a:rect l="l" t="t" r="r" b="b"/>
            <a:pathLst>
              <a:path w="3124169" h="2981325">
                <a:moveTo>
                  <a:pt x="0" y="2981325"/>
                </a:moveTo>
                <a:cubicBezTo>
                  <a:pt x="1470819" y="2496343"/>
                  <a:pt x="2941638" y="2011362"/>
                  <a:pt x="3114675" y="1514475"/>
                </a:cubicBezTo>
                <a:cubicBezTo>
                  <a:pt x="3287712" y="1017588"/>
                  <a:pt x="1038225" y="0"/>
                  <a:pt x="1038225" y="0"/>
                </a:cubicBezTo>
                <a:lnTo>
                  <a:pt x="1038225" y="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p:cNvSpPr txBox="1"/>
          <p:nvPr/>
        </p:nvSpPr>
        <p:spPr>
          <a:xfrm>
            <a:off x="323527" y="4148088"/>
            <a:ext cx="4032448" cy="369332"/>
          </a:xfrm>
          <a:prstGeom prst="rect">
            <a:avLst/>
          </a:prstGeom>
          <a:noFill/>
        </p:spPr>
        <p:txBody>
          <a:bodyPr wrap="square" rtlCol="0">
            <a:spAutoFit/>
          </a:bodyPr>
          <a:lstStyle/>
          <a:p>
            <a:r>
              <a:rPr lang="de-DE" dirty="0" smtClean="0">
                <a:solidFill>
                  <a:srgbClr val="FF0000"/>
                </a:solidFill>
              </a:rPr>
              <a:t>Budget </a:t>
            </a:r>
            <a:r>
              <a:rPr lang="de-DE" dirty="0" err="1" smtClean="0">
                <a:solidFill>
                  <a:srgbClr val="FF0000"/>
                </a:solidFill>
              </a:rPr>
              <a:t>for</a:t>
            </a:r>
            <a:r>
              <a:rPr lang="de-DE" dirty="0" smtClean="0">
                <a:solidFill>
                  <a:srgbClr val="FF0000"/>
                </a:solidFill>
              </a:rPr>
              <a:t> </a:t>
            </a:r>
            <a:r>
              <a:rPr lang="de-DE" dirty="0" err="1" smtClean="0">
                <a:solidFill>
                  <a:srgbClr val="FF0000"/>
                </a:solidFill>
              </a:rPr>
              <a:t>participants</a:t>
            </a:r>
            <a:r>
              <a:rPr lang="de-DE" dirty="0" smtClean="0">
                <a:solidFill>
                  <a:srgbClr val="FF0000"/>
                </a:solidFill>
              </a:rPr>
              <a:t>?</a:t>
            </a:r>
            <a:endParaRPr lang="de-DE" dirty="0">
              <a:solidFill>
                <a:srgbClr val="FF0000"/>
              </a:solidFill>
            </a:endParaRPr>
          </a:p>
        </p:txBody>
      </p:sp>
    </p:spTree>
    <p:extLst>
      <p:ext uri="{BB962C8B-B14F-4D97-AF65-F5344CB8AC3E}">
        <p14:creationId xmlns:p14="http://schemas.microsoft.com/office/powerpoint/2010/main" val="17833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smtClean="0"/>
              <a:t>Task 3.1 gases: improve the number of sites</a:t>
            </a:r>
            <a:endParaRPr lang="de-CH">
              <a:solidFill>
                <a:srgbClr val="FF0000"/>
              </a:solidFill>
            </a:endParaRPr>
          </a:p>
        </p:txBody>
      </p:sp>
      <p:pic>
        <p:nvPicPr>
          <p:cNvPr id="1026" name="Picture 2" descr="C:\Users\rei\Desktop\Eigene Dateien\EmpaDaten\Projekte_laufend\ACTRIS-2\meetings\kick-off\NOx_ACTR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22165"/>
            <a:ext cx="201622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i\Desktop\Eigene Dateien\EmpaDaten\Projekte_laufend\ACTRIS-2\meetings\kick-off\NOx_EM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962" y="1949654"/>
            <a:ext cx="2088232" cy="2955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96033" y="4954124"/>
            <a:ext cx="915828" cy="369332"/>
          </a:xfrm>
          <a:prstGeom prst="rect">
            <a:avLst/>
          </a:prstGeom>
          <a:noFill/>
        </p:spPr>
        <p:txBody>
          <a:bodyPr wrap="none" rtlCol="0">
            <a:spAutoFit/>
          </a:bodyPr>
          <a:lstStyle/>
          <a:p>
            <a:r>
              <a:rPr lang="de-CH" smtClean="0"/>
              <a:t>ACTRIS</a:t>
            </a:r>
            <a:endParaRPr lang="de-CH"/>
          </a:p>
        </p:txBody>
      </p:sp>
      <p:sp>
        <p:nvSpPr>
          <p:cNvPr id="7" name="Textfeld 6"/>
          <p:cNvSpPr txBox="1"/>
          <p:nvPr/>
        </p:nvSpPr>
        <p:spPr>
          <a:xfrm>
            <a:off x="2866411" y="4935833"/>
            <a:ext cx="755335" cy="369332"/>
          </a:xfrm>
          <a:prstGeom prst="rect">
            <a:avLst/>
          </a:prstGeom>
          <a:noFill/>
        </p:spPr>
        <p:txBody>
          <a:bodyPr wrap="none" rtlCol="0">
            <a:spAutoFit/>
          </a:bodyPr>
          <a:lstStyle/>
          <a:p>
            <a:r>
              <a:rPr lang="de-CH" smtClean="0"/>
              <a:t>EMEP</a:t>
            </a:r>
            <a:endParaRPr lang="de-CH"/>
          </a:p>
        </p:txBody>
      </p:sp>
      <p:pic>
        <p:nvPicPr>
          <p:cNvPr id="1028" name="Picture 4" descr="C:\Users\rei\Desktop\Eigene Dateien\EmpaDaten\Projekte_laufend\ACTRIS-2\meetings\kick-off\VOC_ACTR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2133"/>
            <a:ext cx="2088232" cy="299893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5137926" y="4983823"/>
            <a:ext cx="915828" cy="369332"/>
          </a:xfrm>
          <a:prstGeom prst="rect">
            <a:avLst/>
          </a:prstGeom>
          <a:noFill/>
        </p:spPr>
        <p:txBody>
          <a:bodyPr wrap="none" rtlCol="0">
            <a:spAutoFit/>
          </a:bodyPr>
          <a:lstStyle/>
          <a:p>
            <a:r>
              <a:rPr lang="de-CH" smtClean="0"/>
              <a:t>ACTRIS</a:t>
            </a:r>
            <a:endParaRPr lang="de-CH"/>
          </a:p>
        </p:txBody>
      </p:sp>
      <p:sp>
        <p:nvSpPr>
          <p:cNvPr id="10" name="Textfeld 9"/>
          <p:cNvSpPr txBox="1"/>
          <p:nvPr/>
        </p:nvSpPr>
        <p:spPr>
          <a:xfrm>
            <a:off x="7308304" y="4965532"/>
            <a:ext cx="755335" cy="369332"/>
          </a:xfrm>
          <a:prstGeom prst="rect">
            <a:avLst/>
          </a:prstGeom>
          <a:noFill/>
        </p:spPr>
        <p:txBody>
          <a:bodyPr wrap="none" rtlCol="0">
            <a:spAutoFit/>
          </a:bodyPr>
          <a:lstStyle/>
          <a:p>
            <a:r>
              <a:rPr lang="de-CH" smtClean="0"/>
              <a:t>EMEP</a:t>
            </a:r>
            <a:endParaRPr lang="de-CH"/>
          </a:p>
        </p:txBody>
      </p:sp>
      <p:sp>
        <p:nvSpPr>
          <p:cNvPr id="5" name="Textfeld 4"/>
          <p:cNvSpPr txBox="1"/>
          <p:nvPr/>
        </p:nvSpPr>
        <p:spPr>
          <a:xfrm>
            <a:off x="1907704" y="1444134"/>
            <a:ext cx="758541" cy="461665"/>
          </a:xfrm>
          <a:prstGeom prst="rect">
            <a:avLst/>
          </a:prstGeom>
          <a:noFill/>
        </p:spPr>
        <p:txBody>
          <a:bodyPr wrap="none" rtlCol="0">
            <a:spAutoFit/>
          </a:bodyPr>
          <a:lstStyle/>
          <a:p>
            <a:r>
              <a:rPr lang="de-CH" sz="2400" smtClean="0"/>
              <a:t>NO</a:t>
            </a:r>
            <a:r>
              <a:rPr lang="de-CH" sz="2400" baseline="-25000" smtClean="0"/>
              <a:t>2</a:t>
            </a:r>
            <a:endParaRPr lang="de-CH" sz="2400" baseline="-25000"/>
          </a:p>
        </p:txBody>
      </p:sp>
      <p:sp>
        <p:nvSpPr>
          <p:cNvPr id="12" name="Textfeld 11"/>
          <p:cNvSpPr txBox="1"/>
          <p:nvPr/>
        </p:nvSpPr>
        <p:spPr>
          <a:xfrm>
            <a:off x="6300192" y="1440468"/>
            <a:ext cx="926664" cy="461665"/>
          </a:xfrm>
          <a:prstGeom prst="rect">
            <a:avLst/>
          </a:prstGeom>
          <a:noFill/>
        </p:spPr>
        <p:txBody>
          <a:bodyPr wrap="none" rtlCol="0">
            <a:spAutoFit/>
          </a:bodyPr>
          <a:lstStyle/>
          <a:p>
            <a:r>
              <a:rPr lang="de-CH" sz="2400" smtClean="0"/>
              <a:t>VOCs</a:t>
            </a:r>
            <a:endParaRPr lang="de-CH" sz="2400"/>
          </a:p>
        </p:txBody>
      </p:sp>
      <p:pic>
        <p:nvPicPr>
          <p:cNvPr id="1029" name="Picture 5" descr="C:\Users\rei\Desktop\Eigene Dateien\EmpaDaten\Projekte_laufend\ACTRIS-2\meetings\kick-off\VOC_EME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524" y="1902133"/>
            <a:ext cx="2056948" cy="299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4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200" dirty="0" smtClean="0"/>
              <a:t>NOx </a:t>
            </a:r>
            <a:r>
              <a:rPr lang="nb-NO" sz="3200" dirty="0" err="1" smtClean="0"/>
              <a:t>submission</a:t>
            </a:r>
            <a:r>
              <a:rPr lang="nb-NO" sz="3200" dirty="0" smtClean="0"/>
              <a:t> status </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7455109"/>
              </p:ext>
            </p:extLst>
          </p:nvPr>
        </p:nvGraphicFramePr>
        <p:xfrm>
          <a:off x="62634" y="620688"/>
          <a:ext cx="9106146" cy="5512199"/>
        </p:xfrm>
        <a:graphic>
          <a:graphicData uri="http://schemas.openxmlformats.org/drawingml/2006/table">
            <a:tbl>
              <a:tblPr firstRow="1" bandRow="1">
                <a:tableStyleId>{5C22544A-7EE6-4342-B048-85BDC9FD1C3A}</a:tableStyleId>
              </a:tblPr>
              <a:tblGrid>
                <a:gridCol w="1003927"/>
                <a:gridCol w="821055"/>
                <a:gridCol w="821055"/>
                <a:gridCol w="821055"/>
                <a:gridCol w="821055"/>
                <a:gridCol w="821055"/>
                <a:gridCol w="3996944"/>
              </a:tblGrid>
              <a:tr h="324247">
                <a:tc>
                  <a:txBody>
                    <a:bodyPr/>
                    <a:lstStyle/>
                    <a:p>
                      <a:r>
                        <a:rPr lang="nb-NO" sz="1400" dirty="0" smtClean="0"/>
                        <a:t>Station</a:t>
                      </a:r>
                      <a:endParaRPr lang="en-GB" sz="1400" dirty="0"/>
                    </a:p>
                  </a:txBody>
                  <a:tcPr/>
                </a:tc>
                <a:tc>
                  <a:txBody>
                    <a:bodyPr/>
                    <a:lstStyle/>
                    <a:p>
                      <a:r>
                        <a:rPr lang="nb-NO" sz="1400" dirty="0" smtClean="0"/>
                        <a:t>2011</a:t>
                      </a:r>
                      <a:endParaRPr lang="en-GB" sz="1400" dirty="0"/>
                    </a:p>
                  </a:txBody>
                  <a:tcPr/>
                </a:tc>
                <a:tc>
                  <a:txBody>
                    <a:bodyPr/>
                    <a:lstStyle/>
                    <a:p>
                      <a:r>
                        <a:rPr lang="nb-NO" sz="1400" dirty="0" smtClean="0"/>
                        <a:t>2012</a:t>
                      </a:r>
                      <a:endParaRPr lang="en-GB" sz="1400" dirty="0"/>
                    </a:p>
                  </a:txBody>
                  <a:tcPr/>
                </a:tc>
                <a:tc>
                  <a:txBody>
                    <a:bodyPr/>
                    <a:lstStyle/>
                    <a:p>
                      <a:r>
                        <a:rPr lang="nb-NO" sz="1400" dirty="0" smtClean="0"/>
                        <a:t>2013</a:t>
                      </a:r>
                      <a:endParaRPr lang="en-GB" sz="1400" dirty="0"/>
                    </a:p>
                  </a:txBody>
                  <a:tcPr/>
                </a:tc>
                <a:tc>
                  <a:txBody>
                    <a:bodyPr/>
                    <a:lstStyle/>
                    <a:p>
                      <a:r>
                        <a:rPr lang="nb-NO" sz="1400" dirty="0" smtClean="0"/>
                        <a:t>2014</a:t>
                      </a:r>
                      <a:endParaRPr lang="en-GB" sz="1400" dirty="0"/>
                    </a:p>
                  </a:txBody>
                  <a:tcPr/>
                </a:tc>
                <a:tc>
                  <a:txBody>
                    <a:bodyPr/>
                    <a:lstStyle/>
                    <a:p>
                      <a:r>
                        <a:rPr lang="nb-NO" sz="1400" dirty="0" smtClean="0"/>
                        <a:t>2015</a:t>
                      </a:r>
                      <a:endParaRPr lang="en-GB" sz="1400" dirty="0"/>
                    </a:p>
                  </a:txBody>
                  <a:tcPr/>
                </a:tc>
                <a:tc>
                  <a:txBody>
                    <a:bodyPr/>
                    <a:lstStyle/>
                    <a:p>
                      <a:r>
                        <a:rPr lang="nb-NO" sz="1400" dirty="0" smtClean="0"/>
                        <a:t>Notes</a:t>
                      </a:r>
                      <a:endParaRPr lang="en-GB" sz="1400" dirty="0"/>
                    </a:p>
                  </a:txBody>
                  <a:tcPr/>
                </a:tc>
              </a:tr>
              <a:tr h="324247">
                <a:tc>
                  <a:txBody>
                    <a:bodyPr/>
                    <a:lstStyle/>
                    <a:p>
                      <a:r>
                        <a:rPr lang="nb-NO" sz="1400" dirty="0" smtClean="0"/>
                        <a:t>CVO</a:t>
                      </a:r>
                      <a:endParaRPr lang="en-GB" sz="1400" dirty="0"/>
                    </a:p>
                  </a:txBody>
                  <a:tcPr/>
                </a:tc>
                <a:tc>
                  <a:txBody>
                    <a:bodyPr/>
                    <a:lstStyle/>
                    <a:p>
                      <a:r>
                        <a:rPr lang="nb-NO" sz="1400" dirty="0" smtClean="0"/>
                        <a:t>NA</a:t>
                      </a:r>
                      <a:endParaRPr lang="en-GB" sz="1400" dirty="0"/>
                    </a:p>
                  </a:txBody>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r>
                        <a:rPr lang="nb-NO" sz="1400" dirty="0" err="1" smtClean="0"/>
                        <a:t>S.Punjabi</a:t>
                      </a:r>
                      <a:r>
                        <a:rPr lang="nb-NO" sz="1400" dirty="0" smtClean="0"/>
                        <a:t>/</a:t>
                      </a:r>
                      <a:r>
                        <a:rPr lang="nb-NO" sz="1400" dirty="0" err="1" smtClean="0"/>
                        <a:t>L.Carpenter</a:t>
                      </a:r>
                      <a:r>
                        <a:rPr lang="nb-NO" sz="1400" dirty="0" smtClean="0"/>
                        <a:t>, </a:t>
                      </a:r>
                      <a:r>
                        <a:rPr lang="nb-NO" sz="1400" dirty="0" err="1" smtClean="0"/>
                        <a:t>minor</a:t>
                      </a:r>
                      <a:r>
                        <a:rPr lang="nb-NO" sz="1400" dirty="0" smtClean="0"/>
                        <a:t> </a:t>
                      </a:r>
                      <a:r>
                        <a:rPr lang="nb-NO" sz="1400" dirty="0" err="1" smtClean="0"/>
                        <a:t>errors</a:t>
                      </a:r>
                      <a:r>
                        <a:rPr lang="nb-NO" sz="1400" dirty="0" smtClean="0"/>
                        <a:t>*</a:t>
                      </a:r>
                      <a:endParaRPr lang="en-GB" sz="1400" dirty="0"/>
                    </a:p>
                  </a:txBody>
                  <a:tcPr>
                    <a:solidFill>
                      <a:srgbClr val="D0D8E8"/>
                    </a:solidFill>
                  </a:tcPr>
                </a:tc>
              </a:tr>
              <a:tr h="324247">
                <a:tc>
                  <a:txBody>
                    <a:bodyPr/>
                    <a:lstStyle/>
                    <a:p>
                      <a:r>
                        <a:rPr lang="nb-NO" sz="1400" dirty="0" smtClean="0"/>
                        <a:t>HPB</a:t>
                      </a:r>
                      <a:endParaRPr lang="en-GB" sz="1400" dirty="0"/>
                    </a:p>
                  </a:txBody>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A.Claude</a:t>
                      </a:r>
                      <a:endParaRPr lang="en-GB" sz="1400" dirty="0"/>
                    </a:p>
                  </a:txBody>
                  <a:tcPr/>
                </a:tc>
              </a:tr>
              <a:tr h="324247">
                <a:tc>
                  <a:txBody>
                    <a:bodyPr/>
                    <a:lstStyle/>
                    <a:p>
                      <a:r>
                        <a:rPr lang="nb-NO" sz="1400" dirty="0" smtClean="0"/>
                        <a:t>HYY</a:t>
                      </a:r>
                      <a:endParaRPr lang="en-GB" sz="1400" dirty="0"/>
                    </a:p>
                  </a:txBody>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M.Kajos</a:t>
                      </a:r>
                      <a:r>
                        <a:rPr lang="nb-NO" sz="1400" dirty="0" smtClean="0"/>
                        <a:t>/</a:t>
                      </a:r>
                      <a:r>
                        <a:rPr lang="nb-NO" sz="1400" dirty="0" err="1" smtClean="0"/>
                        <a:t>P.Rantala</a:t>
                      </a:r>
                      <a:endParaRPr lang="en-GB" sz="1400" dirty="0"/>
                    </a:p>
                  </a:txBody>
                  <a:tcPr>
                    <a:solidFill>
                      <a:srgbClr val="D0D8E8"/>
                    </a:solidFill>
                  </a:tcPr>
                </a:tc>
              </a:tr>
              <a:tr h="324247">
                <a:tc>
                  <a:txBody>
                    <a:bodyPr/>
                    <a:lstStyle/>
                    <a:p>
                      <a:r>
                        <a:rPr lang="nb-NO" sz="1400" dirty="0" smtClean="0"/>
                        <a:t>JFJ</a:t>
                      </a:r>
                      <a:endParaRPr lang="en-GB" sz="1400" dirty="0"/>
                    </a:p>
                  </a:txBody>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M.Hill</a:t>
                      </a:r>
                      <a:endParaRPr lang="en-GB" sz="1400" dirty="0"/>
                    </a:p>
                  </a:txBody>
                  <a:tcPr/>
                </a:tc>
              </a:tr>
              <a:tr h="324247">
                <a:tc>
                  <a:txBody>
                    <a:bodyPr/>
                    <a:lstStyle/>
                    <a:p>
                      <a:r>
                        <a:rPr lang="nb-NO" sz="1400" dirty="0" smtClean="0"/>
                        <a:t>KOS</a:t>
                      </a:r>
                      <a:endParaRPr lang="en-GB" sz="1400" dirty="0"/>
                    </a:p>
                  </a:txBody>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smtClean="0"/>
                        <a:t>EMPA</a:t>
                      </a:r>
                      <a:endParaRPr lang="en-GB" sz="1400" dirty="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smtClean="0"/>
                        <a:t>J.Pekarek*</a:t>
                      </a:r>
                      <a:endParaRPr lang="en-GB" sz="1400" dirty="0" smtClean="0"/>
                    </a:p>
                  </a:txBody>
                  <a:tcPr/>
                </a:tc>
              </a:tr>
              <a:tr h="324247">
                <a:tc>
                  <a:txBody>
                    <a:bodyPr/>
                    <a:lstStyle/>
                    <a:p>
                      <a:r>
                        <a:rPr lang="nb-NO" sz="1400" dirty="0" smtClean="0"/>
                        <a:t>MEL</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dirty="0"/>
                    </a:p>
                  </a:txBody>
                  <a:tcPr/>
                </a:tc>
                <a:tc>
                  <a:txBody>
                    <a:bodyPr/>
                    <a:lstStyle/>
                    <a:p>
                      <a:endParaRPr lang="en-GB" sz="1400"/>
                    </a:p>
                  </a:txBody>
                  <a:tcPr/>
                </a:tc>
                <a:tc>
                  <a:txBody>
                    <a:bodyPr/>
                    <a:lstStyle/>
                    <a:p>
                      <a:endParaRPr lang="en-GB" sz="1400" dirty="0"/>
                    </a:p>
                  </a:txBody>
                  <a:tcPr/>
                </a:tc>
              </a:tr>
              <a:tr h="324247">
                <a:tc>
                  <a:txBody>
                    <a:bodyPr/>
                    <a:lstStyle/>
                    <a:p>
                      <a:r>
                        <a:rPr lang="nb-NO" sz="1400" dirty="0" smtClean="0"/>
                        <a:t>CMO</a:t>
                      </a:r>
                      <a:endParaRPr lang="en-GB" sz="1400" dirty="0"/>
                    </a:p>
                  </a:txBody>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J.Arduini</a:t>
                      </a:r>
                      <a:endParaRPr lang="en-GB" sz="1400" dirty="0"/>
                    </a:p>
                  </a:txBody>
                  <a:tcPr/>
                </a:tc>
              </a:tr>
              <a:tr h="324247">
                <a:tc>
                  <a:txBody>
                    <a:bodyPr/>
                    <a:lstStyle/>
                    <a:p>
                      <a:r>
                        <a:rPr lang="nb-NO" sz="1400" dirty="0" smtClean="0"/>
                        <a:t>PAL</a:t>
                      </a:r>
                      <a:endParaRPr lang="en-GB"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r>
                        <a:rPr lang="nb-NO" sz="1400" dirty="0" smtClean="0"/>
                        <a:t>EMPA</a:t>
                      </a:r>
                      <a:endParaRPr lang="en-GB" sz="1400" dirty="0"/>
                    </a:p>
                  </a:txBody>
                  <a:tcPr>
                    <a:solidFill>
                      <a:srgbClr val="FFC000"/>
                    </a:solidFill>
                  </a:tcPr>
                </a:tc>
                <a:tc>
                  <a:txBody>
                    <a:bodyPr/>
                    <a:lstStyle/>
                    <a:p>
                      <a:r>
                        <a:rPr lang="nb-NO" sz="1400" dirty="0" err="1" smtClean="0"/>
                        <a:t>M.Vestenius</a:t>
                      </a:r>
                      <a:r>
                        <a:rPr lang="nb-NO" sz="1400" dirty="0" smtClean="0"/>
                        <a:t>/</a:t>
                      </a:r>
                      <a:r>
                        <a:rPr lang="nb-NO" sz="1400" dirty="0" err="1" smtClean="0"/>
                        <a:t>H.Hakola</a:t>
                      </a:r>
                      <a:r>
                        <a:rPr lang="nb-NO" sz="1400" dirty="0" smtClean="0"/>
                        <a:t>*</a:t>
                      </a:r>
                      <a:endParaRPr lang="en-GB" sz="1400" dirty="0"/>
                    </a:p>
                  </a:txBody>
                  <a:tcPr/>
                </a:tc>
              </a:tr>
              <a:tr h="324247">
                <a:tc>
                  <a:txBody>
                    <a:bodyPr/>
                    <a:lstStyle/>
                    <a:p>
                      <a:r>
                        <a:rPr lang="nb-NO" sz="1400" dirty="0" smtClean="0"/>
                        <a:t>PDD</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dirty="0"/>
                    </a:p>
                  </a:txBody>
                  <a:tcPr/>
                </a:tc>
                <a:tc>
                  <a:txBody>
                    <a:bodyPr/>
                    <a:lstStyle/>
                    <a:p>
                      <a:endParaRPr lang="en-GB" sz="1400" dirty="0"/>
                    </a:p>
                  </a:txBody>
                  <a:tcPr/>
                </a:tc>
              </a:tr>
              <a:tr h="324247">
                <a:tc>
                  <a:txBody>
                    <a:bodyPr/>
                    <a:lstStyle/>
                    <a:p>
                      <a:r>
                        <a:rPr lang="nb-NO" sz="1400" dirty="0" smtClean="0"/>
                        <a:t>PEY</a:t>
                      </a:r>
                      <a:endParaRPr lang="en-GB" sz="1400" dirty="0"/>
                    </a:p>
                  </a:txBody>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r>
                        <a:rPr lang="nb-NO" sz="1400" dirty="0" err="1" smtClean="0"/>
                        <a:t>S.Sauvage</a:t>
                      </a:r>
                      <a:r>
                        <a:rPr lang="nb-NO" sz="1400" baseline="0" dirty="0" smtClean="0"/>
                        <a:t>, </a:t>
                      </a:r>
                      <a:r>
                        <a:rPr lang="nb-NO" sz="1400" baseline="0" dirty="0" err="1" smtClean="0"/>
                        <a:t>minor</a:t>
                      </a:r>
                      <a:r>
                        <a:rPr lang="nb-NO" sz="1400" baseline="0" dirty="0" smtClean="0"/>
                        <a:t> </a:t>
                      </a:r>
                      <a:r>
                        <a:rPr lang="nb-NO" sz="1400" baseline="0" dirty="0" err="1" smtClean="0"/>
                        <a:t>errors</a:t>
                      </a:r>
                      <a:r>
                        <a:rPr lang="nb-NO" sz="1400" baseline="0" dirty="0" smtClean="0"/>
                        <a:t>*</a:t>
                      </a:r>
                      <a:endParaRPr lang="en-GB" sz="1400" dirty="0"/>
                    </a:p>
                  </a:txBody>
                  <a:tcPr/>
                </a:tc>
              </a:tr>
              <a:tr h="324247">
                <a:tc>
                  <a:txBody>
                    <a:bodyPr/>
                    <a:lstStyle/>
                    <a:p>
                      <a:r>
                        <a:rPr lang="nb-NO" sz="1400" dirty="0" smtClean="0"/>
                        <a:t>REV</a:t>
                      </a:r>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dirty="0"/>
                    </a:p>
                  </a:txBody>
                  <a:tcPr/>
                </a:tc>
                <a:tc>
                  <a:txBody>
                    <a:bodyPr/>
                    <a:lstStyle/>
                    <a:p>
                      <a:endParaRPr lang="en-GB" sz="1400"/>
                    </a:p>
                  </a:txBody>
                  <a:tcPr/>
                </a:tc>
                <a:tc>
                  <a:txBody>
                    <a:bodyPr/>
                    <a:lstStyle/>
                    <a:p>
                      <a:endParaRPr lang="en-GB" sz="1400" dirty="0"/>
                    </a:p>
                  </a:txBody>
                  <a:tcPr/>
                </a:tc>
              </a:tr>
              <a:tr h="324247">
                <a:tc>
                  <a:txBody>
                    <a:bodyPr/>
                    <a:lstStyle/>
                    <a:p>
                      <a:r>
                        <a:rPr lang="nb-NO" sz="1400" dirty="0" smtClean="0"/>
                        <a:t>RIG</a:t>
                      </a:r>
                      <a:endParaRPr lang="en-GB" sz="1400" dirty="0"/>
                    </a:p>
                  </a:txBody>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M.Hill</a:t>
                      </a:r>
                      <a:endParaRPr lang="en-GB" sz="1400" dirty="0"/>
                    </a:p>
                  </a:txBody>
                  <a:tcPr/>
                </a:tc>
              </a:tr>
              <a:tr h="324247">
                <a:tc>
                  <a:txBody>
                    <a:bodyPr/>
                    <a:lstStyle/>
                    <a:p>
                      <a:r>
                        <a:rPr lang="nb-NO" sz="1400" dirty="0" smtClean="0"/>
                        <a:t>SIR</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EMPA</a:t>
                      </a:r>
                      <a:endParaRPr lang="en-GB" sz="1400" dirty="0" smtClean="0"/>
                    </a:p>
                  </a:txBody>
                  <a:tcPr>
                    <a:solidFill>
                      <a:srgbClr val="FFC000"/>
                    </a:solidFill>
                  </a:tcPr>
                </a:tc>
                <a:tc>
                  <a:txBody>
                    <a:bodyPr/>
                    <a:lstStyle/>
                    <a:p>
                      <a:r>
                        <a:rPr lang="nb-NO" sz="1400" dirty="0" err="1" smtClean="0"/>
                        <a:t>N.Bonnaire</a:t>
                      </a:r>
                      <a:r>
                        <a:rPr lang="nb-NO" sz="1400" dirty="0" smtClean="0"/>
                        <a:t>*</a:t>
                      </a:r>
                      <a:endParaRPr lang="en-GB" sz="1400" dirty="0"/>
                    </a:p>
                  </a:txBody>
                  <a:tcPr/>
                </a:tc>
              </a:tr>
              <a:tr h="324247">
                <a:tc>
                  <a:txBody>
                    <a:bodyPr/>
                    <a:lstStyle/>
                    <a:p>
                      <a:r>
                        <a:rPr lang="nb-NO" sz="1400" dirty="0" smtClean="0"/>
                        <a:t>TDA</a:t>
                      </a:r>
                      <a:endParaRPr lang="en-GB" sz="1400" dirty="0"/>
                    </a:p>
                  </a:txBody>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r>
                        <a:rPr lang="nb-NO" sz="1400" dirty="0" err="1" smtClean="0"/>
                        <a:t>Subm</a:t>
                      </a:r>
                      <a:r>
                        <a:rPr lang="nb-NO" sz="1400" dirty="0" smtClean="0"/>
                        <a:t>.</a:t>
                      </a:r>
                      <a:endParaRPr lang="en-GB" sz="1400" dirty="0"/>
                    </a:p>
                  </a:txBody>
                  <a:tcPr>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FFC000"/>
                    </a:solidFill>
                  </a:tcPr>
                </a:tc>
                <a:tc>
                  <a:txBody>
                    <a:bodyPr/>
                    <a:lstStyle/>
                    <a:p>
                      <a:r>
                        <a:rPr lang="nb-NO" sz="1400" dirty="0" err="1" smtClean="0"/>
                        <a:t>S.Sauvage</a:t>
                      </a:r>
                      <a:r>
                        <a:rPr lang="nb-NO" sz="1400" baseline="0" dirty="0" smtClean="0"/>
                        <a:t>, </a:t>
                      </a:r>
                      <a:r>
                        <a:rPr lang="nb-NO" sz="1400" baseline="0" dirty="0" err="1" smtClean="0"/>
                        <a:t>minor</a:t>
                      </a:r>
                      <a:r>
                        <a:rPr lang="nb-NO" sz="1400" baseline="0" dirty="0" smtClean="0"/>
                        <a:t> </a:t>
                      </a:r>
                      <a:r>
                        <a:rPr lang="nb-NO" sz="1400" baseline="0" dirty="0" err="1" smtClean="0"/>
                        <a:t>errors</a:t>
                      </a:r>
                      <a:r>
                        <a:rPr lang="nb-NO" sz="1400" baseline="0" dirty="0" smtClean="0"/>
                        <a:t>*</a:t>
                      </a:r>
                      <a:endParaRPr lang="en-GB" sz="1400" dirty="0"/>
                    </a:p>
                  </a:txBody>
                  <a:tcPr/>
                </a:tc>
              </a:tr>
              <a:tr h="324247">
                <a:tc>
                  <a:txBody>
                    <a:bodyPr/>
                    <a:lstStyle/>
                    <a:p>
                      <a:r>
                        <a:rPr lang="nb-NO" sz="1400" dirty="0" smtClean="0"/>
                        <a:t>ZEP</a:t>
                      </a:r>
                      <a:endParaRPr lang="en-GB" sz="1400" dirty="0"/>
                    </a:p>
                  </a:txBody>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r>
                        <a:rPr lang="nb-NO" sz="1400" dirty="0" err="1" smtClean="0"/>
                        <a:t>Subm</a:t>
                      </a:r>
                      <a:r>
                        <a:rPr lang="nb-NO" sz="1400" dirty="0" smtClean="0"/>
                        <a:t>.</a:t>
                      </a:r>
                      <a:endParaRPr lang="en-GB" sz="1400" dirty="0"/>
                    </a:p>
                  </a:txBody>
                  <a:tcPr>
                    <a:solidFill>
                      <a:srgbClr val="00B05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Subm</a:t>
                      </a:r>
                      <a:r>
                        <a:rPr lang="nb-NO" sz="1400" dirty="0" smtClean="0"/>
                        <a:t>.</a:t>
                      </a:r>
                      <a:endParaRPr lang="en-GB" sz="1400" dirty="0" smtClean="0"/>
                    </a:p>
                  </a:txBody>
                  <a:tcPr>
                    <a:solidFill>
                      <a:srgbClr val="00B050"/>
                    </a:solidFill>
                  </a:tcPr>
                </a:tc>
                <a:tc>
                  <a:txBody>
                    <a:bodyPr/>
                    <a:lstStyle/>
                    <a:p>
                      <a:r>
                        <a:rPr lang="nb-NO" sz="1400" dirty="0" smtClean="0"/>
                        <a:t>Lunder/</a:t>
                      </a:r>
                      <a:r>
                        <a:rPr lang="nb-NO" sz="1400" dirty="0" err="1" smtClean="0"/>
                        <a:t>Schmidbauer</a:t>
                      </a:r>
                      <a:r>
                        <a:rPr lang="nb-NO" sz="1400" dirty="0" smtClean="0"/>
                        <a:t>/Hermansen</a:t>
                      </a:r>
                      <a:endParaRPr lang="en-GB" sz="1400" dirty="0"/>
                    </a:p>
                  </a:txBody>
                  <a:tcPr/>
                </a:tc>
              </a:tr>
              <a:tr h="324247">
                <a:tc>
                  <a:txBody>
                    <a:bodyPr/>
                    <a:lstStyle/>
                    <a:p>
                      <a:r>
                        <a:rPr lang="nb-NO" sz="1400" dirty="0" smtClean="0"/>
                        <a:t>GB</a:t>
                      </a:r>
                      <a:endParaRPr lang="en-GB" sz="1400" dirty="0"/>
                    </a:p>
                  </a:txBody>
                  <a:tcPr/>
                </a:tc>
                <a:tc>
                  <a:txBody>
                    <a:bodyPr/>
                    <a:lstStyle/>
                    <a:p>
                      <a:endParaRPr lang="en-GB" sz="1400" dirty="0"/>
                    </a:p>
                  </a:txBody>
                  <a:tcPr>
                    <a:solidFill>
                      <a:srgbClr val="E9EDF4"/>
                    </a:solidFill>
                  </a:tcPr>
                </a:tc>
                <a:tc>
                  <a:txBody>
                    <a:bodyPr/>
                    <a:lstStyle/>
                    <a:p>
                      <a:endParaRPr lang="en-GB" sz="1400" dirty="0"/>
                    </a:p>
                  </a:txBody>
                  <a:tcPr>
                    <a:solidFill>
                      <a:srgbClr val="E9EDF4"/>
                    </a:solidFill>
                  </a:tcPr>
                </a:tc>
                <a:tc>
                  <a:txBody>
                    <a:bodyPr/>
                    <a:lstStyle/>
                    <a:p>
                      <a:endParaRPr lang="en-GB" sz="1400" dirty="0"/>
                    </a:p>
                  </a:txBody>
                  <a:tcPr>
                    <a:solidFill>
                      <a:srgbClr val="E9EDF4"/>
                    </a:solidFill>
                  </a:tcPr>
                </a:tc>
                <a:tc>
                  <a:txBody>
                    <a:bodyPr/>
                    <a:lstStyle/>
                    <a:p>
                      <a:endParaRPr lang="en-GB" sz="1400" dirty="0"/>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400" dirty="0" smtClean="0"/>
                    </a:p>
                  </a:txBody>
                  <a:tcPr>
                    <a:solidFill>
                      <a:srgbClr val="E9EDF4"/>
                    </a:solidFill>
                  </a:tcPr>
                </a:tc>
                <a:tc>
                  <a:txBody>
                    <a:bodyPr/>
                    <a:lstStyle/>
                    <a:p>
                      <a:r>
                        <a:rPr lang="nb-NO" sz="1400" dirty="0" smtClean="0"/>
                        <a:t>Data to EMEP*</a:t>
                      </a:r>
                      <a:endParaRPr lang="en-GB" sz="1400" dirty="0"/>
                    </a:p>
                  </a:txBody>
                  <a:tcPr>
                    <a:solidFill>
                      <a:srgbClr val="E9EDF4"/>
                    </a:solidFill>
                  </a:tcPr>
                </a:tc>
              </a:tr>
            </a:tbl>
          </a:graphicData>
        </a:graphic>
      </p:graphicFrame>
      <p:sp>
        <p:nvSpPr>
          <p:cNvPr id="3" name="Rechteck 2"/>
          <p:cNvSpPr/>
          <p:nvPr/>
        </p:nvSpPr>
        <p:spPr>
          <a:xfrm>
            <a:off x="0" y="0"/>
            <a:ext cx="9144000" cy="620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t>Status May 2016: VOC </a:t>
            </a:r>
            <a:r>
              <a:rPr lang="de-CH" dirty="0" err="1" smtClean="0"/>
              <a:t>submission</a:t>
            </a:r>
            <a:r>
              <a:rPr lang="de-CH" dirty="0" smtClean="0"/>
              <a:t> </a:t>
            </a:r>
            <a:r>
              <a:rPr lang="de-CH" dirty="0" smtClean="0"/>
              <a:t>to EBAS </a:t>
            </a:r>
            <a:r>
              <a:rPr lang="de-CH" dirty="0" err="1" smtClean="0"/>
              <a:t>under</a:t>
            </a:r>
            <a:r>
              <a:rPr lang="de-CH" dirty="0" smtClean="0"/>
              <a:t> ACTRIS</a:t>
            </a:r>
            <a:endParaRPr lang="de-CH" dirty="0"/>
          </a:p>
        </p:txBody>
      </p:sp>
      <p:sp>
        <p:nvSpPr>
          <p:cNvPr id="6" name="Rechteck 5"/>
          <p:cNvSpPr/>
          <p:nvPr/>
        </p:nvSpPr>
        <p:spPr>
          <a:xfrm>
            <a:off x="2051720" y="6591102"/>
            <a:ext cx="540060" cy="16899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7" name="Textfeld 6"/>
          <p:cNvSpPr txBox="1"/>
          <p:nvPr/>
        </p:nvSpPr>
        <p:spPr>
          <a:xfrm>
            <a:off x="2595228" y="6524885"/>
            <a:ext cx="2185214" cy="307777"/>
          </a:xfrm>
          <a:prstGeom prst="rect">
            <a:avLst/>
          </a:prstGeom>
          <a:noFill/>
        </p:spPr>
        <p:txBody>
          <a:bodyPr wrap="none" rtlCol="0">
            <a:spAutoFit/>
          </a:bodyPr>
          <a:lstStyle/>
          <a:p>
            <a:r>
              <a:rPr lang="de-CH" sz="1400" dirty="0" smtClean="0"/>
              <a:t>Submission </a:t>
            </a:r>
            <a:r>
              <a:rPr lang="de-CH" sz="1400" dirty="0" err="1" smtClean="0"/>
              <a:t>tool</a:t>
            </a:r>
            <a:r>
              <a:rPr lang="de-CH" sz="1400" dirty="0" smtClean="0"/>
              <a:t> not </a:t>
            </a:r>
            <a:r>
              <a:rPr lang="de-CH" sz="1400" dirty="0" err="1" smtClean="0"/>
              <a:t>used</a:t>
            </a:r>
            <a:endParaRPr lang="de-CH" sz="1400" dirty="0"/>
          </a:p>
        </p:txBody>
      </p:sp>
      <p:sp>
        <p:nvSpPr>
          <p:cNvPr id="8" name="Rechteck 7"/>
          <p:cNvSpPr/>
          <p:nvPr/>
        </p:nvSpPr>
        <p:spPr>
          <a:xfrm>
            <a:off x="2051720" y="6355891"/>
            <a:ext cx="540060" cy="168994"/>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9" name="Textfeld 8"/>
          <p:cNvSpPr txBox="1"/>
          <p:nvPr/>
        </p:nvSpPr>
        <p:spPr>
          <a:xfrm>
            <a:off x="2614303" y="6286499"/>
            <a:ext cx="1887055" cy="307777"/>
          </a:xfrm>
          <a:prstGeom prst="rect">
            <a:avLst/>
          </a:prstGeom>
          <a:noFill/>
        </p:spPr>
        <p:txBody>
          <a:bodyPr wrap="none" rtlCol="0">
            <a:spAutoFit/>
          </a:bodyPr>
          <a:lstStyle/>
          <a:p>
            <a:r>
              <a:rPr lang="de-CH" sz="1400" dirty="0" smtClean="0"/>
              <a:t>Submission </a:t>
            </a:r>
            <a:r>
              <a:rPr lang="de-CH" sz="1400" dirty="0" err="1" smtClean="0"/>
              <a:t>tool</a:t>
            </a:r>
            <a:r>
              <a:rPr lang="de-CH" sz="1400" dirty="0" smtClean="0"/>
              <a:t> </a:t>
            </a:r>
            <a:r>
              <a:rPr lang="de-CH" sz="1400" dirty="0" err="1" smtClean="0"/>
              <a:t>used</a:t>
            </a:r>
            <a:endParaRPr lang="de-CH" sz="1400" dirty="0"/>
          </a:p>
        </p:txBody>
      </p:sp>
    </p:spTree>
    <p:extLst>
      <p:ext uri="{BB962C8B-B14F-4D97-AF65-F5344CB8AC3E}">
        <p14:creationId xmlns:p14="http://schemas.microsoft.com/office/powerpoint/2010/main" val="349920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200" dirty="0" smtClean="0"/>
              <a:t>NOx </a:t>
            </a:r>
            <a:r>
              <a:rPr lang="nb-NO" sz="3200" dirty="0" err="1" smtClean="0"/>
              <a:t>submission</a:t>
            </a:r>
            <a:r>
              <a:rPr lang="nb-NO" sz="3200" dirty="0" smtClean="0"/>
              <a:t> status </a:t>
            </a:r>
            <a:endParaRPr lang="en-GB" sz="3200" dirty="0"/>
          </a:p>
        </p:txBody>
      </p:sp>
      <p:sp>
        <p:nvSpPr>
          <p:cNvPr id="3" name="Rechteck 2"/>
          <p:cNvSpPr/>
          <p:nvPr/>
        </p:nvSpPr>
        <p:spPr>
          <a:xfrm>
            <a:off x="0" y="0"/>
            <a:ext cx="9144000" cy="620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a:t>Status </a:t>
            </a:r>
            <a:r>
              <a:rPr lang="de-CH" dirty="0" err="1" smtClean="0"/>
              <a:t>October</a:t>
            </a:r>
            <a:r>
              <a:rPr lang="de-CH" dirty="0" smtClean="0"/>
              <a:t> 2016</a:t>
            </a:r>
            <a:r>
              <a:rPr lang="de-CH" dirty="0"/>
              <a:t>: VOC </a:t>
            </a:r>
            <a:r>
              <a:rPr lang="de-CH" dirty="0" err="1"/>
              <a:t>submission</a:t>
            </a:r>
            <a:r>
              <a:rPr lang="de-CH" dirty="0"/>
              <a:t> to EBAS </a:t>
            </a:r>
            <a:r>
              <a:rPr lang="de-CH" dirty="0" err="1"/>
              <a:t>under</a:t>
            </a:r>
            <a:r>
              <a:rPr lang="de-CH" dirty="0"/>
              <a:t> ACTRIS</a:t>
            </a:r>
            <a:endParaRPr lang="de-CH"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 y="1069974"/>
            <a:ext cx="9062685" cy="49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672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dirty="0" smtClean="0"/>
              <a:t>ACTRIS-2: </a:t>
            </a:r>
            <a:br>
              <a:rPr lang="de-CH" dirty="0" smtClean="0"/>
            </a:br>
            <a:r>
              <a:rPr lang="de-CH" dirty="0"/>
              <a:t>Task 3.1 </a:t>
            </a:r>
            <a:r>
              <a:rPr lang="de-CH" dirty="0" err="1"/>
              <a:t>gases</a:t>
            </a:r>
            <a:r>
              <a:rPr lang="de-CH" dirty="0"/>
              <a:t>: </a:t>
            </a:r>
            <a:r>
              <a:rPr lang="de-CH" dirty="0" err="1"/>
              <a:t>improve</a:t>
            </a:r>
            <a:r>
              <a:rPr lang="de-CH" dirty="0"/>
              <a:t> </a:t>
            </a:r>
            <a:r>
              <a:rPr lang="de-CH" err="1" smtClean="0"/>
              <a:t>the</a:t>
            </a:r>
            <a:r>
              <a:rPr lang="de-CH" smtClean="0"/>
              <a:t> data quality</a:t>
            </a:r>
            <a:endParaRPr lang="de-CH" dirty="0">
              <a:solidFill>
                <a:srgbClr val="FF0000"/>
              </a:solidFill>
            </a:endParaRPr>
          </a:p>
        </p:txBody>
      </p:sp>
      <p:sp>
        <p:nvSpPr>
          <p:cNvPr id="3" name="Textfeld 2"/>
          <p:cNvSpPr txBox="1"/>
          <p:nvPr/>
        </p:nvSpPr>
        <p:spPr>
          <a:xfrm>
            <a:off x="539552" y="1340768"/>
            <a:ext cx="7425302" cy="3970318"/>
          </a:xfrm>
          <a:prstGeom prst="rect">
            <a:avLst/>
          </a:prstGeom>
          <a:noFill/>
        </p:spPr>
        <p:txBody>
          <a:bodyPr wrap="none" rtlCol="0">
            <a:spAutoFit/>
          </a:bodyPr>
          <a:lstStyle/>
          <a:p>
            <a:r>
              <a:rPr lang="de-CH" b="1" dirty="0" err="1" smtClean="0"/>
              <a:t>Yearly</a:t>
            </a:r>
            <a:r>
              <a:rPr lang="de-CH" b="1" dirty="0" smtClean="0"/>
              <a:t> </a:t>
            </a:r>
            <a:r>
              <a:rPr lang="de-CH" b="1" dirty="0" err="1" smtClean="0"/>
              <a:t>meeting</a:t>
            </a:r>
            <a:r>
              <a:rPr lang="de-CH" b="1" dirty="0" smtClean="0"/>
              <a:t> in </a:t>
            </a:r>
            <a:r>
              <a:rPr lang="de-CH" b="1" dirty="0" err="1" smtClean="0"/>
              <a:t>the</a:t>
            </a:r>
            <a:r>
              <a:rPr lang="de-CH" b="1" dirty="0" smtClean="0"/>
              <a:t> </a:t>
            </a:r>
            <a:r>
              <a:rPr lang="de-CH" b="1" dirty="0" err="1" smtClean="0"/>
              <a:t>process</a:t>
            </a:r>
            <a:r>
              <a:rPr lang="de-CH" b="1" dirty="0" smtClean="0"/>
              <a:t> </a:t>
            </a:r>
            <a:r>
              <a:rPr lang="de-CH" b="1" dirty="0" err="1" smtClean="0"/>
              <a:t>of</a:t>
            </a:r>
            <a:r>
              <a:rPr lang="de-CH" b="1" dirty="0" smtClean="0"/>
              <a:t> </a:t>
            </a:r>
            <a:r>
              <a:rPr lang="de-CH" b="1" dirty="0" err="1" smtClean="0"/>
              <a:t>data</a:t>
            </a:r>
            <a:r>
              <a:rPr lang="de-CH" b="1" dirty="0" smtClean="0"/>
              <a:t> </a:t>
            </a:r>
            <a:r>
              <a:rPr lang="de-CH" b="1" dirty="0" err="1" smtClean="0"/>
              <a:t>submission</a:t>
            </a:r>
            <a:endParaRPr lang="de-CH" b="1" dirty="0" smtClean="0"/>
          </a:p>
          <a:p>
            <a:r>
              <a:rPr lang="de-CH" b="1" dirty="0" smtClean="0"/>
              <a:t>VOC/NOx-1: November 2015</a:t>
            </a:r>
          </a:p>
          <a:p>
            <a:r>
              <a:rPr lang="de-CH" b="1" dirty="0" smtClean="0"/>
              <a:t>VOC/NOx-2: May 2016</a:t>
            </a:r>
            <a:endParaRPr lang="de-CH" b="1" dirty="0"/>
          </a:p>
          <a:p>
            <a:r>
              <a:rPr lang="de-CH" b="1" dirty="0"/>
              <a:t>VOC/NOx-1: </a:t>
            </a:r>
            <a:r>
              <a:rPr lang="de-CH" b="1" dirty="0" smtClean="0"/>
              <a:t>May 2017</a:t>
            </a:r>
            <a:endParaRPr lang="de-CH" b="1" dirty="0"/>
          </a:p>
          <a:p>
            <a:r>
              <a:rPr lang="de-CH" b="1" dirty="0"/>
              <a:t>VOC/NOx-1: </a:t>
            </a:r>
            <a:r>
              <a:rPr lang="de-CH" b="1" dirty="0" smtClean="0"/>
              <a:t>April 2018</a:t>
            </a:r>
          </a:p>
          <a:p>
            <a:endParaRPr lang="de-CH" b="1" dirty="0" smtClean="0"/>
          </a:p>
          <a:p>
            <a:r>
              <a:rPr lang="de-CH" b="1" dirty="0" smtClean="0">
                <a:sym typeface="Wingdings" panose="05000000000000000000" pitchFamily="2" charset="2"/>
              </a:rPr>
              <a:t></a:t>
            </a:r>
            <a:r>
              <a:rPr lang="de-CH" b="1" dirty="0" smtClean="0"/>
              <a:t>Feedback on </a:t>
            </a:r>
            <a:r>
              <a:rPr lang="de-CH" b="1" dirty="0" err="1" smtClean="0"/>
              <a:t>data</a:t>
            </a:r>
            <a:r>
              <a:rPr lang="de-CH" b="1" dirty="0" smtClean="0"/>
              <a:t> </a:t>
            </a:r>
            <a:r>
              <a:rPr lang="de-CH" b="1" dirty="0" err="1" smtClean="0"/>
              <a:t>quality</a:t>
            </a:r>
            <a:r>
              <a:rPr lang="de-CH" b="1" dirty="0" smtClean="0"/>
              <a:t> </a:t>
            </a:r>
            <a:r>
              <a:rPr lang="de-CH" b="1" dirty="0" err="1" smtClean="0"/>
              <a:t>to</a:t>
            </a:r>
            <a:r>
              <a:rPr lang="de-CH" b="1" dirty="0" smtClean="0"/>
              <a:t> </a:t>
            </a:r>
            <a:r>
              <a:rPr lang="de-CH" b="1" dirty="0" err="1" smtClean="0"/>
              <a:t>the</a:t>
            </a:r>
            <a:r>
              <a:rPr lang="de-CH" b="1" dirty="0" smtClean="0"/>
              <a:t> </a:t>
            </a:r>
            <a:r>
              <a:rPr lang="de-CH" b="1" dirty="0" err="1" smtClean="0"/>
              <a:t>stations</a:t>
            </a:r>
            <a:r>
              <a:rPr lang="de-CH" b="1" dirty="0" smtClean="0"/>
              <a:t> </a:t>
            </a:r>
            <a:r>
              <a:rPr lang="de-CH" b="1" dirty="0" smtClean="0">
                <a:sym typeface="Wingdings" panose="05000000000000000000" pitchFamily="2" charset="2"/>
              </a:rPr>
              <a:t> </a:t>
            </a:r>
            <a:r>
              <a:rPr lang="de-CH" b="1" dirty="0" err="1" smtClean="0">
                <a:sym typeface="Wingdings" panose="05000000000000000000" pitchFamily="2" charset="2"/>
              </a:rPr>
              <a:t>action</a:t>
            </a:r>
            <a:r>
              <a:rPr lang="de-CH" b="1" dirty="0" smtClean="0">
                <a:sym typeface="Wingdings" panose="05000000000000000000" pitchFamily="2" charset="2"/>
              </a:rPr>
              <a:t> </a:t>
            </a:r>
            <a:r>
              <a:rPr lang="de-CH" b="1" dirty="0" err="1" smtClean="0">
                <a:sym typeface="Wingdings" panose="05000000000000000000" pitchFamily="2" charset="2"/>
              </a:rPr>
              <a:t>items</a:t>
            </a:r>
            <a:endParaRPr lang="de-CH" b="1" dirty="0" smtClean="0"/>
          </a:p>
          <a:p>
            <a:r>
              <a:rPr lang="de-CH" b="1" dirty="0" smtClean="0">
                <a:sym typeface="Wingdings" panose="05000000000000000000" pitchFamily="2" charset="2"/>
              </a:rPr>
              <a:t></a:t>
            </a:r>
            <a:r>
              <a:rPr lang="de-CH" b="1" dirty="0" err="1" smtClean="0">
                <a:sym typeface="Wingdings" panose="05000000000000000000" pitchFamily="2" charset="2"/>
              </a:rPr>
              <a:t>revision</a:t>
            </a:r>
            <a:r>
              <a:rPr lang="de-CH" b="1" dirty="0" smtClean="0">
                <a:sym typeface="Wingdings" panose="05000000000000000000" pitchFamily="2" charset="2"/>
              </a:rPr>
              <a:t> </a:t>
            </a:r>
            <a:r>
              <a:rPr lang="de-CH" b="1" dirty="0" err="1" smtClean="0">
                <a:sym typeface="Wingdings" panose="05000000000000000000" pitchFamily="2" charset="2"/>
              </a:rPr>
              <a:t>of</a:t>
            </a:r>
            <a:r>
              <a:rPr lang="de-CH" b="1" dirty="0" smtClean="0">
                <a:sym typeface="Wingdings" panose="05000000000000000000" pitchFamily="2" charset="2"/>
              </a:rPr>
              <a:t> </a:t>
            </a:r>
            <a:r>
              <a:rPr lang="de-CH" b="1" dirty="0" err="1" smtClean="0">
                <a:sym typeface="Wingdings" panose="05000000000000000000" pitchFamily="2" charset="2"/>
              </a:rPr>
              <a:t>data</a:t>
            </a:r>
            <a:endParaRPr lang="de-CH" b="1" dirty="0"/>
          </a:p>
          <a:p>
            <a:endParaRPr lang="en-US" b="1" dirty="0" smtClean="0"/>
          </a:p>
          <a:p>
            <a:r>
              <a:rPr lang="en-US" b="1" dirty="0" smtClean="0"/>
              <a:t>Discussion of data with </a:t>
            </a:r>
            <a:r>
              <a:rPr lang="en-US" b="1" dirty="0"/>
              <a:t>CONTROL </a:t>
            </a:r>
            <a:r>
              <a:rPr lang="en-US" b="1" dirty="0" smtClean="0"/>
              <a:t>charts (Task 3.3)</a:t>
            </a:r>
            <a:endParaRPr lang="en-US" b="1" dirty="0"/>
          </a:p>
          <a:p>
            <a:r>
              <a:rPr lang="de-CH" dirty="0" err="1" smtClean="0"/>
              <a:t>Monthly</a:t>
            </a:r>
            <a:r>
              <a:rPr lang="de-CH" dirty="0" smtClean="0"/>
              <a:t> </a:t>
            </a:r>
            <a:r>
              <a:rPr lang="de-CH" dirty="0" err="1" smtClean="0"/>
              <a:t>means</a:t>
            </a:r>
            <a:endParaRPr lang="de-CH" dirty="0" smtClean="0"/>
          </a:p>
          <a:p>
            <a:r>
              <a:rPr lang="de-CH" dirty="0" err="1"/>
              <a:t>x</a:t>
            </a:r>
            <a:r>
              <a:rPr lang="de-CH" dirty="0" err="1" smtClean="0"/>
              <a:t>y</a:t>
            </a:r>
            <a:r>
              <a:rPr lang="de-CH" dirty="0" smtClean="0"/>
              <a:t>-ratio </a:t>
            </a:r>
            <a:r>
              <a:rPr lang="de-CH" dirty="0" err="1" smtClean="0"/>
              <a:t>plots</a:t>
            </a:r>
            <a:endParaRPr lang="de-CH" dirty="0"/>
          </a:p>
          <a:p>
            <a:r>
              <a:rPr lang="de-CH" dirty="0" smtClean="0"/>
              <a:t>A clever </a:t>
            </a:r>
            <a:r>
              <a:rPr lang="de-CH" dirty="0" err="1" smtClean="0"/>
              <a:t>way</a:t>
            </a:r>
            <a:r>
              <a:rPr lang="de-CH" dirty="0" smtClean="0"/>
              <a:t> </a:t>
            </a:r>
            <a:r>
              <a:rPr lang="de-CH" dirty="0" err="1" smtClean="0"/>
              <a:t>to</a:t>
            </a:r>
            <a:r>
              <a:rPr lang="de-CH" dirty="0" smtClean="0"/>
              <a:t> do so </a:t>
            </a:r>
            <a:r>
              <a:rPr lang="de-CH" dirty="0" err="1" smtClean="0"/>
              <a:t>has</a:t>
            </a:r>
            <a:r>
              <a:rPr lang="de-CH" dirty="0" smtClean="0"/>
              <a:t> </a:t>
            </a:r>
            <a:r>
              <a:rPr lang="de-CH" dirty="0" err="1" smtClean="0"/>
              <a:t>to</a:t>
            </a:r>
            <a:r>
              <a:rPr lang="de-CH" dirty="0" smtClean="0"/>
              <a:t> </a:t>
            </a:r>
            <a:r>
              <a:rPr lang="de-CH" dirty="0" err="1" smtClean="0"/>
              <a:t>be</a:t>
            </a:r>
            <a:r>
              <a:rPr lang="de-CH" dirty="0" smtClean="0"/>
              <a:t> </a:t>
            </a:r>
            <a:r>
              <a:rPr lang="de-CH" dirty="0" err="1" smtClean="0"/>
              <a:t>discussed</a:t>
            </a:r>
            <a:r>
              <a:rPr lang="de-CH" dirty="0" smtClean="0"/>
              <a:t> in </a:t>
            </a:r>
            <a:r>
              <a:rPr lang="de-CH" dirty="0" err="1" smtClean="0"/>
              <a:t>the</a:t>
            </a:r>
            <a:r>
              <a:rPr lang="de-CH" dirty="0" smtClean="0"/>
              <a:t> 1st WP 3 </a:t>
            </a:r>
            <a:r>
              <a:rPr lang="de-CH" dirty="0" err="1" smtClean="0"/>
              <a:t>meeting</a:t>
            </a:r>
            <a:r>
              <a:rPr lang="de-CH" dirty="0" smtClean="0"/>
              <a:t> also </a:t>
            </a:r>
          </a:p>
          <a:p>
            <a:r>
              <a:rPr lang="de-CH" dirty="0" smtClean="0"/>
              <a:t>in </a:t>
            </a:r>
            <a:r>
              <a:rPr lang="de-CH" dirty="0" err="1" smtClean="0"/>
              <a:t>conjunction</a:t>
            </a:r>
            <a:r>
              <a:rPr lang="de-CH" dirty="0" smtClean="0"/>
              <a:t> </a:t>
            </a:r>
            <a:r>
              <a:rPr lang="de-CH" dirty="0" err="1" smtClean="0"/>
              <a:t>with</a:t>
            </a:r>
            <a:r>
              <a:rPr lang="de-CH" dirty="0" smtClean="0"/>
              <a:t> </a:t>
            </a:r>
            <a:r>
              <a:rPr lang="de-CH" dirty="0" err="1" smtClean="0"/>
              <a:t>the</a:t>
            </a:r>
            <a:r>
              <a:rPr lang="de-CH" dirty="0" smtClean="0"/>
              <a:t> WCCs.</a:t>
            </a:r>
          </a:p>
        </p:txBody>
      </p:sp>
      <p:sp>
        <p:nvSpPr>
          <p:cNvPr id="6" name="Textfeld 5"/>
          <p:cNvSpPr txBox="1"/>
          <p:nvPr/>
        </p:nvSpPr>
        <p:spPr>
          <a:xfrm>
            <a:off x="3635896" y="1988840"/>
            <a:ext cx="5016896" cy="646331"/>
          </a:xfrm>
          <a:prstGeom prst="rect">
            <a:avLst/>
          </a:prstGeom>
          <a:noFill/>
        </p:spPr>
        <p:txBody>
          <a:bodyPr wrap="square" rtlCol="0">
            <a:spAutoFit/>
          </a:bodyPr>
          <a:lstStyle/>
          <a:p>
            <a:r>
              <a:rPr lang="de-DE" dirty="0" err="1" smtClean="0">
                <a:solidFill>
                  <a:srgbClr val="FF0000"/>
                </a:solidFill>
              </a:rPr>
              <a:t>Trackable</a:t>
            </a:r>
            <a:r>
              <a:rPr lang="de-DE" dirty="0" smtClean="0">
                <a:solidFill>
                  <a:srgbClr val="FF0000"/>
                </a:solidFill>
              </a:rPr>
              <a:t> </a:t>
            </a:r>
            <a:r>
              <a:rPr lang="de-DE" dirty="0" err="1" smtClean="0">
                <a:solidFill>
                  <a:srgbClr val="FF0000"/>
                </a:solidFill>
              </a:rPr>
              <a:t>revision</a:t>
            </a:r>
            <a:r>
              <a:rPr lang="de-DE" dirty="0" smtClean="0">
                <a:solidFill>
                  <a:srgbClr val="FF0000"/>
                </a:solidFill>
              </a:rPr>
              <a:t> </a:t>
            </a:r>
            <a:r>
              <a:rPr lang="de-DE" dirty="0" err="1" smtClean="0">
                <a:solidFill>
                  <a:srgbClr val="FF0000"/>
                </a:solidFill>
              </a:rPr>
              <a:t>process</a:t>
            </a:r>
            <a:r>
              <a:rPr lang="de-DE" dirty="0">
                <a:solidFill>
                  <a:srgbClr val="FF0000"/>
                </a:solidFill>
              </a:rPr>
              <a:t> </a:t>
            </a:r>
            <a:r>
              <a:rPr lang="de-DE" dirty="0" err="1" smtClean="0">
                <a:solidFill>
                  <a:srgbClr val="FF0000"/>
                </a:solidFill>
              </a:rPr>
              <a:t>to</a:t>
            </a:r>
            <a:r>
              <a:rPr lang="de-DE" dirty="0" smtClean="0">
                <a:solidFill>
                  <a:srgbClr val="FF0000"/>
                </a:solidFill>
              </a:rPr>
              <a:t> </a:t>
            </a:r>
            <a:r>
              <a:rPr lang="de-DE" dirty="0" err="1" smtClean="0">
                <a:solidFill>
                  <a:srgbClr val="FF0000"/>
                </a:solidFill>
              </a:rPr>
              <a:t>be</a:t>
            </a:r>
            <a:r>
              <a:rPr lang="de-DE" dirty="0" smtClean="0">
                <a:solidFill>
                  <a:srgbClr val="FF0000"/>
                </a:solidFill>
              </a:rPr>
              <a:t> </a:t>
            </a:r>
            <a:r>
              <a:rPr lang="de-DE" dirty="0" err="1" smtClean="0">
                <a:solidFill>
                  <a:srgbClr val="FF0000"/>
                </a:solidFill>
              </a:rPr>
              <a:t>discussed</a:t>
            </a:r>
            <a:r>
              <a:rPr lang="de-DE" dirty="0" smtClean="0">
                <a:solidFill>
                  <a:srgbClr val="FF0000"/>
                </a:solidFill>
              </a:rPr>
              <a:t> at WP3 </a:t>
            </a:r>
            <a:r>
              <a:rPr lang="de-DE" dirty="0" err="1" smtClean="0">
                <a:solidFill>
                  <a:srgbClr val="FF0000"/>
                </a:solidFill>
              </a:rPr>
              <a:t>meeting</a:t>
            </a:r>
            <a:r>
              <a:rPr lang="de-DE" dirty="0" smtClean="0">
                <a:solidFill>
                  <a:srgbClr val="FF0000"/>
                </a:solidFill>
              </a:rPr>
              <a:t> </a:t>
            </a:r>
            <a:r>
              <a:rPr lang="de-DE" dirty="0" err="1" smtClean="0">
                <a:solidFill>
                  <a:srgbClr val="FF0000"/>
                </a:solidFill>
              </a:rPr>
              <a:t>with</a:t>
            </a:r>
            <a:r>
              <a:rPr lang="de-DE" dirty="0" smtClean="0">
                <a:solidFill>
                  <a:srgbClr val="FF0000"/>
                </a:solidFill>
              </a:rPr>
              <a:t> EBAS/EMEP</a:t>
            </a:r>
            <a:endParaRPr lang="de-DE" dirty="0">
              <a:solidFill>
                <a:srgbClr val="FF0000"/>
              </a:solidFill>
            </a:endParaRPr>
          </a:p>
        </p:txBody>
      </p:sp>
    </p:spTree>
    <p:extLst>
      <p:ext uri="{BB962C8B-B14F-4D97-AF65-F5344CB8AC3E}">
        <p14:creationId xmlns:p14="http://schemas.microsoft.com/office/powerpoint/2010/main" val="3957547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931"/>
          <a:stretch/>
        </p:blipFill>
        <p:spPr bwMode="auto">
          <a:xfrm>
            <a:off x="971600" y="2996952"/>
            <a:ext cx="5746750" cy="350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1016695" y="6553111"/>
            <a:ext cx="5670376" cy="276999"/>
          </a:xfrm>
          <a:prstGeom prst="rect">
            <a:avLst/>
          </a:prstGeom>
        </p:spPr>
        <p:txBody>
          <a:bodyPr wrap="square">
            <a:spAutoFit/>
          </a:bodyPr>
          <a:lstStyle/>
          <a:p>
            <a:r>
              <a:rPr lang="en-GB" sz="1200"/>
              <a:t>Time series (annual cycle) of C2-C4 alkanes measured at Hohenpeissenberg</a:t>
            </a:r>
            <a:endParaRPr lang="de-CH" sz="1200"/>
          </a:p>
        </p:txBody>
      </p:sp>
      <p:sp>
        <p:nvSpPr>
          <p:cNvPr id="8" name="Textfeld 7"/>
          <p:cNvSpPr txBox="1"/>
          <p:nvPr/>
        </p:nvSpPr>
        <p:spPr>
          <a:xfrm>
            <a:off x="1971994" y="2468141"/>
            <a:ext cx="3745962"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1. Step visual inspection of data set</a:t>
            </a:r>
            <a:endParaRPr lang="de-CH"/>
          </a:p>
        </p:txBody>
      </p:sp>
    </p:spTree>
    <p:extLst>
      <p:ext uri="{BB962C8B-B14F-4D97-AF65-F5344CB8AC3E}">
        <p14:creationId xmlns:p14="http://schemas.microsoft.com/office/powerpoint/2010/main" val="176807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60"/>
            <a:ext cx="9144000" cy="1143000"/>
          </a:xfrm>
        </p:spPr>
        <p:style>
          <a:lnRef idx="1">
            <a:schemeClr val="accent4"/>
          </a:lnRef>
          <a:fillRef idx="2">
            <a:schemeClr val="accent4"/>
          </a:fillRef>
          <a:effectRef idx="1">
            <a:schemeClr val="accent4"/>
          </a:effectRef>
          <a:fontRef idx="minor">
            <a:schemeClr val="dk1"/>
          </a:fontRef>
        </p:style>
        <p:txBody>
          <a:bodyPr anchor="ctr" anchorCtr="0"/>
          <a:lstStyle/>
          <a:p>
            <a:pPr algn="ctr"/>
            <a:r>
              <a:rPr lang="de-CH" smtClean="0"/>
              <a:t>ACTRIS-2: </a:t>
            </a:r>
            <a:br>
              <a:rPr lang="de-CH" smtClean="0"/>
            </a:br>
            <a:r>
              <a:rPr lang="de-CH"/>
              <a:t>Task 3.1 gases: sustain the </a:t>
            </a:r>
            <a:r>
              <a:rPr lang="de-CH" smtClean="0"/>
              <a:t>quality</a:t>
            </a:r>
            <a:endParaRPr lang="de-CH">
              <a:solidFill>
                <a:srgbClr val="FF0000"/>
              </a:solidFill>
            </a:endParaRPr>
          </a:p>
        </p:txBody>
      </p:sp>
      <p:sp>
        <p:nvSpPr>
          <p:cNvPr id="3" name="Rechteck 2"/>
          <p:cNvSpPr/>
          <p:nvPr/>
        </p:nvSpPr>
        <p:spPr>
          <a:xfrm>
            <a:off x="539552" y="1169457"/>
            <a:ext cx="7326560" cy="1323439"/>
          </a:xfrm>
          <a:prstGeom prst="rect">
            <a:avLst/>
          </a:prstGeom>
        </p:spPr>
        <p:txBody>
          <a:bodyPr wrap="square">
            <a:spAutoFit/>
          </a:bodyPr>
          <a:lstStyle/>
          <a:p>
            <a:r>
              <a:rPr lang="en-US" sz="2000" b="1" smtClean="0"/>
              <a:t>Implement control </a:t>
            </a:r>
            <a:r>
              <a:rPr lang="en-US" sz="2000" b="1"/>
              <a:t>procedures </a:t>
            </a:r>
            <a:r>
              <a:rPr lang="en-US" sz="2000" b="1" smtClean="0"/>
              <a:t>for </a:t>
            </a:r>
            <a:r>
              <a:rPr lang="de-CH" sz="2000" b="1" smtClean="0"/>
              <a:t>VOCs (Examples)</a:t>
            </a:r>
          </a:p>
          <a:p>
            <a:pPr>
              <a:tabLst>
                <a:tab pos="542925" algn="l"/>
              </a:tabLst>
            </a:pPr>
            <a:r>
              <a:rPr lang="de-CH" sz="2000"/>
              <a:t>implementation of quality assurance tools for data </a:t>
            </a:r>
            <a:r>
              <a:rPr lang="de-CH" sz="2000" smtClean="0"/>
              <a:t>submission</a:t>
            </a:r>
          </a:p>
          <a:p>
            <a:pPr>
              <a:tabLst>
                <a:tab pos="542925" algn="l"/>
              </a:tabLst>
            </a:pPr>
            <a:r>
              <a:rPr lang="de-CH" sz="2000" smtClean="0"/>
              <a:t>(in combination with EBAS/NILU)</a:t>
            </a:r>
          </a:p>
          <a:p>
            <a:pPr>
              <a:tabLst>
                <a:tab pos="542925" algn="l"/>
              </a:tabLst>
            </a:pPr>
            <a:endParaRPr lang="de-CH" sz="2000"/>
          </a:p>
        </p:txBody>
      </p:sp>
      <p:sp>
        <p:nvSpPr>
          <p:cNvPr id="7" name="Rechteck 6"/>
          <p:cNvSpPr/>
          <p:nvPr/>
        </p:nvSpPr>
        <p:spPr>
          <a:xfrm>
            <a:off x="1016695" y="6553111"/>
            <a:ext cx="5670376" cy="276999"/>
          </a:xfrm>
          <a:prstGeom prst="rect">
            <a:avLst/>
          </a:prstGeom>
        </p:spPr>
        <p:txBody>
          <a:bodyPr wrap="square">
            <a:spAutoFit/>
          </a:bodyPr>
          <a:lstStyle/>
          <a:p>
            <a:r>
              <a:rPr lang="en-GB" sz="1200"/>
              <a:t>Time </a:t>
            </a:r>
            <a:r>
              <a:rPr lang="en-GB" sz="1200" smtClean="0"/>
              <a:t>ratio series of VOCs measured </a:t>
            </a:r>
            <a:r>
              <a:rPr lang="en-GB" sz="1200"/>
              <a:t>at Hohenpeissenberg</a:t>
            </a:r>
            <a:endParaRPr lang="de-CH" sz="1200"/>
          </a:p>
        </p:txBody>
      </p:sp>
      <p:sp>
        <p:nvSpPr>
          <p:cNvPr id="8" name="Textfeld 7"/>
          <p:cNvSpPr txBox="1"/>
          <p:nvPr/>
        </p:nvSpPr>
        <p:spPr>
          <a:xfrm>
            <a:off x="1971994" y="2468141"/>
            <a:ext cx="3502305"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CH" smtClean="0"/>
              <a:t>2. Step visual inspection of ratios</a:t>
            </a:r>
            <a:endParaRPr lang="de-CH"/>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8943"/>
            <a:ext cx="57531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43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mpa_Farben">
      <a:dk1>
        <a:sysClr val="windowText" lastClr="000000"/>
      </a:dk1>
      <a:lt1>
        <a:sysClr val="window" lastClr="FFFFFF"/>
      </a:lt1>
      <a:dk2>
        <a:srgbClr val="9F9F9F"/>
      </a:dk2>
      <a:lt2>
        <a:srgbClr val="DFDFDF"/>
      </a:lt2>
      <a:accent1>
        <a:srgbClr val="5F5F5F"/>
      </a:accent1>
      <a:accent2>
        <a:srgbClr val="5C2E00"/>
      </a:accent2>
      <a:accent3>
        <a:srgbClr val="005400"/>
      </a:accent3>
      <a:accent4>
        <a:srgbClr val="003366"/>
      </a:accent4>
      <a:accent5>
        <a:srgbClr val="C00000"/>
      </a:accent5>
      <a:accent6>
        <a:srgbClr val="C0BC00"/>
      </a:accent6>
      <a:hlink>
        <a:srgbClr val="475A8D"/>
      </a:hlink>
      <a:folHlink>
        <a:srgbClr val="C32D2E"/>
      </a:folHlink>
    </a:clrScheme>
    <a:fontScheme name="Empa_Word">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Empa_Farben">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F88630"/>
      </a:accent5>
      <a:accent6>
        <a:srgbClr val="475A8D"/>
      </a:accent6>
      <a:hlink>
        <a:srgbClr val="475A8D"/>
      </a:hlink>
      <a:folHlink>
        <a:srgbClr val="C32D2E"/>
      </a:folHlink>
    </a:clrScheme>
    <a:fontScheme name="Empa_PowerPoi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Empa_Farben">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F88630"/>
      </a:accent5>
      <a:accent6>
        <a:srgbClr val="475A8D"/>
      </a:accent6>
      <a:hlink>
        <a:srgbClr val="475A8D"/>
      </a:hlink>
      <a:folHlink>
        <a:srgbClr val="C32D2E"/>
      </a:folHlink>
    </a:clrScheme>
    <a:fontScheme name="Empa_PowerPoi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1593</Words>
  <Application>Microsoft Office PowerPoint</Application>
  <PresentationFormat>Bildschirmpräsentation (4:3)</PresentationFormat>
  <Paragraphs>382</Paragraphs>
  <Slides>25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Segoe UI</vt:lpstr>
      <vt:lpstr>Wingdings</vt:lpstr>
      <vt:lpstr>blank</vt:lpstr>
      <vt:lpstr>WP3: Near-surface observations of aerosols, clouds and trace gases Task 3.1: Improvement of instrumentation, standardization and quality assessment of essential climate and air quality variables</vt:lpstr>
      <vt:lpstr>WP3: Near-surface observations of aerosols, clouds and trace gases Task 3.1: Improvement of instrumentation, standardization and quality assessment of essential climate and air quality variables</vt:lpstr>
      <vt:lpstr>ACTRIS-2:  WP3: Near-surface observations of aerosols, clouds and trace gases</vt:lpstr>
      <vt:lpstr>ACTRIS-2:  Task 3.1 gases: improve the number of sites</vt:lpstr>
      <vt:lpstr>NOx submission status </vt:lpstr>
      <vt:lpstr>NOx submission status </vt:lpstr>
      <vt:lpstr>ACTRIS-2:  Task 3.1 gases: improve the data quality</vt:lpstr>
      <vt:lpstr>ACTRIS-2:  Task 3.1 gases: sustain the quality</vt:lpstr>
      <vt:lpstr>ACTRIS-2:  Task 3.1 gases: sustain the quality</vt:lpstr>
      <vt:lpstr>ACTRIS-2:  Task 3.1 gases: sustain the quality</vt:lpstr>
      <vt:lpstr>ACTRIS-2:  Task 3.1 gases: sustain the quality</vt:lpstr>
      <vt:lpstr>ACTRIS-2:  Task 3.1 gases: sustain the quality</vt:lpstr>
      <vt:lpstr>ACTRIS-2:  Task 3.1 gases: sustain the quality</vt:lpstr>
      <vt:lpstr>ACTRIS-2:  Task 3.1 gases: sustain the quality</vt:lpstr>
      <vt:lpstr>ACTRIS-2:  Task 3.1  task. 3.3 : sustain the quality</vt:lpstr>
      <vt:lpstr>ACTRIS-2:  Task 3.1 (aerosol/cloud part)</vt:lpstr>
      <vt:lpstr>ACTRIS-2:  Task 3.2.3 Development of a measurement standardization and a data submission protocol for VOCs based on PTRMS and TOF-MS measurements </vt:lpstr>
      <vt:lpstr>ACTRIS-2:  Task 3.2.3 Development of a measurement standardization and a data submission protocol for VOCs based on PTRMS and TOF-MS measurements </vt:lpstr>
      <vt:lpstr>ACTRIS-2:  Task 3.2.3 Development of a measurement standardization and a data submission protocol for VOCs based on PTRMS and TOF-MS measurements </vt:lpstr>
      <vt:lpstr>ACTRIS-2:  task. 3.3 : Implementation of advanced  control procedures for incoming VOCs/NOx</vt:lpstr>
      <vt:lpstr>ACTRIS-2:  task. 3.3 : Implementation of advanced  control procedures for incoming VOCs/NOx</vt:lpstr>
      <vt:lpstr>ACTRIS-2:  task. 3.3 : Implementation of advanced  control procedures for incoming VOCs/NOx</vt:lpstr>
      <vt:lpstr>ACTRIS-2:  Task 3.1 deliverables</vt:lpstr>
      <vt:lpstr>ACTRIS-2:  Task 3.1 additional milestones</vt:lpstr>
      <vt:lpstr>ACTRIS-2:  Task 3.1 open questions</vt:lpstr>
    </vt:vector>
  </TitlesOfParts>
  <Company>Empa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ACTRIS-2:  ein neues Horizon2020 Infrastrukturprojekt</dc:title>
  <dc:creator>Stefan Reimann</dc:creator>
  <cp:lastModifiedBy>Reimann, Stefan</cp:lastModifiedBy>
  <cp:revision>94</cp:revision>
  <cp:lastPrinted>2011-01-24T10:25:34Z</cp:lastPrinted>
  <dcterms:created xsi:type="dcterms:W3CDTF">2015-01-22T07:21:07Z</dcterms:created>
  <dcterms:modified xsi:type="dcterms:W3CDTF">2016-10-11T08:02:11Z</dcterms:modified>
</cp:coreProperties>
</file>