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2" r:id="rId1"/>
  </p:sldMasterIdLst>
  <p:notesMasterIdLst>
    <p:notesMasterId r:id="rId31"/>
  </p:notesMasterIdLst>
  <p:handoutMasterIdLst>
    <p:handoutMasterId r:id="rId32"/>
  </p:handoutMasterIdLst>
  <p:sldIdLst>
    <p:sldId id="350" r:id="rId2"/>
    <p:sldId id="390" r:id="rId3"/>
    <p:sldId id="351" r:id="rId4"/>
    <p:sldId id="308" r:id="rId5"/>
    <p:sldId id="313" r:id="rId6"/>
    <p:sldId id="315" r:id="rId7"/>
    <p:sldId id="321" r:id="rId8"/>
    <p:sldId id="320" r:id="rId9"/>
    <p:sldId id="322" r:id="rId10"/>
    <p:sldId id="323" r:id="rId11"/>
    <p:sldId id="324" r:id="rId12"/>
    <p:sldId id="325" r:id="rId13"/>
    <p:sldId id="327" r:id="rId14"/>
    <p:sldId id="326" r:id="rId15"/>
    <p:sldId id="331" r:id="rId16"/>
    <p:sldId id="319" r:id="rId17"/>
    <p:sldId id="468" r:id="rId18"/>
    <p:sldId id="352" r:id="rId19"/>
    <p:sldId id="387" r:id="rId20"/>
    <p:sldId id="409" r:id="rId21"/>
    <p:sldId id="410" r:id="rId22"/>
    <p:sldId id="421" r:id="rId23"/>
    <p:sldId id="431" r:id="rId24"/>
    <p:sldId id="433" r:id="rId25"/>
    <p:sldId id="434" r:id="rId26"/>
    <p:sldId id="318" r:id="rId27"/>
    <p:sldId id="469" r:id="rId28"/>
    <p:sldId id="264" r:id="rId29"/>
    <p:sldId id="281" r:id="rId30"/>
  </p:sldIdLst>
  <p:sldSz cx="9144000" cy="6858000" type="screen4x3"/>
  <p:notesSz cx="6811963" cy="9942513"/>
  <p:embeddedFontLs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60"/>
  </p:normalViewPr>
  <p:slideViewPr>
    <p:cSldViewPr>
      <p:cViewPr varScale="1">
        <p:scale>
          <a:sx n="82" d="100"/>
          <a:sy n="82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916" y="-8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348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991" y="944348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2DEC0C-A5DC-4EC0-9857-04151EA38C6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6607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991" y="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291097-487D-4C03-9E73-126F6EA692C7}" type="datetimeFigureOut">
              <a:rPr lang="de-CH"/>
              <a:pPr>
                <a:defRPr/>
              </a:pPr>
              <a:t>11.10.2016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3330"/>
            <a:ext cx="5449570" cy="4473813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48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991" y="944348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801E12-E8D2-45FA-A717-88F9C44F2CE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959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76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98438"/>
            <a:ext cx="8291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91513" cy="854075"/>
          </a:xfr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/>
              <a:t>Auchencorth (UK</a:t>
            </a:r>
            <a:r>
              <a:rPr lang="de-CH" smtClean="0"/>
              <a:t>): </a:t>
            </a:r>
            <a:br>
              <a:rPr lang="de-CH" smtClean="0"/>
            </a:br>
            <a:r>
              <a:rPr lang="de-CH" smtClean="0"/>
              <a:t>current </a:t>
            </a:r>
            <a:r>
              <a:rPr lang="de-CH" dirty="0"/>
              <a:t>status of </a:t>
            </a:r>
            <a:r>
              <a:rPr lang="de-CH" dirty="0" smtClean="0"/>
              <a:t>station/instrument</a:t>
            </a:r>
            <a:endParaRPr lang="de-CH" dirty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CH" sz="1800" b="1" dirty="0" smtClean="0"/>
              <a:t>NMHCs (cont. 2006ff.)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C2: ethane, ethene, ethyne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C3: propane, propene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C4: n-butane, isobutane, 1,3-butadiene, 1-butene, cis/trans-2-butene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C5: n-pentane, isopentane, cis-2-pentene, isoprene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C6: n-hexane, 2/3-methyl pentane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C7+: n-heptane, n-octane, isooctane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Arom: benzene, toluene, xylenes, trimethyl benzene, </a:t>
            </a:r>
            <a:r>
              <a:rPr lang="de-CH" sz="1400" dirty="0" err="1" smtClean="0"/>
              <a:t>ethyl</a:t>
            </a:r>
            <a:r>
              <a:rPr lang="de-CH" sz="1400" dirty="0" smtClean="0"/>
              <a:t> </a:t>
            </a:r>
            <a:r>
              <a:rPr lang="de-CH" sz="1400" dirty="0" err="1" smtClean="0"/>
              <a:t>benzene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endParaRPr lang="de-CH" sz="1400" dirty="0"/>
          </a:p>
          <a:p>
            <a:pPr marL="0" indent="0">
              <a:buNone/>
            </a:pPr>
            <a:r>
              <a:rPr lang="de-CH" sz="9600" dirty="0">
                <a:sym typeface="Wingdings" panose="05000000000000000000" pitchFamily="2" charset="2"/>
              </a:rPr>
              <a:t></a:t>
            </a:r>
          </a:p>
          <a:p>
            <a:pPr marL="0" indent="0">
              <a:buFont typeface="Arial" charset="0"/>
              <a:buNone/>
            </a:pPr>
            <a:endParaRPr lang="de-CH" sz="1400" dirty="0" smtClean="0"/>
          </a:p>
          <a:p>
            <a:pPr marL="0" indent="0">
              <a:buFont typeface="Arial" charset="0"/>
              <a:buNone/>
            </a:pPr>
            <a:endParaRPr lang="de-CH" sz="1400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l="5827" t="6570" r="25417" b="16182"/>
          <a:stretch>
            <a:fillRect/>
          </a:stretch>
        </p:blipFill>
        <p:spPr bwMode="auto">
          <a:xfrm>
            <a:off x="6876256" y="692696"/>
            <a:ext cx="19018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7248636" y="1484784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assurance: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Instrument: </a:t>
            </a:r>
            <a:r>
              <a:rPr lang="de-CH" sz="1600" dirty="0" smtClean="0">
                <a:solidFill>
                  <a:schemeClr val="tx1"/>
                </a:solidFill>
              </a:rPr>
              <a:t>GC-FID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smtClean="0">
                <a:solidFill>
                  <a:schemeClr val="tx1"/>
                </a:solidFill>
              </a:rPr>
              <a:t>PE TurboMatrix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Sample volume: </a:t>
            </a:r>
            <a:r>
              <a:rPr lang="de-CH" sz="1600" dirty="0" smtClean="0">
                <a:solidFill>
                  <a:schemeClr val="tx1"/>
                </a:solidFill>
              </a:rPr>
              <a:t>0.6 </a:t>
            </a:r>
            <a:r>
              <a:rPr lang="de-CH" sz="1600" dirty="0">
                <a:solidFill>
                  <a:schemeClr val="tx1"/>
                </a:solidFill>
              </a:rPr>
              <a:t>liter, trap at </a:t>
            </a:r>
            <a:r>
              <a:rPr lang="de-CH" sz="1600" dirty="0" smtClean="0">
                <a:solidFill>
                  <a:schemeClr val="tx1"/>
                </a:solidFill>
              </a:rPr>
              <a:t>-30 </a:t>
            </a:r>
            <a:r>
              <a:rPr lang="de-CH" sz="1600" dirty="0">
                <a:solidFill>
                  <a:schemeClr val="tx1"/>
                </a:solidFill>
              </a:rPr>
              <a:t>°C, trap </a:t>
            </a:r>
            <a:r>
              <a:rPr lang="de-CH" sz="1600" dirty="0" smtClean="0">
                <a:solidFill>
                  <a:schemeClr val="tx1"/>
                </a:solidFill>
              </a:rPr>
              <a:t>material  CarbosorbB/Carbosieve SIII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Water removal: </a:t>
            </a:r>
            <a:r>
              <a:rPr lang="de-CH" sz="1600" dirty="0">
                <a:solidFill>
                  <a:schemeClr val="tx1"/>
                </a:solidFill>
              </a:rPr>
              <a:t>Nafion dryer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NPL, </a:t>
            </a:r>
            <a:r>
              <a:rPr lang="de-CH" sz="1600" dirty="0" smtClean="0">
                <a:solidFill>
                  <a:schemeClr val="tx1"/>
                </a:solidFill>
              </a:rPr>
              <a:t>ppb </a:t>
            </a:r>
            <a:r>
              <a:rPr lang="de-CH" sz="1600" dirty="0">
                <a:solidFill>
                  <a:schemeClr val="tx1"/>
                </a:solidFill>
              </a:rPr>
              <a:t>standard, 30-components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Calibration interval: </a:t>
            </a:r>
            <a:r>
              <a:rPr lang="de-CH" sz="1600" dirty="0" smtClean="0">
                <a:solidFill>
                  <a:schemeClr val="tx1"/>
                </a:solidFill>
              </a:rPr>
              <a:t>4x 1h every 2 wk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checks: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routine checks: </a:t>
            </a:r>
            <a:r>
              <a:rPr lang="de-CH" sz="1600" dirty="0" smtClean="0">
                <a:solidFill>
                  <a:schemeClr val="tx1"/>
                </a:solidFill>
              </a:rPr>
              <a:t>daily chromatography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final checks: </a:t>
            </a:r>
            <a:r>
              <a:rPr lang="de-CH" sz="1600" dirty="0" smtClean="0">
                <a:solidFill>
                  <a:schemeClr val="tx1"/>
                </a:solidFill>
              </a:rPr>
              <a:t>quarterly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 </a:t>
            </a:r>
            <a:r>
              <a:rPr lang="de-CH" sz="1600" dirty="0" smtClean="0">
                <a:solidFill>
                  <a:schemeClr val="tx1"/>
                </a:solidFill>
              </a:rPr>
              <a:t>UKAIR,</a:t>
            </a:r>
            <a:r>
              <a:rPr lang="de-CH" sz="1600" b="1" dirty="0" smtClean="0">
                <a:solidFill>
                  <a:schemeClr val="tx1"/>
                </a:solidFill>
              </a:rPr>
              <a:t> </a:t>
            </a:r>
            <a:r>
              <a:rPr lang="de-CH" sz="1600" dirty="0" smtClean="0">
                <a:solidFill>
                  <a:schemeClr val="tx1"/>
                </a:solidFill>
              </a:rPr>
              <a:t>EMEP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instruction: </a:t>
            </a:r>
            <a:r>
              <a:rPr lang="de-CH" sz="1600" dirty="0" smtClean="0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Other issues</a:t>
            </a:r>
            <a:r>
              <a:rPr lang="de-CH" sz="1600" dirty="0" smtClean="0">
                <a:solidFill>
                  <a:schemeClr val="tx1"/>
                </a:solidFill>
              </a:rPr>
              <a:t>:</a:t>
            </a:r>
            <a:r>
              <a:rPr lang="de-CH" sz="1600" b="1" dirty="0" smtClean="0">
                <a:solidFill>
                  <a:schemeClr val="tx1"/>
                </a:solidFill>
              </a:rPr>
              <a:t> </a:t>
            </a:r>
            <a:r>
              <a:rPr lang="de-CH" sz="1600" dirty="0" smtClean="0">
                <a:solidFill>
                  <a:schemeClr val="tx1"/>
                </a:solidFill>
              </a:rPr>
              <a:t>operated remotely by VNC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556" y="957263"/>
            <a:ext cx="281002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90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 smtClean="0"/>
              <a:t>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</a:t>
            </a:r>
            <a:endParaRPr lang="de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073"/>
            <a:ext cx="73660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1052736"/>
            <a:ext cx="341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rgbClr val="7030A0"/>
                </a:solidFill>
              </a:rPr>
              <a:t>4. </a:t>
            </a:r>
            <a:r>
              <a:rPr lang="de-CH" dirty="0" err="1">
                <a:solidFill>
                  <a:srgbClr val="7030A0"/>
                </a:solidFill>
              </a:rPr>
              <a:t>Benzene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vs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ethyne</a:t>
            </a:r>
            <a:r>
              <a:rPr lang="de-CH" dirty="0">
                <a:solidFill>
                  <a:srgbClr val="7030A0"/>
                </a:solidFill>
              </a:rPr>
              <a:t> in August</a:t>
            </a:r>
          </a:p>
        </p:txBody>
      </p:sp>
    </p:spTree>
    <p:extLst>
      <p:ext uri="{BB962C8B-B14F-4D97-AF65-F5344CB8AC3E}">
        <p14:creationId xmlns:p14="http://schemas.microsoft.com/office/powerpoint/2010/main" val="13257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 smtClean="0"/>
              <a:t>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1763688" y="836712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CH" b="1" dirty="0" err="1" smtClean="0"/>
              <a:t>Current</a:t>
            </a:r>
            <a:r>
              <a:rPr lang="de-CH" b="1" dirty="0" smtClean="0"/>
              <a:t> </a:t>
            </a:r>
            <a:r>
              <a:rPr lang="de-CH" b="1" dirty="0" err="1" smtClean="0"/>
              <a:t>Issues</a:t>
            </a:r>
            <a:r>
              <a:rPr lang="de-CH" b="1" dirty="0" smtClean="0"/>
              <a:t> </a:t>
            </a:r>
            <a:r>
              <a:rPr lang="de-CH" b="1" dirty="0" err="1"/>
              <a:t>R</a:t>
            </a:r>
            <a:r>
              <a:rPr lang="de-CH" b="1" dirty="0" err="1" smtClean="0"/>
              <a:t>elated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 Substances:</a:t>
            </a:r>
          </a:p>
          <a:p>
            <a:pPr marL="0" indent="0">
              <a:buFont typeface="Arial" charset="0"/>
              <a:buNone/>
            </a:pPr>
            <a:endParaRPr lang="de-CH" b="1" dirty="0" smtClean="0"/>
          </a:p>
          <a:p>
            <a:pPr marL="0" indent="0">
              <a:buFont typeface="Arial" charset="0"/>
              <a:buNone/>
            </a:pPr>
            <a:endParaRPr lang="de-CH" b="1" dirty="0" smtClean="0"/>
          </a:p>
          <a:p>
            <a:pPr marL="0" indent="0">
              <a:buFont typeface="Arial" charset="0"/>
              <a:buNone/>
            </a:pPr>
            <a:endParaRPr lang="de-CH" b="1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84287"/>
              </p:ext>
            </p:extLst>
          </p:nvPr>
        </p:nvGraphicFramePr>
        <p:xfrm>
          <a:off x="154638" y="2327092"/>
          <a:ext cx="8568954" cy="4472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306"/>
                <a:gridCol w="1522110"/>
                <a:gridCol w="1370156"/>
                <a:gridCol w="358036"/>
                <a:gridCol w="455721"/>
                <a:gridCol w="813757"/>
                <a:gridCol w="447912"/>
                <a:gridCol w="365845"/>
                <a:gridCol w="476851"/>
                <a:gridCol w="536260"/>
              </a:tblGrid>
              <a:tr h="362332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19.02.2015 20:12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20.02.2015 10:12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all </a:t>
                      </a:r>
                      <a:r>
                        <a:rPr lang="de-CH" sz="1400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peaks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very low concentrations.  </a:t>
                      </a:r>
                      <a:endParaRPr lang="en-US" sz="1400" u="none" strike="noStrike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Delete </a:t>
                      </a:r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first days after the restart</a:t>
                      </a:r>
                      <a:endParaRPr lang="en-US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19.03.2015 17:19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vs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2-methylpropane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20.03.2015 11:15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vs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2-methylpropane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high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concentrations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,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unusual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2-methylpropane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high concentrations, unusual trend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propane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high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concentrations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,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unusual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19. 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07. 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2015, 21:26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m-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propane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vs. Methylbutane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wrong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?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07.08.2015</a:t>
                      </a:r>
                      <a:endParaRPr lang="de-CH" sz="1400" b="0" i="0" u="none" strike="noStrike" dirty="0">
                        <a:solidFill>
                          <a:srgbClr val="7030A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15.08.2015</a:t>
                      </a:r>
                      <a:endParaRPr lang="de-CH" sz="1400" b="0" i="0" u="none" strike="noStrike" dirty="0">
                        <a:solidFill>
                          <a:srgbClr val="7030A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benzene</a:t>
                      </a:r>
                      <a:endParaRPr lang="de-CH" sz="1400" b="0" i="0" u="none" strike="noStrike" dirty="0">
                        <a:solidFill>
                          <a:srgbClr val="7030A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27.10.2015</a:t>
                      </a:r>
                      <a:endParaRPr lang="de-CH" sz="1400" b="0" i="0" u="none" strike="noStrike" dirty="0">
                        <a:solidFill>
                          <a:srgbClr val="00B05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16.11.2015</a:t>
                      </a:r>
                      <a:endParaRPr lang="de-CH" sz="1400" b="0" i="0" u="none" strike="noStrike" dirty="0">
                        <a:solidFill>
                          <a:srgbClr val="00B05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my-xylene</a:t>
                      </a:r>
                      <a:endParaRPr lang="de-CH" sz="1400" b="0" i="0" u="none" strike="noStrike" dirty="0">
                        <a:solidFill>
                          <a:srgbClr val="00B05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very low concentrations vs toluene and somehow it looks wrong anyway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07.11.2015 11:41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12.11.2015 18:23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n-</a:t>
                      </a:r>
                      <a:r>
                        <a:rPr lang="de-CH" sz="1400" u="none" strike="noStrike" dirty="0" err="1">
                          <a:effectLst/>
                        </a:rPr>
                        <a:t>octane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high </a:t>
                      </a:r>
                      <a:r>
                        <a:rPr lang="de-CH" sz="1400" u="none" strike="noStrike" dirty="0" err="1">
                          <a:effectLst/>
                        </a:rPr>
                        <a:t>concentrations</a:t>
                      </a:r>
                      <a:r>
                        <a:rPr lang="de-CH" sz="1400" u="none" strike="noStrike" dirty="0">
                          <a:effectLst/>
                        </a:rPr>
                        <a:t>, </a:t>
                      </a:r>
                      <a:r>
                        <a:rPr lang="de-CH" sz="1400" u="none" strike="noStrike" dirty="0" err="1">
                          <a:effectLst/>
                        </a:rPr>
                        <a:t>unusual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08.11.2015 14:40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n-hexane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very</a:t>
                      </a:r>
                      <a:r>
                        <a:rPr lang="de-CH" sz="1400" u="none" strike="noStrike" dirty="0">
                          <a:effectLst/>
                        </a:rPr>
                        <a:t> high. </a:t>
                      </a:r>
                      <a:r>
                        <a:rPr lang="de-CH" sz="1400" u="none" strike="noStrike" dirty="0" err="1">
                          <a:effectLst/>
                        </a:rPr>
                        <a:t>Local</a:t>
                      </a:r>
                      <a:r>
                        <a:rPr lang="de-CH" sz="1400" u="none" strike="noStrike" dirty="0">
                          <a:effectLst/>
                        </a:rPr>
                        <a:t>?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08.11.2015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hexane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and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heptane</a:t>
                      </a:r>
                      <a:r>
                        <a:rPr lang="de-CH" sz="1400" u="none" strike="noStrike" dirty="0">
                          <a:effectLst/>
                        </a:rPr>
                        <a:t>???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07.12.2015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10:00-14:00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mp-</a:t>
                      </a:r>
                      <a:r>
                        <a:rPr lang="de-CH" sz="1400" u="none" strike="noStrike" dirty="0" err="1">
                          <a:effectLst/>
                        </a:rPr>
                        <a:t>xylene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too</a:t>
                      </a:r>
                      <a:r>
                        <a:rPr lang="de-CH" sz="1400" u="none" strike="noStrike" dirty="0">
                          <a:effectLst/>
                        </a:rPr>
                        <a:t> high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 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12.</a:t>
                      </a:r>
                      <a:r>
                        <a:rPr lang="de-CH" sz="14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12:19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m-</a:t>
                      </a:r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propane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vs. Methylbutane </a:t>
                      </a:r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wrong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 Also 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54638" y="1252210"/>
            <a:ext cx="636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7030A0"/>
                </a:solidFill>
              </a:rPr>
              <a:t>4. </a:t>
            </a:r>
            <a:r>
              <a:rPr lang="de-CH" dirty="0" err="1" smtClean="0">
                <a:solidFill>
                  <a:srgbClr val="7030A0"/>
                </a:solidFill>
              </a:rPr>
              <a:t>Benzene</a:t>
            </a:r>
            <a:r>
              <a:rPr lang="de-CH" dirty="0" smtClean="0">
                <a:solidFill>
                  <a:srgbClr val="7030A0"/>
                </a:solidFill>
              </a:rPr>
              <a:t> </a:t>
            </a:r>
            <a:r>
              <a:rPr lang="de-CH" dirty="0" err="1" smtClean="0">
                <a:solidFill>
                  <a:srgbClr val="7030A0"/>
                </a:solidFill>
              </a:rPr>
              <a:t>vs</a:t>
            </a:r>
            <a:r>
              <a:rPr lang="de-CH" dirty="0" smtClean="0">
                <a:solidFill>
                  <a:srgbClr val="7030A0"/>
                </a:solidFill>
              </a:rPr>
              <a:t> </a:t>
            </a:r>
            <a:r>
              <a:rPr lang="de-CH" dirty="0" err="1" smtClean="0">
                <a:solidFill>
                  <a:srgbClr val="7030A0"/>
                </a:solidFill>
              </a:rPr>
              <a:t>ethyne</a:t>
            </a:r>
            <a:r>
              <a:rPr lang="de-CH" dirty="0" smtClean="0">
                <a:solidFill>
                  <a:srgbClr val="7030A0"/>
                </a:solidFill>
              </a:rPr>
              <a:t> in August</a:t>
            </a:r>
            <a:endParaRPr lang="de-C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 smtClean="0"/>
              <a:t>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67544" y="1052736"/>
            <a:ext cx="341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rgbClr val="7030A0"/>
                </a:solidFill>
              </a:rPr>
              <a:t>4. </a:t>
            </a:r>
            <a:r>
              <a:rPr lang="de-CH" dirty="0" err="1">
                <a:solidFill>
                  <a:srgbClr val="7030A0"/>
                </a:solidFill>
              </a:rPr>
              <a:t>Benzene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vs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ethyne</a:t>
            </a:r>
            <a:r>
              <a:rPr lang="de-CH" dirty="0">
                <a:solidFill>
                  <a:srgbClr val="7030A0"/>
                </a:solidFill>
              </a:rPr>
              <a:t> in </a:t>
            </a:r>
            <a:r>
              <a:rPr lang="de-CH" dirty="0" smtClean="0">
                <a:solidFill>
                  <a:srgbClr val="7030A0"/>
                </a:solidFill>
              </a:rPr>
              <a:t>August</a:t>
            </a:r>
          </a:p>
          <a:p>
            <a:r>
              <a:rPr lang="de-CH" dirty="0">
                <a:solidFill>
                  <a:srgbClr val="00B050"/>
                </a:solidFill>
              </a:rPr>
              <a:t>m</a:t>
            </a:r>
            <a:r>
              <a:rPr lang="de-CH" dirty="0" smtClean="0">
                <a:solidFill>
                  <a:srgbClr val="00B050"/>
                </a:solidFill>
              </a:rPr>
              <a:t>p-</a:t>
            </a:r>
            <a:r>
              <a:rPr lang="de-CH" dirty="0" err="1" smtClean="0">
                <a:solidFill>
                  <a:srgbClr val="00B050"/>
                </a:solidFill>
              </a:rPr>
              <a:t>xylene</a:t>
            </a:r>
            <a:r>
              <a:rPr lang="de-CH" dirty="0" smtClean="0">
                <a:solidFill>
                  <a:srgbClr val="00B050"/>
                </a:solidFill>
              </a:rPr>
              <a:t> in </a:t>
            </a:r>
            <a:r>
              <a:rPr lang="de-CH" dirty="0" err="1" smtClean="0">
                <a:solidFill>
                  <a:srgbClr val="00B050"/>
                </a:solidFill>
              </a:rPr>
              <a:t>autumn</a:t>
            </a:r>
            <a:endParaRPr lang="de-CH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3152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5292080" y="3284984"/>
            <a:ext cx="1512168" cy="35283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60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 smtClean="0"/>
              <a:t>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1763688" y="836712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CH" b="1" dirty="0" err="1" smtClean="0"/>
              <a:t>Current</a:t>
            </a:r>
            <a:r>
              <a:rPr lang="de-CH" b="1" dirty="0" smtClean="0"/>
              <a:t> </a:t>
            </a:r>
            <a:r>
              <a:rPr lang="de-CH" b="1" dirty="0" err="1" smtClean="0"/>
              <a:t>Issues</a:t>
            </a:r>
            <a:r>
              <a:rPr lang="de-CH" b="1" dirty="0" smtClean="0"/>
              <a:t> </a:t>
            </a:r>
            <a:r>
              <a:rPr lang="de-CH" b="1" dirty="0" err="1"/>
              <a:t>R</a:t>
            </a:r>
            <a:r>
              <a:rPr lang="de-CH" b="1" dirty="0" err="1" smtClean="0"/>
              <a:t>elated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 Substances:</a:t>
            </a:r>
          </a:p>
          <a:p>
            <a:pPr marL="0" indent="0">
              <a:buFont typeface="Arial" charset="0"/>
              <a:buNone/>
            </a:pPr>
            <a:endParaRPr lang="de-CH" b="1" dirty="0" smtClean="0"/>
          </a:p>
          <a:p>
            <a:pPr marL="0" indent="0">
              <a:buFont typeface="Arial" charset="0"/>
              <a:buNone/>
            </a:pPr>
            <a:endParaRPr lang="de-CH" b="1" dirty="0" smtClean="0"/>
          </a:p>
          <a:p>
            <a:pPr marL="0" indent="0">
              <a:buFont typeface="Arial" charset="0"/>
              <a:buNone/>
            </a:pPr>
            <a:endParaRPr lang="de-CH" b="1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00801"/>
              </p:ext>
            </p:extLst>
          </p:nvPr>
        </p:nvGraphicFramePr>
        <p:xfrm>
          <a:off x="154638" y="2327092"/>
          <a:ext cx="8568954" cy="4472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306"/>
                <a:gridCol w="1522110"/>
                <a:gridCol w="1370156"/>
                <a:gridCol w="358036"/>
                <a:gridCol w="455721"/>
                <a:gridCol w="813757"/>
                <a:gridCol w="447912"/>
                <a:gridCol w="365845"/>
                <a:gridCol w="476851"/>
                <a:gridCol w="536260"/>
              </a:tblGrid>
              <a:tr h="362332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19.02.2015 20:12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20.02.2015 10:12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all </a:t>
                      </a:r>
                      <a:r>
                        <a:rPr lang="de-CH" sz="1400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peaks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very low concentrations.  </a:t>
                      </a:r>
                      <a:endParaRPr lang="en-US" sz="1400" u="none" strike="noStrike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Delete </a:t>
                      </a:r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first days after the restart</a:t>
                      </a:r>
                      <a:endParaRPr lang="en-US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19.03.2015 17:19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vs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2-methylpropane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20.03.2015 11:15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vs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2-methylpropane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high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concentrations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,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unusual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2-methylpropane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high concentrations, unusual trend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propane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high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concentrations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,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unusual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19. 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07. 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2015, 21:26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m-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propane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vs. Methylbutane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wrong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?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07.08.2015</a:t>
                      </a:r>
                      <a:endParaRPr lang="de-CH" sz="1400" b="0" i="0" u="none" strike="noStrike" dirty="0">
                        <a:solidFill>
                          <a:srgbClr val="7030A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15.08.2015</a:t>
                      </a:r>
                      <a:endParaRPr lang="de-CH" sz="1400" b="0" i="0" u="none" strike="noStrike" dirty="0">
                        <a:solidFill>
                          <a:srgbClr val="7030A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benzene</a:t>
                      </a:r>
                      <a:endParaRPr lang="de-CH" sz="1400" b="0" i="0" u="none" strike="noStrike" dirty="0">
                        <a:solidFill>
                          <a:srgbClr val="7030A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27.10.2015</a:t>
                      </a:r>
                      <a:endParaRPr lang="de-CH" sz="1400" b="0" i="0" u="none" strike="noStrike" dirty="0">
                        <a:solidFill>
                          <a:srgbClr val="00B05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16.11.2015</a:t>
                      </a:r>
                      <a:endParaRPr lang="de-CH" sz="1400" b="0" i="0" u="none" strike="noStrike" dirty="0">
                        <a:solidFill>
                          <a:srgbClr val="00B05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my-xylene</a:t>
                      </a:r>
                      <a:endParaRPr lang="de-CH" sz="1400" b="0" i="0" u="none" strike="noStrike" dirty="0">
                        <a:solidFill>
                          <a:srgbClr val="00B05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very low concentrations vs toluene and somehow it looks wrong anyway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07.11.2015 11:41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12.11.2015 18:23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n-</a:t>
                      </a:r>
                      <a:r>
                        <a:rPr lang="de-CH" sz="1400" u="none" strike="noStrike" dirty="0" err="1">
                          <a:effectLst/>
                        </a:rPr>
                        <a:t>octane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high </a:t>
                      </a:r>
                      <a:r>
                        <a:rPr lang="de-CH" sz="1400" u="none" strike="noStrike" dirty="0" err="1">
                          <a:effectLst/>
                        </a:rPr>
                        <a:t>concentrations</a:t>
                      </a:r>
                      <a:r>
                        <a:rPr lang="de-CH" sz="1400" u="none" strike="noStrike" dirty="0">
                          <a:effectLst/>
                        </a:rPr>
                        <a:t>, </a:t>
                      </a:r>
                      <a:r>
                        <a:rPr lang="de-CH" sz="1400" u="none" strike="noStrike" dirty="0" err="1">
                          <a:effectLst/>
                        </a:rPr>
                        <a:t>unusual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08.11.2015 14:40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n-hexane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very</a:t>
                      </a:r>
                      <a:r>
                        <a:rPr lang="de-CH" sz="1400" u="none" strike="noStrike" dirty="0">
                          <a:effectLst/>
                        </a:rPr>
                        <a:t> high. </a:t>
                      </a:r>
                      <a:r>
                        <a:rPr lang="de-CH" sz="1400" u="none" strike="noStrike" dirty="0" err="1">
                          <a:effectLst/>
                        </a:rPr>
                        <a:t>Local</a:t>
                      </a:r>
                      <a:r>
                        <a:rPr lang="de-CH" sz="1400" u="none" strike="noStrike" dirty="0">
                          <a:effectLst/>
                        </a:rPr>
                        <a:t>?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08.11.2015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hexane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and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heptane</a:t>
                      </a:r>
                      <a:r>
                        <a:rPr lang="de-CH" sz="1400" u="none" strike="noStrike" dirty="0">
                          <a:effectLst/>
                        </a:rPr>
                        <a:t>???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07.12.2015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10:00-14:00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mp-</a:t>
                      </a:r>
                      <a:r>
                        <a:rPr lang="de-CH" sz="1400" u="none" strike="noStrike" dirty="0" err="1">
                          <a:effectLst/>
                        </a:rPr>
                        <a:t>xylene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too</a:t>
                      </a:r>
                      <a:r>
                        <a:rPr lang="de-CH" sz="1400" u="none" strike="noStrike" dirty="0">
                          <a:effectLst/>
                        </a:rPr>
                        <a:t> high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 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12.</a:t>
                      </a:r>
                      <a:r>
                        <a:rPr lang="de-CH" sz="14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12:19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m-</a:t>
                      </a:r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propane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vs. Methylbutane </a:t>
                      </a:r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wrong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 Also 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54638" y="1252210"/>
            <a:ext cx="636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7030A0"/>
                </a:solidFill>
              </a:rPr>
              <a:t>4. </a:t>
            </a:r>
            <a:r>
              <a:rPr lang="de-CH" dirty="0" err="1" smtClean="0">
                <a:solidFill>
                  <a:srgbClr val="7030A0"/>
                </a:solidFill>
              </a:rPr>
              <a:t>Benzene</a:t>
            </a:r>
            <a:r>
              <a:rPr lang="de-CH" dirty="0" smtClean="0">
                <a:solidFill>
                  <a:srgbClr val="7030A0"/>
                </a:solidFill>
              </a:rPr>
              <a:t> </a:t>
            </a:r>
            <a:r>
              <a:rPr lang="de-CH" dirty="0" err="1" smtClean="0">
                <a:solidFill>
                  <a:srgbClr val="7030A0"/>
                </a:solidFill>
              </a:rPr>
              <a:t>vs</a:t>
            </a:r>
            <a:r>
              <a:rPr lang="de-CH" dirty="0" smtClean="0">
                <a:solidFill>
                  <a:srgbClr val="7030A0"/>
                </a:solidFill>
              </a:rPr>
              <a:t> </a:t>
            </a:r>
            <a:r>
              <a:rPr lang="de-CH" dirty="0" err="1" smtClean="0">
                <a:solidFill>
                  <a:srgbClr val="7030A0"/>
                </a:solidFill>
              </a:rPr>
              <a:t>ethyne</a:t>
            </a:r>
            <a:r>
              <a:rPr lang="de-CH" dirty="0" smtClean="0">
                <a:solidFill>
                  <a:srgbClr val="7030A0"/>
                </a:solidFill>
              </a:rPr>
              <a:t> in August</a:t>
            </a:r>
            <a:endParaRPr lang="de-C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 smtClean="0"/>
              <a:t>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67544" y="1052736"/>
            <a:ext cx="6579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rgbClr val="7030A0"/>
                </a:solidFill>
              </a:rPr>
              <a:t>4. </a:t>
            </a:r>
            <a:r>
              <a:rPr lang="de-CH" dirty="0" err="1">
                <a:solidFill>
                  <a:srgbClr val="7030A0"/>
                </a:solidFill>
              </a:rPr>
              <a:t>Benzene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vs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ethyne</a:t>
            </a:r>
            <a:r>
              <a:rPr lang="de-CH" dirty="0">
                <a:solidFill>
                  <a:srgbClr val="7030A0"/>
                </a:solidFill>
              </a:rPr>
              <a:t> in </a:t>
            </a:r>
            <a:r>
              <a:rPr lang="de-CH" dirty="0" smtClean="0">
                <a:solidFill>
                  <a:srgbClr val="7030A0"/>
                </a:solidFill>
              </a:rPr>
              <a:t>August</a:t>
            </a:r>
          </a:p>
          <a:p>
            <a:r>
              <a:rPr lang="de-CH" dirty="0" smtClean="0">
                <a:solidFill>
                  <a:srgbClr val="00B050"/>
                </a:solidFill>
              </a:rPr>
              <a:t>5. mp-</a:t>
            </a:r>
            <a:r>
              <a:rPr lang="de-CH" dirty="0" err="1" smtClean="0">
                <a:solidFill>
                  <a:srgbClr val="00B050"/>
                </a:solidFill>
              </a:rPr>
              <a:t>xylene</a:t>
            </a:r>
            <a:r>
              <a:rPr lang="de-CH" dirty="0" smtClean="0">
                <a:solidFill>
                  <a:srgbClr val="00B050"/>
                </a:solidFill>
              </a:rPr>
              <a:t> in </a:t>
            </a:r>
            <a:r>
              <a:rPr lang="de-CH" dirty="0" err="1" smtClean="0">
                <a:solidFill>
                  <a:srgbClr val="00B050"/>
                </a:solidFill>
              </a:rPr>
              <a:t>autumn</a:t>
            </a:r>
            <a:endParaRPr lang="de-CH" dirty="0" smtClean="0">
              <a:solidFill>
                <a:srgbClr val="00B050"/>
              </a:solidFill>
            </a:endParaRPr>
          </a:p>
          <a:p>
            <a:r>
              <a:rPr lang="de-CH" dirty="0" smtClean="0">
                <a:solidFill>
                  <a:srgbClr val="FF0000"/>
                </a:solidFill>
              </a:rPr>
              <a:t>6. 7./8. Nov, high for </a:t>
            </a:r>
            <a:r>
              <a:rPr lang="de-CH" dirty="0" err="1" smtClean="0">
                <a:solidFill>
                  <a:srgbClr val="FF0000"/>
                </a:solidFill>
              </a:rPr>
              <a:t>certain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compounds</a:t>
            </a:r>
            <a:r>
              <a:rPr lang="de-CH" dirty="0" smtClean="0">
                <a:solidFill>
                  <a:srgbClr val="FF0000"/>
                </a:solidFill>
              </a:rPr>
              <a:t> (</a:t>
            </a:r>
            <a:r>
              <a:rPr lang="de-CH" dirty="0" err="1" smtClean="0">
                <a:solidFill>
                  <a:srgbClr val="FF0000"/>
                </a:solidFill>
              </a:rPr>
              <a:t>local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contamination</a:t>
            </a:r>
            <a:r>
              <a:rPr lang="de-CH" dirty="0" smtClean="0">
                <a:solidFill>
                  <a:srgbClr val="FF0000"/>
                </a:solidFill>
              </a:rPr>
              <a:t>?)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0411"/>
            <a:ext cx="69977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9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assurance: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Instrument: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smtClean="0">
                <a:solidFill>
                  <a:schemeClr val="tx1"/>
                </a:solidFill>
              </a:rPr>
              <a:t>dual channel GC-FID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smtClean="0">
                <a:solidFill>
                  <a:schemeClr val="tx1"/>
                </a:solidFill>
              </a:rPr>
              <a:t>OPTIC (Ai Qualitek)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Sample volume: </a:t>
            </a:r>
            <a:r>
              <a:rPr lang="de-CH" sz="1600" dirty="0" smtClean="0">
                <a:solidFill>
                  <a:schemeClr val="tx1"/>
                </a:solidFill>
              </a:rPr>
              <a:t>1 litre, </a:t>
            </a:r>
            <a:r>
              <a:rPr lang="de-CH" sz="1600" dirty="0">
                <a:solidFill>
                  <a:schemeClr val="tx1"/>
                </a:solidFill>
              </a:rPr>
              <a:t>trap at </a:t>
            </a:r>
            <a:r>
              <a:rPr lang="de-CH" sz="1600" dirty="0" smtClean="0">
                <a:solidFill>
                  <a:schemeClr val="tx1"/>
                </a:solidFill>
              </a:rPr>
              <a:t>-20 </a:t>
            </a:r>
            <a:r>
              <a:rPr lang="de-CH" sz="1600" dirty="0">
                <a:solidFill>
                  <a:schemeClr val="tx1"/>
                </a:solidFill>
              </a:rPr>
              <a:t>°C, trap </a:t>
            </a:r>
            <a:r>
              <a:rPr lang="de-CH" sz="1600" dirty="0" smtClean="0">
                <a:solidFill>
                  <a:schemeClr val="tx1"/>
                </a:solidFill>
              </a:rPr>
              <a:t>material: Carboxen 100 and carbotrap B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Water removal: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smtClean="0">
                <a:solidFill>
                  <a:schemeClr val="tx1"/>
                </a:solidFill>
              </a:rPr>
              <a:t>glass cold finger (-30 °C)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NPL, 4ppb standard, 30-components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Calibration interval</a:t>
            </a:r>
            <a:r>
              <a:rPr lang="de-CH" sz="1600" b="1" dirty="0" smtClean="0">
                <a:solidFill>
                  <a:schemeClr val="tx1"/>
                </a:solidFill>
              </a:rPr>
              <a:t>:</a:t>
            </a:r>
            <a:r>
              <a:rPr lang="de-CH" sz="1600" dirty="0" smtClean="0">
                <a:solidFill>
                  <a:schemeClr val="tx1"/>
                </a:solidFill>
              </a:rPr>
              <a:t> fortnightly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checks: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routine checks: daily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final checks: yearly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 </a:t>
            </a:r>
            <a:r>
              <a:rPr lang="de-CH" sz="1600" dirty="0">
                <a:solidFill>
                  <a:schemeClr val="tx1"/>
                </a:solidFill>
              </a:rPr>
              <a:t>WDCGG, </a:t>
            </a:r>
            <a:r>
              <a:rPr lang="de-CH" sz="1600" dirty="0" smtClean="0">
                <a:solidFill>
                  <a:schemeClr val="tx1"/>
                </a:solidFill>
              </a:rPr>
              <a:t>BADC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instruction: </a:t>
            </a:r>
            <a:r>
              <a:rPr lang="de-CH" sz="1600" dirty="0">
                <a:solidFill>
                  <a:schemeClr val="tx1"/>
                </a:solidFill>
              </a:rPr>
              <a:t>yes/no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Other issues</a:t>
            </a:r>
            <a:r>
              <a:rPr lang="de-CH" sz="1600" dirty="0" smtClean="0">
                <a:solidFill>
                  <a:schemeClr val="tx1"/>
                </a:solidFill>
              </a:rPr>
              <a:t>: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6245225" cy="854075"/>
          </a:xfr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/>
              <a:t>CVO Cape Verde: current status</a:t>
            </a:r>
            <a:br>
              <a:rPr lang="de-CH" dirty="0" smtClean="0"/>
            </a:br>
            <a:r>
              <a:rPr lang="de-CH" dirty="0" smtClean="0"/>
              <a:t>of station/instrument</a:t>
            </a:r>
            <a:endParaRPr lang="de-CH" dirty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CH" sz="1800" b="1" dirty="0" smtClean="0"/>
              <a:t>NMHCs (cont. 2007)</a:t>
            </a:r>
          </a:p>
          <a:p>
            <a:pPr marL="0" indent="0">
              <a:buFont typeface="Arial" charset="0"/>
              <a:buNone/>
            </a:pP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b="1" dirty="0" smtClean="0"/>
              <a:t>C2: </a:t>
            </a:r>
            <a:r>
              <a:rPr lang="de-CH" sz="1400" dirty="0" smtClean="0"/>
              <a:t>ethane, ethene, acetylene</a:t>
            </a:r>
          </a:p>
          <a:p>
            <a:pPr marL="0" indent="0">
              <a:buFont typeface="Arial" charset="0"/>
              <a:buNone/>
            </a:pPr>
            <a:r>
              <a:rPr lang="de-CH" sz="1400" b="1" dirty="0" smtClean="0"/>
              <a:t>C3: </a:t>
            </a:r>
            <a:r>
              <a:rPr lang="de-CH" sz="1400" dirty="0" smtClean="0"/>
              <a:t>propane, propene</a:t>
            </a:r>
          </a:p>
          <a:p>
            <a:pPr marL="0" indent="0">
              <a:buFont typeface="Arial" charset="0"/>
              <a:buNone/>
            </a:pPr>
            <a:r>
              <a:rPr lang="de-CH" sz="1400" b="1" dirty="0" smtClean="0"/>
              <a:t>C4: </a:t>
            </a:r>
            <a:r>
              <a:rPr lang="de-CH" sz="1400" dirty="0" smtClean="0"/>
              <a:t>n-butane, isobutane, 1-butene, cis-2-butene, iso-butene, trans-2-butene, 1,3-butadiene</a:t>
            </a:r>
          </a:p>
          <a:p>
            <a:pPr marL="0" indent="0">
              <a:buFont typeface="Arial" charset="0"/>
              <a:buNone/>
            </a:pPr>
            <a:r>
              <a:rPr lang="de-CH" sz="1400" b="1" dirty="0" smtClean="0"/>
              <a:t>C5: </a:t>
            </a:r>
            <a:r>
              <a:rPr lang="de-CH" sz="1400" dirty="0" smtClean="0"/>
              <a:t>n-pentane, isopentane, cyclopentane, isoprene</a:t>
            </a:r>
          </a:p>
          <a:p>
            <a:pPr marL="0" indent="0">
              <a:buFont typeface="Arial" charset="0"/>
              <a:buNone/>
            </a:pPr>
            <a:r>
              <a:rPr lang="de-CH" sz="1400" b="1" dirty="0" smtClean="0"/>
              <a:t>C6: </a:t>
            </a:r>
            <a:r>
              <a:rPr lang="de-CH" sz="1400" dirty="0" smtClean="0"/>
              <a:t>n-hexane, 2+3-methylpentane</a:t>
            </a:r>
          </a:p>
          <a:p>
            <a:pPr marL="0" indent="0">
              <a:buFont typeface="Arial" charset="0"/>
              <a:buNone/>
            </a:pPr>
            <a:r>
              <a:rPr lang="de-CH" sz="1400" b="1" dirty="0" smtClean="0"/>
              <a:t>C7+: </a:t>
            </a:r>
            <a:r>
              <a:rPr lang="de-CH" sz="1400" dirty="0" smtClean="0"/>
              <a:t>n-heptane</a:t>
            </a:r>
          </a:p>
          <a:p>
            <a:pPr marL="0" indent="0">
              <a:buNone/>
            </a:pPr>
            <a:r>
              <a:rPr lang="de-CH" sz="1400" b="1" dirty="0" smtClean="0"/>
              <a:t>Arom: </a:t>
            </a:r>
            <a:r>
              <a:rPr lang="de-CH" sz="1400" dirty="0" smtClean="0"/>
              <a:t>benzene, toluene, ethylbenzene, m+p xylene, o-xylene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l="5827" t="6570" r="25417" b="16182"/>
          <a:stretch>
            <a:fillRect/>
          </a:stretch>
        </p:blipFill>
        <p:spPr bwMode="auto">
          <a:xfrm>
            <a:off x="6702425" y="692150"/>
            <a:ext cx="19018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5588112" y="3240408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2050" name="Picture 2" descr="cape_ve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421" y="1051749"/>
            <a:ext cx="2304256" cy="172819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48225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9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CH" sz="1800" b="1" dirty="0" smtClean="0"/>
              <a:t>C2-C8 HC (Sep 1998 </a:t>
            </a:r>
            <a:r>
              <a:rPr lang="de-CH" sz="1800" b="1" dirty="0" err="1" smtClean="0"/>
              <a:t>ongoing</a:t>
            </a:r>
            <a:r>
              <a:rPr lang="de-CH" sz="1800" b="1" dirty="0" smtClean="0"/>
              <a:t>)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800" b="1" dirty="0" smtClean="0"/>
              <a:t>Daily 1:00 + 13:00 CET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C2: Ethane, </a:t>
            </a:r>
            <a:r>
              <a:rPr lang="de-CH" sz="1400" dirty="0" err="1" smtClean="0"/>
              <a:t>Ethene</a:t>
            </a:r>
            <a:r>
              <a:rPr lang="de-CH" sz="1400" dirty="0" smtClean="0"/>
              <a:t>, </a:t>
            </a:r>
            <a:r>
              <a:rPr lang="de-CH" sz="1400" dirty="0" err="1" smtClean="0"/>
              <a:t>Acetylene</a:t>
            </a:r>
            <a:endParaRPr lang="de-CH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C3: </a:t>
            </a:r>
            <a:r>
              <a:rPr lang="de-CH" sz="1400" dirty="0" err="1" smtClean="0"/>
              <a:t>Propane</a:t>
            </a:r>
            <a:r>
              <a:rPr lang="de-CH" sz="1400" dirty="0" smtClean="0"/>
              <a:t>, </a:t>
            </a:r>
            <a:r>
              <a:rPr lang="de-CH" sz="1400" dirty="0" err="1" smtClean="0"/>
              <a:t>Propene</a:t>
            </a:r>
            <a:r>
              <a:rPr lang="de-CH" sz="1400" dirty="0" smtClean="0"/>
              <a:t>, </a:t>
            </a:r>
            <a:r>
              <a:rPr lang="de-CH" sz="1400" dirty="0" err="1" smtClean="0"/>
              <a:t>Propyne</a:t>
            </a:r>
            <a:r>
              <a:rPr lang="de-CH" sz="1400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C4: i-Butane, n-Butane, 1-Butene, i-</a:t>
            </a:r>
            <a:r>
              <a:rPr lang="de-CH" sz="1400" dirty="0" err="1" smtClean="0"/>
              <a:t>Butene</a:t>
            </a:r>
            <a:r>
              <a:rPr lang="de-CH" sz="1400" dirty="0" smtClean="0"/>
              <a:t>, c-2-Butene, 1,3-Butadien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C5: i-Pentane, n-Pentane, t-2-Pentene, 1-Pentene, c-2-Pentene, </a:t>
            </a:r>
            <a:r>
              <a:rPr lang="de-CH" sz="1400" dirty="0" err="1" smtClean="0"/>
              <a:t>Isoprene</a:t>
            </a:r>
            <a:endParaRPr lang="de-CH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C6: n-Hexane, 2-M-Pentane, 3-M-Pentane, 2,3-DiM-Butane, M-Cyclopentane+2,2-DiM-Butane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C7: n-</a:t>
            </a:r>
            <a:r>
              <a:rPr lang="de-CH" sz="1400" dirty="0" err="1" smtClean="0"/>
              <a:t>Heptane</a:t>
            </a:r>
            <a:r>
              <a:rPr lang="de-CH" sz="1400" dirty="0" smtClean="0"/>
              <a:t>, M-Cyclohexan+2,2,3-TriM-Butan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C8: n-</a:t>
            </a:r>
            <a:r>
              <a:rPr lang="de-CH" sz="1400" dirty="0" err="1" smtClean="0"/>
              <a:t>Octane</a:t>
            </a:r>
            <a:endParaRPr lang="de-CH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de-CH" sz="1400" dirty="0" err="1" smtClean="0"/>
              <a:t>Aromatics</a:t>
            </a:r>
            <a:r>
              <a:rPr lang="de-CH" sz="1400" dirty="0" smtClean="0"/>
              <a:t>: </a:t>
            </a:r>
            <a:r>
              <a:rPr lang="de-CH" sz="1400" dirty="0" err="1" smtClean="0"/>
              <a:t>Benzene</a:t>
            </a:r>
            <a:r>
              <a:rPr lang="de-CH" sz="1400" dirty="0" smtClean="0"/>
              <a:t>, </a:t>
            </a:r>
            <a:r>
              <a:rPr lang="de-CH" sz="1400" dirty="0" err="1" smtClean="0"/>
              <a:t>Toluene</a:t>
            </a:r>
            <a:r>
              <a:rPr lang="de-CH" sz="1400" dirty="0" smtClean="0"/>
              <a:t>, </a:t>
            </a:r>
            <a:r>
              <a:rPr lang="de-CH" sz="1400" dirty="0" err="1" smtClean="0"/>
              <a:t>ethylbenzene</a:t>
            </a:r>
            <a:r>
              <a:rPr lang="de-CH" sz="1400" dirty="0" smtClean="0"/>
              <a:t>, </a:t>
            </a:r>
            <a:r>
              <a:rPr lang="de-CH" sz="1400" dirty="0" err="1" smtClean="0"/>
              <a:t>p,m-Xylene</a:t>
            </a:r>
            <a:endParaRPr lang="de-CH" sz="1400" dirty="0" smtClean="0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CH" sz="2000" b="1">
                <a:solidFill>
                  <a:schemeClr val="tx1"/>
                </a:solidFill>
              </a:rPr>
              <a:t>Quality assurance:</a:t>
            </a:r>
          </a:p>
          <a:p>
            <a:r>
              <a:rPr lang="de-CH" sz="1600" b="1">
                <a:solidFill>
                  <a:schemeClr val="tx1"/>
                </a:solidFill>
              </a:rPr>
              <a:t>Instrument: </a:t>
            </a:r>
            <a:r>
              <a:rPr lang="de-CH" sz="1600">
                <a:solidFill>
                  <a:schemeClr val="tx1"/>
                </a:solidFill>
              </a:rPr>
              <a:t>GC-FID</a:t>
            </a:r>
          </a:p>
          <a:p>
            <a:r>
              <a:rPr lang="de-CH" sz="1600" b="1">
                <a:solidFill>
                  <a:schemeClr val="tx1"/>
                </a:solidFill>
              </a:rPr>
              <a:t>Preconcentration</a:t>
            </a:r>
            <a:r>
              <a:rPr lang="de-CH" sz="1600">
                <a:solidFill>
                  <a:schemeClr val="tx1"/>
                </a:solidFill>
              </a:rPr>
              <a:t>: glass beeds in 1/8“ SS, custom built, </a:t>
            </a:r>
            <a:r>
              <a:rPr lang="de-CH">
                <a:solidFill>
                  <a:schemeClr val="tx1"/>
                </a:solidFill>
              </a:rPr>
              <a:t>trap at -185 °C</a:t>
            </a:r>
            <a:endParaRPr lang="de-CH" sz="1600">
              <a:solidFill>
                <a:schemeClr val="tx1"/>
              </a:solidFill>
            </a:endParaRPr>
          </a:p>
          <a:p>
            <a:r>
              <a:rPr lang="de-CH" sz="1600">
                <a:solidFill>
                  <a:schemeClr val="tx1"/>
                </a:solidFill>
              </a:rPr>
              <a:t>Sample volume: 0.75 liter</a:t>
            </a:r>
          </a:p>
          <a:p>
            <a:r>
              <a:rPr lang="de-CH" sz="1600" b="1">
                <a:solidFill>
                  <a:schemeClr val="tx1"/>
                </a:solidFill>
              </a:rPr>
              <a:t>Water removal: </a:t>
            </a:r>
            <a:r>
              <a:rPr lang="de-CH" sz="1600">
                <a:solidFill>
                  <a:schemeClr val="tx1"/>
                </a:solidFill>
              </a:rPr>
              <a:t>1/8“ Silcosteel cold trap -40°C</a:t>
            </a:r>
          </a:p>
          <a:p>
            <a:r>
              <a:rPr lang="de-CH" sz="1600" b="1">
                <a:solidFill>
                  <a:schemeClr val="tx1"/>
                </a:solidFill>
              </a:rPr>
              <a:t>Scale</a:t>
            </a:r>
            <a:r>
              <a:rPr lang="de-CH" sz="1600">
                <a:solidFill>
                  <a:schemeClr val="tx1"/>
                </a:solidFill>
              </a:rPr>
              <a:t>: NPL, 2ppb standard, 30-components +</a:t>
            </a:r>
          </a:p>
          <a:p>
            <a:r>
              <a:rPr lang="de-CH" sz="1600" b="1">
                <a:solidFill>
                  <a:schemeClr val="tx1"/>
                </a:solidFill>
              </a:rPr>
              <a:t>Calibration interval: </a:t>
            </a:r>
            <a:r>
              <a:rPr lang="de-CH" sz="1600">
                <a:solidFill>
                  <a:schemeClr val="tx1"/>
                </a:solidFill>
              </a:rPr>
              <a:t>monthly: station standard, after each sample: synth. Reference gas</a:t>
            </a:r>
          </a:p>
          <a:p>
            <a:r>
              <a:rPr lang="de-CH" sz="1600" b="1">
                <a:solidFill>
                  <a:schemeClr val="tx1"/>
                </a:solidFill>
              </a:rPr>
              <a:t>Quality checks: </a:t>
            </a:r>
            <a:r>
              <a:rPr lang="de-CH" sz="1600">
                <a:solidFill>
                  <a:schemeClr val="tx1"/>
                </a:solidFill>
              </a:rPr>
              <a:t>daily: GC param. + chromatogr., weekly: zero, monthly: cal. + 1st data evaluation, yearly: final data evaluation</a:t>
            </a:r>
          </a:p>
          <a:p>
            <a:r>
              <a:rPr lang="de-CH" sz="1600" b="1">
                <a:solidFill>
                  <a:schemeClr val="tx1"/>
                </a:solidFill>
              </a:rPr>
              <a:t>Database: </a:t>
            </a:r>
            <a:r>
              <a:rPr lang="de-CH" sz="1600">
                <a:solidFill>
                  <a:schemeClr val="tx1"/>
                </a:solidFill>
              </a:rPr>
              <a:t>WDCGG, EBAS</a:t>
            </a:r>
          </a:p>
          <a:p>
            <a:r>
              <a:rPr lang="de-CH" sz="1600" b="1">
                <a:solidFill>
                  <a:schemeClr val="tx1"/>
                </a:solidFill>
              </a:rPr>
              <a:t>Measurement instruction: </a:t>
            </a:r>
            <a:r>
              <a:rPr lang="de-CH" sz="1600">
                <a:solidFill>
                  <a:schemeClr val="tx1"/>
                </a:solidFill>
              </a:rPr>
              <a:t>yes</a:t>
            </a:r>
          </a:p>
          <a:p>
            <a:r>
              <a:rPr lang="de-CH" sz="1600" b="1">
                <a:solidFill>
                  <a:schemeClr val="tx1"/>
                </a:solidFill>
              </a:rPr>
              <a:t>Other issues</a:t>
            </a:r>
            <a:r>
              <a:rPr lang="de-CH" sz="1600">
                <a:solidFill>
                  <a:schemeClr val="tx1"/>
                </a:solidFill>
              </a:rPr>
              <a:t>: compar.: other GC + flasks Helmig</a:t>
            </a:r>
          </a:p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6147" name="Titel 1"/>
          <p:cNvSpPr>
            <a:spLocks/>
          </p:cNvSpPr>
          <p:nvPr/>
        </p:nvSpPr>
        <p:spPr bwMode="auto">
          <a:xfrm>
            <a:off x="457200" y="198438"/>
            <a:ext cx="6346825" cy="854075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CH" sz="2500" dirty="0" smtClean="0"/>
              <a:t>HPB </a:t>
            </a:r>
            <a:r>
              <a:rPr lang="de-CH" sz="2500" dirty="0" err="1" smtClean="0"/>
              <a:t>Hohenpeißenberg</a:t>
            </a:r>
            <a:r>
              <a:rPr lang="de-CH" sz="2500" dirty="0" smtClean="0"/>
              <a:t> </a:t>
            </a:r>
            <a:r>
              <a:rPr lang="de-CH" sz="2500" dirty="0"/>
              <a:t>(Germany): </a:t>
            </a:r>
            <a:r>
              <a:rPr lang="de-CH" sz="2500" dirty="0" err="1"/>
              <a:t>current</a:t>
            </a:r>
            <a:r>
              <a:rPr lang="de-CH" sz="2500" dirty="0"/>
              <a:t> </a:t>
            </a:r>
            <a:r>
              <a:rPr lang="de-CH" sz="2500" dirty="0" err="1"/>
              <a:t>status</a:t>
            </a:r>
            <a:r>
              <a:rPr lang="de-CH" sz="2500" dirty="0"/>
              <a:t> </a:t>
            </a:r>
            <a:r>
              <a:rPr lang="de-CH" sz="2500" dirty="0" err="1"/>
              <a:t>of</a:t>
            </a:r>
            <a:r>
              <a:rPr lang="de-CH" sz="2500" dirty="0"/>
              <a:t> </a:t>
            </a:r>
            <a:r>
              <a:rPr lang="de-CH" sz="2500" dirty="0" err="1"/>
              <a:t>station</a:t>
            </a:r>
            <a:r>
              <a:rPr lang="de-CH" sz="2500" dirty="0"/>
              <a:t>/</a:t>
            </a:r>
            <a:r>
              <a:rPr lang="de-CH" sz="2500" dirty="0" err="1"/>
              <a:t>instrument</a:t>
            </a:r>
            <a:endParaRPr lang="de-CH" sz="2500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 l="5827" t="6570" r="25417" b="16182"/>
          <a:stretch>
            <a:fillRect/>
          </a:stretch>
        </p:blipFill>
        <p:spPr bwMode="auto">
          <a:xfrm>
            <a:off x="6989763" y="571500"/>
            <a:ext cx="19034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7854950" y="1936750"/>
            <a:ext cx="71438" cy="746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6150" name="Picture 9" descr="Hohenpeißenberg_16kle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1052513"/>
            <a:ext cx="2255837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292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5914999" cy="854075"/>
          </a:xfr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/>
              <a:t>JFJ </a:t>
            </a:r>
            <a:r>
              <a:rPr lang="de-CH" dirty="0" err="1" smtClean="0"/>
              <a:t>Jungfraujoch</a:t>
            </a:r>
            <a:r>
              <a:rPr lang="de-CH" dirty="0" smtClean="0"/>
              <a:t> (</a:t>
            </a:r>
            <a:r>
              <a:rPr lang="de-CH" dirty="0" err="1" smtClean="0"/>
              <a:t>Switzerland</a:t>
            </a:r>
            <a:r>
              <a:rPr lang="de-CH" dirty="0" smtClean="0"/>
              <a:t>): </a:t>
            </a:r>
            <a:r>
              <a:rPr lang="de-CH" dirty="0" smtClean="0">
                <a:solidFill>
                  <a:schemeClr val="bg1"/>
                </a:solidFill>
              </a:rPr>
              <a:t>in EBAS</a:t>
            </a:r>
            <a:br>
              <a:rPr lang="de-CH" dirty="0" smtClean="0">
                <a:solidFill>
                  <a:schemeClr val="bg1"/>
                </a:solidFill>
              </a:rPr>
            </a:br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/>
              <a:t>status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/</a:t>
            </a:r>
            <a:r>
              <a:rPr lang="de-CH" dirty="0" err="1" smtClean="0"/>
              <a:t>instrument</a:t>
            </a:r>
            <a:endParaRPr lang="de-CH" dirty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CH" sz="1800" b="1" smtClean="0"/>
              <a:t>NMHCs (cont. 2008ff.)</a:t>
            </a:r>
          </a:p>
          <a:p>
            <a:pPr marL="0" indent="0">
              <a:buFont typeface="Arial" charset="0"/>
              <a:buNone/>
            </a:pPr>
            <a:r>
              <a:rPr lang="de-CH" sz="1400" smtClean="0"/>
              <a:t>C2: ethane, </a:t>
            </a:r>
          </a:p>
          <a:p>
            <a:pPr marL="0" indent="0">
              <a:buFont typeface="Arial" charset="0"/>
              <a:buNone/>
            </a:pPr>
            <a:r>
              <a:rPr lang="de-CH" sz="1400" smtClean="0"/>
              <a:t>C3: propane, </a:t>
            </a:r>
          </a:p>
          <a:p>
            <a:pPr marL="0" indent="0">
              <a:buFont typeface="Arial" charset="0"/>
              <a:buNone/>
            </a:pPr>
            <a:r>
              <a:rPr lang="de-CH" sz="1400" smtClean="0"/>
              <a:t>C4: n-butane, isobutane, </a:t>
            </a:r>
          </a:p>
          <a:p>
            <a:pPr marL="0" indent="0">
              <a:buFont typeface="Arial" charset="0"/>
              <a:buNone/>
            </a:pPr>
            <a:r>
              <a:rPr lang="de-CH" sz="1400" smtClean="0"/>
              <a:t>C5: n-pentane, isopentane</a:t>
            </a:r>
          </a:p>
          <a:p>
            <a:pPr marL="0" indent="0">
              <a:buFont typeface="Arial" charset="0"/>
              <a:buNone/>
            </a:pPr>
            <a:r>
              <a:rPr lang="de-CH" sz="1400" smtClean="0"/>
              <a:t>C6: </a:t>
            </a:r>
          </a:p>
          <a:p>
            <a:pPr marL="0" indent="0">
              <a:buFont typeface="Arial" charset="0"/>
              <a:buNone/>
            </a:pPr>
            <a:r>
              <a:rPr lang="de-CH" sz="1400" smtClean="0"/>
              <a:t>C7+:</a:t>
            </a:r>
          </a:p>
          <a:p>
            <a:pPr marL="0" indent="0">
              <a:buFont typeface="Arial" charset="0"/>
              <a:buNone/>
            </a:pPr>
            <a:r>
              <a:rPr lang="de-CH" sz="1400" smtClean="0"/>
              <a:t>Arom: benzene, toluene</a:t>
            </a:r>
          </a:p>
        </p:txBody>
      </p:sp>
      <p:pic>
        <p:nvPicPr>
          <p:cNvPr id="6147" name="Grafi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830" y="1314450"/>
            <a:ext cx="23272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 l="5827" t="6570" r="25417" b="16182"/>
          <a:stretch>
            <a:fillRect/>
          </a:stretch>
        </p:blipFill>
        <p:spPr bwMode="auto">
          <a:xfrm>
            <a:off x="6702425" y="692150"/>
            <a:ext cx="19018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7451725" y="2133600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>
                <a:solidFill>
                  <a:schemeClr val="tx1"/>
                </a:solidFill>
              </a:rPr>
              <a:t>Quality assurance: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chemeClr val="tx1"/>
                </a:solidFill>
              </a:rPr>
              <a:t>Instrument: </a:t>
            </a:r>
            <a:r>
              <a:rPr lang="de-CH" sz="1600">
                <a:solidFill>
                  <a:schemeClr val="tx1"/>
                </a:solidFill>
              </a:rPr>
              <a:t>GCMS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chemeClr val="tx1"/>
                </a:solidFill>
              </a:rPr>
              <a:t>Preconcentration</a:t>
            </a:r>
            <a:r>
              <a:rPr lang="de-CH" sz="1600">
                <a:solidFill>
                  <a:schemeClr val="tx1"/>
                </a:solidFill>
              </a:rPr>
              <a:t>: MEDUSA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>
                <a:solidFill>
                  <a:schemeClr val="tx1"/>
                </a:solidFill>
              </a:rPr>
              <a:t>Sample volume: </a:t>
            </a:r>
            <a:r>
              <a:rPr lang="de-CH" sz="1600" smtClean="0">
                <a:solidFill>
                  <a:schemeClr val="tx1"/>
                </a:solidFill>
              </a:rPr>
              <a:t>2 </a:t>
            </a:r>
            <a:r>
              <a:rPr lang="de-CH" sz="1600">
                <a:solidFill>
                  <a:schemeClr val="tx1"/>
                </a:solidFill>
              </a:rPr>
              <a:t>liter, trap at -170 °C, trap material Hayesep 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chemeClr val="tx1"/>
                </a:solidFill>
              </a:rPr>
              <a:t>Water removal: </a:t>
            </a:r>
            <a:r>
              <a:rPr lang="de-CH" sz="1600">
                <a:solidFill>
                  <a:schemeClr val="tx1"/>
                </a:solidFill>
              </a:rPr>
              <a:t>Nafion dryer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chemeClr val="tx1"/>
                </a:solidFill>
              </a:rPr>
              <a:t>Scale</a:t>
            </a:r>
            <a:r>
              <a:rPr lang="de-CH" sz="1600">
                <a:solidFill>
                  <a:schemeClr val="tx1"/>
                </a:solidFill>
              </a:rPr>
              <a:t>: NPL, 4ppb standard, 30-components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chemeClr val="tx1"/>
                </a:solidFill>
              </a:rPr>
              <a:t>Calibration interval: </a:t>
            </a:r>
            <a:r>
              <a:rPr lang="de-CH" sz="1600">
                <a:solidFill>
                  <a:schemeClr val="tx1"/>
                </a:solidFill>
              </a:rPr>
              <a:t>3-hourly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chemeClr val="tx1"/>
                </a:solidFill>
              </a:rPr>
              <a:t>Quality checks: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>
                <a:solidFill>
                  <a:schemeClr val="tx1"/>
                </a:solidFill>
              </a:rPr>
              <a:t>routine checks: daily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>
                <a:solidFill>
                  <a:schemeClr val="tx1"/>
                </a:solidFill>
              </a:rPr>
              <a:t>final checks: yearly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chemeClr val="tx1"/>
                </a:solidFill>
              </a:rPr>
              <a:t>Database: </a:t>
            </a:r>
            <a:r>
              <a:rPr lang="de-CH" sz="1600">
                <a:solidFill>
                  <a:schemeClr val="tx1"/>
                </a:solidFill>
              </a:rPr>
              <a:t>WDCGG, AGAGE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chemeClr val="tx1"/>
                </a:solidFill>
              </a:rPr>
              <a:t>Measurement instruction: </a:t>
            </a:r>
            <a:r>
              <a:rPr lang="de-CH" sz="1600">
                <a:solidFill>
                  <a:schemeClr val="tx1"/>
                </a:solidFill>
              </a:rPr>
              <a:t>yes/no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>
                <a:solidFill>
                  <a:schemeClr val="tx1"/>
                </a:solidFill>
              </a:rPr>
              <a:t>Other issues</a:t>
            </a:r>
            <a:r>
              <a:rPr lang="de-CH" sz="1600">
                <a:solidFill>
                  <a:schemeClr val="tx1"/>
                </a:solidFill>
              </a:rPr>
              <a:t>: xxx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48225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98438"/>
            <a:ext cx="5987008" cy="854075"/>
          </a:xfr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Kosetice (Czech Republic): current status of station/instrument</a:t>
            </a:r>
            <a:endParaRPr lang="en-US" dirty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de-CH" sz="1800" b="1" dirty="0" smtClean="0"/>
              <a:t>NMHCs (</a:t>
            </a:r>
            <a:r>
              <a:rPr lang="cs-CZ" sz="1800" b="1" dirty="0" smtClean="0"/>
              <a:t>1993 up to </a:t>
            </a:r>
            <a:r>
              <a:rPr lang="cs-CZ" sz="1800" b="1" dirty="0" err="1" smtClean="0"/>
              <a:t>now</a:t>
            </a:r>
            <a:r>
              <a:rPr lang="cs-CZ" sz="1800" b="1" dirty="0" smtClean="0"/>
              <a:t>)</a:t>
            </a:r>
          </a:p>
          <a:p>
            <a:pPr marL="0" indent="0">
              <a:buNone/>
            </a:pPr>
            <a:r>
              <a:rPr lang="en-CA" sz="1400" dirty="0" smtClean="0"/>
              <a:t>ethane</a:t>
            </a:r>
            <a:endParaRPr lang="cs-CZ" sz="1400" dirty="0"/>
          </a:p>
          <a:p>
            <a:pPr marL="0" indent="0">
              <a:buNone/>
            </a:pPr>
            <a:r>
              <a:rPr lang="en-CA" sz="1400" dirty="0" err="1" smtClean="0"/>
              <a:t>ethene</a:t>
            </a:r>
            <a:r>
              <a:rPr lang="cs-CZ" sz="1400" dirty="0" smtClean="0"/>
              <a:t>, </a:t>
            </a:r>
          </a:p>
          <a:p>
            <a:pPr marL="0" indent="0">
              <a:buNone/>
            </a:pPr>
            <a:r>
              <a:rPr lang="en-CA" sz="1400" dirty="0" smtClean="0"/>
              <a:t>propane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propene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i-butane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n-butane</a:t>
            </a:r>
            <a:endParaRPr lang="cs-CZ" sz="1400" dirty="0"/>
          </a:p>
          <a:p>
            <a:pPr marL="0" indent="0">
              <a:buNone/>
            </a:pPr>
            <a:r>
              <a:rPr lang="en-CA" sz="1400" dirty="0" err="1" smtClean="0"/>
              <a:t>acet</a:t>
            </a:r>
            <a:r>
              <a:rPr lang="cs-CZ" sz="1400" dirty="0" smtClean="0"/>
              <a:t>h</a:t>
            </a:r>
            <a:r>
              <a:rPr lang="en-CA" sz="1400" dirty="0" err="1" smtClean="0"/>
              <a:t>ylene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/>
              <a:t>total </a:t>
            </a:r>
            <a:r>
              <a:rPr lang="en-CA" sz="1400" dirty="0" smtClean="0"/>
              <a:t>butanes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i-pentane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n-pentane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total </a:t>
            </a:r>
            <a:r>
              <a:rPr lang="en-CA" sz="1400" dirty="0" err="1"/>
              <a:t>pentenes</a:t>
            </a:r>
            <a:r>
              <a:rPr lang="en-CA" sz="1400" dirty="0"/>
              <a:t>, 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i-hexane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n-hexane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isoprene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i-heptane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n-heptane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benzene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toluene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err="1" smtClean="0"/>
              <a:t>etylbenzene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err="1" smtClean="0"/>
              <a:t>m,p</a:t>
            </a:r>
            <a:r>
              <a:rPr lang="en-CA" sz="1400" dirty="0" smtClean="0"/>
              <a:t>-xylene</a:t>
            </a:r>
            <a:endParaRPr lang="cs-CZ" sz="1400" dirty="0" smtClean="0"/>
          </a:p>
          <a:p>
            <a:pPr marL="0" indent="0">
              <a:buNone/>
            </a:pPr>
            <a:r>
              <a:rPr lang="en-CA" sz="1400" dirty="0" smtClean="0"/>
              <a:t>o-xylene</a:t>
            </a:r>
            <a:endParaRPr lang="en-US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Font typeface="Arial" charset="0"/>
              <a:buNone/>
            </a:pPr>
            <a:endParaRPr lang="de-CH" sz="1800" b="1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 l="5827" t="6570" r="25417" b="16182"/>
          <a:stretch>
            <a:fillRect/>
          </a:stretch>
        </p:blipFill>
        <p:spPr bwMode="auto">
          <a:xfrm>
            <a:off x="6702425" y="692150"/>
            <a:ext cx="19018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7790472" y="1952327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Quality assurance: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Instrument: </a:t>
            </a:r>
            <a:r>
              <a:rPr lang="en-US" sz="1600" dirty="0" smtClean="0">
                <a:solidFill>
                  <a:schemeClr val="tx1"/>
                </a:solidFill>
              </a:rPr>
              <a:t>steel canister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chemeClr val="tx1"/>
                </a:solidFill>
              </a:rPr>
              <a:t>Preconcentration</a:t>
            </a:r>
            <a:r>
              <a:rPr lang="en-US" sz="1600" dirty="0" smtClean="0">
                <a:solidFill>
                  <a:schemeClr val="tx1"/>
                </a:solidFill>
              </a:rPr>
              <a:t>: UNITY - Thermal </a:t>
            </a:r>
            <a:r>
              <a:rPr lang="en-US" sz="1600" dirty="0" err="1" smtClean="0">
                <a:solidFill>
                  <a:schemeClr val="tx1"/>
                </a:solidFill>
              </a:rPr>
              <a:t>Desorber</a:t>
            </a:r>
            <a:r>
              <a:rPr lang="en-US" sz="1600" dirty="0" smtClean="0">
                <a:solidFill>
                  <a:schemeClr val="tx1"/>
                </a:solidFill>
              </a:rPr>
              <a:t>, oven temperature 120 °C, trap temperature -20 °C, transfer line temperature 120 °C, gas type air, trap flow 40 ml/min, split 20 ml/min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Water removal: </a:t>
            </a:r>
            <a:r>
              <a:rPr lang="cs-CZ" sz="1600" dirty="0" smtClean="0">
                <a:solidFill>
                  <a:schemeClr val="tx1"/>
                </a:solidFill>
              </a:rPr>
              <a:t>No</a:t>
            </a:r>
            <a:endParaRPr lang="en-US" sz="16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Scale</a:t>
            </a:r>
            <a:r>
              <a:rPr lang="en-US" sz="1600" dirty="0" smtClean="0">
                <a:solidFill>
                  <a:schemeClr val="tx1"/>
                </a:solidFill>
              </a:rPr>
              <a:t>: detection and </a:t>
            </a:r>
            <a:r>
              <a:rPr lang="en-US" sz="1600" dirty="0" err="1" smtClean="0">
                <a:solidFill>
                  <a:schemeClr val="tx1"/>
                </a:solidFill>
              </a:rPr>
              <a:t>determinableness</a:t>
            </a:r>
            <a:r>
              <a:rPr lang="en-US" sz="1600" dirty="0" smtClean="0">
                <a:solidFill>
                  <a:schemeClr val="tx1"/>
                </a:solidFill>
              </a:rPr>
              <a:t> limits are specified for each measured compound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Calibration interval: </a:t>
            </a:r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months</a:t>
            </a:r>
            <a:endParaRPr lang="en-US" sz="16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Quality checks: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routine checks: daily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final checks: yearly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Database: </a:t>
            </a:r>
            <a:r>
              <a:rPr lang="cs-CZ" sz="1600" dirty="0" smtClean="0">
                <a:solidFill>
                  <a:schemeClr val="tx1"/>
                </a:solidFill>
              </a:rPr>
              <a:t>EMEP, CHMI </a:t>
            </a:r>
            <a:endParaRPr lang="en-US" sz="16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Measurement instruction: </a:t>
            </a:r>
            <a:r>
              <a:rPr lang="en-US" sz="1600" dirty="0" smtClean="0">
                <a:solidFill>
                  <a:schemeClr val="tx1"/>
                </a:solidFill>
              </a:rPr>
              <a:t>yes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Vana\Pictures\Observatoř\Letecké\2007_06_15-Letova_mereni 096-cor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64" y="1124508"/>
            <a:ext cx="2615033" cy="1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2843808" y="4780746"/>
            <a:ext cx="8980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CH" sz="6600" dirty="0">
                <a:sym typeface="Wingdings" panose="05000000000000000000" pitchFamily="2" charset="2"/>
              </a:rPr>
              <a:t></a:t>
            </a:r>
            <a:endParaRPr lang="de-CH" sz="6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7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/>
              <a:t>KOS </a:t>
            </a:r>
            <a:r>
              <a:rPr lang="de-CH" dirty="0" err="1"/>
              <a:t>Kosetice</a:t>
            </a:r>
            <a:r>
              <a:rPr lang="de-CH" dirty="0"/>
              <a:t> (Czech </a:t>
            </a:r>
            <a:r>
              <a:rPr lang="de-CH" dirty="0" err="1"/>
              <a:t>Republic</a:t>
            </a:r>
            <a:r>
              <a:rPr lang="de-CH" dirty="0"/>
              <a:t>):</a:t>
            </a:r>
          </a:p>
        </p:txBody>
      </p:sp>
      <p:sp>
        <p:nvSpPr>
          <p:cNvPr id="3" name="Rechteck 2"/>
          <p:cNvSpPr/>
          <p:nvPr/>
        </p:nvSpPr>
        <p:spPr>
          <a:xfrm>
            <a:off x="323528" y="119675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CH" b="1" dirty="0" err="1"/>
              <a:t>Current</a:t>
            </a:r>
            <a:r>
              <a:rPr lang="de-CH" b="1" dirty="0"/>
              <a:t> </a:t>
            </a:r>
            <a:r>
              <a:rPr lang="de-CH" b="1" dirty="0" err="1"/>
              <a:t>Issues</a:t>
            </a:r>
            <a:r>
              <a:rPr lang="de-CH" b="1" dirty="0"/>
              <a:t> </a:t>
            </a:r>
            <a:r>
              <a:rPr lang="de-CH" b="1" dirty="0" err="1"/>
              <a:t>Related</a:t>
            </a:r>
            <a:r>
              <a:rPr lang="de-CH" b="1" dirty="0"/>
              <a:t> </a:t>
            </a:r>
            <a:r>
              <a:rPr lang="de-CH" b="1" dirty="0" err="1"/>
              <a:t>to</a:t>
            </a:r>
            <a:r>
              <a:rPr lang="de-CH" b="1" dirty="0"/>
              <a:t> </a:t>
            </a:r>
            <a:r>
              <a:rPr lang="de-CH" b="1" dirty="0" smtClean="0"/>
              <a:t>Time </a:t>
            </a:r>
            <a:r>
              <a:rPr lang="de-CH" b="1" dirty="0" err="1" smtClean="0"/>
              <a:t>Periods</a:t>
            </a:r>
            <a:r>
              <a:rPr lang="de-CH" b="1" dirty="0" smtClean="0"/>
              <a:t>: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9026"/>
              </p:ext>
            </p:extLst>
          </p:nvPr>
        </p:nvGraphicFramePr>
        <p:xfrm>
          <a:off x="755576" y="1700808"/>
          <a:ext cx="6336704" cy="79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704"/>
              </a:tblGrid>
              <a:tr h="397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l)ethylbenzene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: much higher than the years before</a:t>
                      </a:r>
                    </a:p>
                  </a:txBody>
                  <a:tcPr marL="7620" marR="7620" marT="7620" marB="0" anchor="b"/>
                </a:tc>
              </a:tr>
              <a:tr h="397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m)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thylbenzene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: DL very high &gt;200ppt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59026"/>
            <a:ext cx="6525394" cy="426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4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91513" cy="854075"/>
          </a:xfr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smtClean="0"/>
              <a:t>Harwell </a:t>
            </a:r>
            <a:r>
              <a:rPr lang="de-CH" dirty="0" smtClean="0"/>
              <a:t>(UK</a:t>
            </a:r>
            <a:r>
              <a:rPr lang="de-CH" smtClean="0"/>
              <a:t>): </a:t>
            </a:r>
            <a:br>
              <a:rPr lang="de-CH" smtClean="0"/>
            </a:br>
            <a:r>
              <a:rPr lang="de-CH" smtClean="0"/>
              <a:t>current </a:t>
            </a:r>
            <a:r>
              <a:rPr lang="de-CH" dirty="0"/>
              <a:t>status of </a:t>
            </a:r>
            <a:r>
              <a:rPr lang="de-CH" dirty="0" smtClean="0"/>
              <a:t>station/instrument</a:t>
            </a:r>
            <a:endParaRPr lang="de-CH" dirty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CH" sz="1800" b="1" dirty="0" smtClean="0"/>
              <a:t>NMHCs (cont. 2006ff.)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C2: ethane, ethene, ethyne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C3: propane, propene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C4: n-butane, isobutane, 1,3-butadiene, 1-butene, cis/trans-2-butene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C5: n-pentane, isopentane, cis-2-pentene, isoprene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C6: n-hexane, 2/3-methyl pentane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C7+: n-heptane, n-octane, isooctane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Arom: benzene, toluene, xylenes, trimethyl benzene, ethyl benzene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l="5827" t="6570" r="25417" b="16182"/>
          <a:stretch>
            <a:fillRect/>
          </a:stretch>
        </p:blipFill>
        <p:spPr bwMode="auto">
          <a:xfrm>
            <a:off x="6876256" y="692696"/>
            <a:ext cx="19018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7380312" y="1681637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assurance: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Instrument: </a:t>
            </a:r>
            <a:r>
              <a:rPr lang="de-CH" sz="1600" dirty="0" smtClean="0">
                <a:solidFill>
                  <a:schemeClr val="tx1"/>
                </a:solidFill>
              </a:rPr>
              <a:t>GC-FID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smtClean="0">
                <a:solidFill>
                  <a:schemeClr val="tx1"/>
                </a:solidFill>
              </a:rPr>
              <a:t>PE TurboMatrix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Sample volume: </a:t>
            </a:r>
            <a:r>
              <a:rPr lang="de-CH" sz="1600" dirty="0" smtClean="0">
                <a:solidFill>
                  <a:schemeClr val="tx1"/>
                </a:solidFill>
              </a:rPr>
              <a:t>0.6 </a:t>
            </a:r>
            <a:r>
              <a:rPr lang="de-CH" sz="1600" dirty="0">
                <a:solidFill>
                  <a:schemeClr val="tx1"/>
                </a:solidFill>
              </a:rPr>
              <a:t>liter, trap at </a:t>
            </a:r>
            <a:r>
              <a:rPr lang="de-CH" sz="1600" dirty="0" smtClean="0">
                <a:solidFill>
                  <a:schemeClr val="tx1"/>
                </a:solidFill>
              </a:rPr>
              <a:t>-30 </a:t>
            </a:r>
            <a:r>
              <a:rPr lang="de-CH" sz="1600" dirty="0">
                <a:solidFill>
                  <a:schemeClr val="tx1"/>
                </a:solidFill>
              </a:rPr>
              <a:t>°C, trap </a:t>
            </a:r>
            <a:r>
              <a:rPr lang="de-CH" sz="1600" dirty="0" smtClean="0">
                <a:solidFill>
                  <a:schemeClr val="tx1"/>
                </a:solidFill>
              </a:rPr>
              <a:t>material  CarbosorbB/Carbosieve SIII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Water removal: </a:t>
            </a:r>
            <a:r>
              <a:rPr lang="de-CH" sz="1600" dirty="0">
                <a:solidFill>
                  <a:schemeClr val="tx1"/>
                </a:solidFill>
              </a:rPr>
              <a:t>Nafion dryer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NPL, </a:t>
            </a:r>
            <a:r>
              <a:rPr lang="de-CH" sz="1600" dirty="0" smtClean="0">
                <a:solidFill>
                  <a:schemeClr val="tx1"/>
                </a:solidFill>
              </a:rPr>
              <a:t>ppb </a:t>
            </a:r>
            <a:r>
              <a:rPr lang="de-CH" sz="1600" dirty="0">
                <a:solidFill>
                  <a:schemeClr val="tx1"/>
                </a:solidFill>
              </a:rPr>
              <a:t>standard, 30-components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Calibration interval: </a:t>
            </a:r>
            <a:r>
              <a:rPr lang="de-CH" sz="1600" dirty="0" smtClean="0">
                <a:solidFill>
                  <a:schemeClr val="tx1"/>
                </a:solidFill>
              </a:rPr>
              <a:t>4x 1h every 2 wk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checks: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routine checks: </a:t>
            </a:r>
            <a:r>
              <a:rPr lang="de-CH" sz="1600" dirty="0" smtClean="0">
                <a:solidFill>
                  <a:schemeClr val="tx1"/>
                </a:solidFill>
              </a:rPr>
              <a:t>daily chromatography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final checks: </a:t>
            </a:r>
            <a:r>
              <a:rPr lang="de-CH" sz="1600" dirty="0" smtClean="0">
                <a:solidFill>
                  <a:schemeClr val="tx1"/>
                </a:solidFill>
              </a:rPr>
              <a:t>quarterly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 </a:t>
            </a:r>
            <a:r>
              <a:rPr lang="de-CH" sz="1600" dirty="0" smtClean="0">
                <a:solidFill>
                  <a:schemeClr val="tx1"/>
                </a:solidFill>
              </a:rPr>
              <a:t>UKAIR,</a:t>
            </a:r>
            <a:r>
              <a:rPr lang="de-CH" sz="1600" b="1" dirty="0" smtClean="0">
                <a:solidFill>
                  <a:schemeClr val="tx1"/>
                </a:solidFill>
              </a:rPr>
              <a:t> </a:t>
            </a:r>
            <a:r>
              <a:rPr lang="de-CH" sz="1600" dirty="0" smtClean="0">
                <a:solidFill>
                  <a:schemeClr val="tx1"/>
                </a:solidFill>
              </a:rPr>
              <a:t>EMEP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instruction: </a:t>
            </a:r>
            <a:r>
              <a:rPr lang="de-CH" sz="1600" dirty="0" smtClean="0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Other issues</a:t>
            </a:r>
            <a:r>
              <a:rPr lang="de-CH" sz="1600" dirty="0" smtClean="0">
                <a:solidFill>
                  <a:schemeClr val="tx1"/>
                </a:solidFill>
              </a:rPr>
              <a:t>:</a:t>
            </a:r>
            <a:r>
              <a:rPr lang="de-CH" sz="1600" b="1" dirty="0" smtClean="0">
                <a:solidFill>
                  <a:schemeClr val="tx1"/>
                </a:solidFill>
              </a:rPr>
              <a:t> </a:t>
            </a:r>
            <a:r>
              <a:rPr lang="de-CH" sz="1600" dirty="0" smtClean="0">
                <a:solidFill>
                  <a:schemeClr val="tx1"/>
                </a:solidFill>
              </a:rPr>
              <a:t>operated remotely by VNC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556" y="957263"/>
            <a:ext cx="281002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14596"/>
            <a:ext cx="12096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98438"/>
            <a:ext cx="6107112" cy="854075"/>
          </a:xfr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 smtClean="0"/>
              <a:t>PAL Pallas-</a:t>
            </a:r>
            <a:r>
              <a:rPr lang="de-CH" dirty="0" err="1" smtClean="0"/>
              <a:t>Sodankylä</a:t>
            </a:r>
            <a:r>
              <a:rPr lang="de-CH" dirty="0" smtClean="0"/>
              <a:t> (</a:t>
            </a:r>
            <a:r>
              <a:rPr lang="de-CH" dirty="0" err="1" smtClean="0"/>
              <a:t>Finland</a:t>
            </a:r>
            <a:r>
              <a:rPr lang="de-CH" dirty="0" smtClean="0"/>
              <a:t>): </a:t>
            </a:r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/>
              <a:t>status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/</a:t>
            </a:r>
            <a:r>
              <a:rPr lang="de-CH" dirty="0" err="1" smtClean="0"/>
              <a:t>instrument</a:t>
            </a:r>
            <a:endParaRPr lang="de-CH" dirty="0"/>
          </a:p>
        </p:txBody>
      </p:sp>
      <p:sp>
        <p:nvSpPr>
          <p:cNvPr id="3075" name="Inhaltsplatzhalter 2"/>
          <p:cNvSpPr>
            <a:spLocks noGrp="1"/>
          </p:cNvSpPr>
          <p:nvPr>
            <p:ph idx="1"/>
          </p:nvPr>
        </p:nvSpPr>
        <p:spPr>
          <a:xfrm>
            <a:off x="395288" y="1125538"/>
            <a:ext cx="3240087" cy="56165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CH" sz="1800" b="1" smtClean="0"/>
              <a:t>NMHCs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C2: ethane,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C3: propane,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C4: n-butane, isobutane,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C5: n-pentane, isopentane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C6: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Arom: benzene, toluene</a:t>
            </a:r>
          </a:p>
          <a:p>
            <a:pPr marL="0" indent="0" eaLnBrk="1" hangingPunct="1">
              <a:buFont typeface="Arial" charset="0"/>
              <a:buNone/>
            </a:pPr>
            <a:endParaRPr lang="de-CH" sz="1400"/>
          </a:p>
          <a:p>
            <a:pPr marL="0" indent="0" eaLnBrk="1" hangingPunct="1">
              <a:buFont typeface="Arial" charset="0"/>
              <a:buNone/>
            </a:pPr>
            <a:endParaRPr lang="de-CH" sz="1400" smtClean="0"/>
          </a:p>
          <a:p>
            <a:pPr marL="0" indent="0" eaLnBrk="1" hangingPunct="1">
              <a:buFont typeface="Arial" charset="0"/>
              <a:buNone/>
            </a:pPr>
            <a:endParaRPr lang="de-CH" sz="1400"/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FMI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Hannele Hakkola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6570" r="25417" b="16182"/>
          <a:stretch>
            <a:fillRect/>
          </a:stretch>
        </p:blipFill>
        <p:spPr bwMode="auto">
          <a:xfrm>
            <a:off x="6702425" y="692150"/>
            <a:ext cx="19018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ern mit 5 Zacken 9"/>
          <p:cNvSpPr/>
          <p:nvPr/>
        </p:nvSpPr>
        <p:spPr>
          <a:xfrm>
            <a:off x="8027988" y="836613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</a:t>
            </a:r>
            <a:r>
              <a:rPr lang="de-CH" sz="2000" b="1" dirty="0" err="1">
                <a:solidFill>
                  <a:schemeClr val="tx1"/>
                </a:solidFill>
              </a:rPr>
              <a:t>assurance</a:t>
            </a:r>
            <a:r>
              <a:rPr lang="de-CH" sz="2000" b="1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Instrument: </a:t>
            </a:r>
            <a:r>
              <a:rPr lang="de-CH" sz="1600" dirty="0">
                <a:solidFill>
                  <a:schemeClr val="tx1"/>
                </a:solidFill>
              </a:rPr>
              <a:t>GCFID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Adsorbent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trap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Sample </a:t>
            </a:r>
            <a:r>
              <a:rPr lang="de-CH" sz="1600" dirty="0" err="1">
                <a:solidFill>
                  <a:schemeClr val="tx1"/>
                </a:solidFill>
              </a:rPr>
              <a:t>volume</a:t>
            </a:r>
            <a:r>
              <a:rPr lang="de-CH" sz="1600" dirty="0">
                <a:solidFill>
                  <a:schemeClr val="tx1"/>
                </a:solidFill>
              </a:rPr>
              <a:t>: 1.2 </a:t>
            </a:r>
            <a:r>
              <a:rPr lang="de-CH" sz="1600" dirty="0" err="1">
                <a:solidFill>
                  <a:schemeClr val="tx1"/>
                </a:solidFill>
              </a:rPr>
              <a:t>liter</a:t>
            </a:r>
            <a:r>
              <a:rPr lang="de-CH" sz="1600" dirty="0">
                <a:solidFill>
                  <a:schemeClr val="tx1"/>
                </a:solidFill>
              </a:rPr>
              <a:t>, </a:t>
            </a:r>
            <a:r>
              <a:rPr lang="de-CH" sz="1600" dirty="0" err="1">
                <a:solidFill>
                  <a:schemeClr val="tx1"/>
                </a:solidFill>
              </a:rPr>
              <a:t>trap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at</a:t>
            </a:r>
            <a:r>
              <a:rPr lang="de-CH" sz="1600" dirty="0">
                <a:solidFill>
                  <a:schemeClr val="tx1"/>
                </a:solidFill>
              </a:rPr>
              <a:t> -40 °C, </a:t>
            </a:r>
            <a:r>
              <a:rPr lang="de-CH" sz="1600" dirty="0" err="1">
                <a:solidFill>
                  <a:schemeClr val="tx1"/>
                </a:solidFill>
              </a:rPr>
              <a:t>trap</a:t>
            </a:r>
            <a:r>
              <a:rPr lang="de-CH" sz="1600" dirty="0">
                <a:solidFill>
                  <a:schemeClr val="tx1"/>
                </a:solidFill>
              </a:rPr>
              <a:t> material </a:t>
            </a:r>
            <a:r>
              <a:rPr lang="en-GB" sz="1600" dirty="0">
                <a:solidFill>
                  <a:schemeClr val="tx1"/>
                </a:solidFill>
              </a:rPr>
              <a:t>Perkin Elmer air monitoring trap, mixed bed carbon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Water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removal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Nafion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dryer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NPL, 4ppb </a:t>
            </a:r>
            <a:r>
              <a:rPr lang="de-CH" sz="1600" dirty="0" err="1">
                <a:solidFill>
                  <a:schemeClr val="tx1"/>
                </a:solidFill>
              </a:rPr>
              <a:t>standard</a:t>
            </a:r>
            <a:r>
              <a:rPr lang="de-CH" sz="1600" dirty="0">
                <a:solidFill>
                  <a:schemeClr val="tx1"/>
                </a:solidFill>
              </a:rPr>
              <a:t>, 30-components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Calibration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interval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weekly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</a:t>
            </a:r>
            <a:r>
              <a:rPr lang="de-CH" sz="1600" b="1" dirty="0" err="1">
                <a:solidFill>
                  <a:schemeClr val="tx1"/>
                </a:solidFill>
              </a:rPr>
              <a:t>checks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 err="1">
                <a:solidFill>
                  <a:schemeClr val="tx1"/>
                </a:solidFill>
              </a:rPr>
              <a:t>routine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checks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weekly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final </a:t>
            </a:r>
            <a:r>
              <a:rPr lang="de-CH" sz="1600" dirty="0" err="1">
                <a:solidFill>
                  <a:schemeClr val="tx1"/>
                </a:solidFill>
              </a:rPr>
              <a:t>checks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yearly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 </a:t>
            </a:r>
            <a:r>
              <a:rPr lang="de-CH" sz="1600" dirty="0">
                <a:solidFill>
                  <a:schemeClr val="tx1"/>
                </a:solidFill>
              </a:rPr>
              <a:t>EMEP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</a:t>
            </a:r>
            <a:r>
              <a:rPr lang="de-CH" sz="1600" b="1" dirty="0" err="1">
                <a:solidFill>
                  <a:schemeClr val="tx1"/>
                </a:solidFill>
              </a:rPr>
              <a:t>instruction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3079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56" y="1124744"/>
            <a:ext cx="2448856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91512" cy="854075"/>
          </a:xfr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de-CH" sz="2100" dirty="0" smtClean="0">
                <a:solidFill>
                  <a:schemeClr val="bg1"/>
                </a:solidFill>
              </a:rPr>
              <a:t>PEY </a:t>
            </a:r>
            <a:r>
              <a:rPr lang="de-CH" sz="2100" dirty="0" err="1" smtClean="0">
                <a:solidFill>
                  <a:schemeClr val="bg1"/>
                </a:solidFill>
              </a:rPr>
              <a:t>Peyrusse</a:t>
            </a:r>
            <a:r>
              <a:rPr lang="de-CH" sz="2100" dirty="0" smtClean="0">
                <a:solidFill>
                  <a:schemeClr val="bg1"/>
                </a:solidFill>
              </a:rPr>
              <a:t>/TAR La </a:t>
            </a:r>
            <a:r>
              <a:rPr lang="de-CH" sz="2100" dirty="0" err="1" smtClean="0">
                <a:solidFill>
                  <a:schemeClr val="bg1"/>
                </a:solidFill>
              </a:rPr>
              <a:t>Tardiere</a:t>
            </a:r>
            <a:r>
              <a:rPr lang="de-CH" sz="2100" dirty="0" smtClean="0"/>
              <a:t/>
            </a:r>
            <a:br>
              <a:rPr lang="de-CH" sz="2100" dirty="0" smtClean="0"/>
            </a:br>
            <a:endParaRPr lang="de-CH" sz="2100" i="1" dirty="0" smtClean="0"/>
          </a:p>
        </p:txBody>
      </p:sp>
      <p:sp>
        <p:nvSpPr>
          <p:cNvPr id="6146" name="Inhaltsplatzhalter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800" b="1" dirty="0" smtClean="0"/>
              <a:t>NMHCs (off-line cont.)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 dirty="0" smtClean="0"/>
              <a:t>C2: ethane, </a:t>
            </a:r>
            <a:r>
              <a:rPr lang="en-US" sz="1400" dirty="0" err="1" smtClean="0"/>
              <a:t>ethene</a:t>
            </a:r>
            <a:r>
              <a:rPr lang="en-US" sz="1400" dirty="0" smtClean="0"/>
              <a:t>, </a:t>
            </a:r>
            <a:r>
              <a:rPr lang="en-US" sz="1400" dirty="0" err="1" smtClean="0"/>
              <a:t>ethyne</a:t>
            </a:r>
            <a:endParaRPr lang="en-US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sz="1400" dirty="0" smtClean="0"/>
              <a:t>C3: propane, propene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 dirty="0" smtClean="0"/>
              <a:t>C4: n-butane, </a:t>
            </a:r>
            <a:r>
              <a:rPr lang="en-US" sz="1400" dirty="0" err="1" smtClean="0"/>
              <a:t>isobutane</a:t>
            </a:r>
            <a:r>
              <a:rPr lang="en-US" sz="1400" dirty="0" smtClean="0"/>
              <a:t>, </a:t>
            </a:r>
            <a:r>
              <a:rPr lang="en-US" sz="1400" dirty="0" err="1" smtClean="0"/>
              <a:t>butenes</a:t>
            </a:r>
            <a:r>
              <a:rPr lang="en-US" sz="1400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 dirty="0" smtClean="0"/>
              <a:t>C5: n-pentane, </a:t>
            </a:r>
            <a:r>
              <a:rPr lang="en-US" sz="1400" dirty="0" err="1" smtClean="0"/>
              <a:t>isopentane</a:t>
            </a:r>
            <a:r>
              <a:rPr lang="en-US" sz="1400" dirty="0" smtClean="0"/>
              <a:t>, </a:t>
            </a:r>
            <a:r>
              <a:rPr lang="en-US" sz="1400" dirty="0" err="1" smtClean="0"/>
              <a:t>dimethylpropane</a:t>
            </a:r>
            <a:r>
              <a:rPr lang="en-US" sz="1400" dirty="0" smtClean="0"/>
              <a:t>, </a:t>
            </a:r>
            <a:r>
              <a:rPr lang="en-US" sz="1400" dirty="0" err="1" smtClean="0"/>
              <a:t>pentenes</a:t>
            </a:r>
            <a:r>
              <a:rPr lang="en-US" sz="1400" dirty="0" smtClean="0"/>
              <a:t>, isoprene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 dirty="0" smtClean="0"/>
              <a:t>C6: hexane, cyclohexane, </a:t>
            </a:r>
            <a:r>
              <a:rPr lang="en-US" sz="1400" dirty="0" err="1" smtClean="0"/>
              <a:t>hexene</a:t>
            </a:r>
            <a:r>
              <a:rPr lang="en-US" sz="1400" dirty="0" smtClean="0"/>
              <a:t>, </a:t>
            </a:r>
            <a:r>
              <a:rPr lang="en-US" sz="1400" dirty="0" err="1" smtClean="0"/>
              <a:t>dimethylbutane</a:t>
            </a:r>
            <a:r>
              <a:rPr lang="en-US" sz="1400" dirty="0" smtClean="0"/>
              <a:t>, </a:t>
            </a:r>
            <a:r>
              <a:rPr lang="en-US" sz="1400" dirty="0" err="1" smtClean="0"/>
              <a:t>methylbutane</a:t>
            </a:r>
            <a:endParaRPr lang="en-US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sz="1400" dirty="0" smtClean="0"/>
              <a:t>C7+: n-heptane, </a:t>
            </a:r>
            <a:r>
              <a:rPr lang="en-US" sz="1400" dirty="0" err="1" smtClean="0"/>
              <a:t>isoheptane</a:t>
            </a:r>
            <a:r>
              <a:rPr lang="en-US" sz="1400" dirty="0" smtClean="0"/>
              <a:t>, </a:t>
            </a:r>
            <a:r>
              <a:rPr lang="en-US" sz="1400" dirty="0" err="1" smtClean="0"/>
              <a:t>dimethylpentane</a:t>
            </a:r>
            <a:r>
              <a:rPr lang="en-US" sz="1400" dirty="0" smtClean="0"/>
              <a:t>, octane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 dirty="0" err="1" smtClean="0"/>
              <a:t>Arom</a:t>
            </a:r>
            <a:r>
              <a:rPr lang="en-US" sz="1400" dirty="0" smtClean="0"/>
              <a:t>: benzene, toluene, xylenes, ethylbenzene, </a:t>
            </a:r>
            <a:r>
              <a:rPr lang="en-US" sz="1400" dirty="0" err="1" smtClean="0"/>
              <a:t>trimethylbenzenes</a:t>
            </a:r>
            <a:endParaRPr lang="en-US" sz="1400" dirty="0" smtClean="0"/>
          </a:p>
          <a:p>
            <a:pPr marL="0" indent="0" eaLnBrk="1" hangingPunct="1">
              <a:buFont typeface="Arial" charset="0"/>
              <a:buNone/>
            </a:pPr>
            <a:endParaRPr lang="en-US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sz="1400" dirty="0" smtClean="0"/>
              <a:t>Stephane </a:t>
            </a:r>
            <a:r>
              <a:rPr lang="en-US" sz="1400" dirty="0" err="1" smtClean="0"/>
              <a:t>Sauvage</a:t>
            </a:r>
            <a:endParaRPr lang="en-US" sz="1400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6570" r="25417" b="16182"/>
          <a:stretch>
            <a:fillRect/>
          </a:stretch>
        </p:blipFill>
        <p:spPr bwMode="auto">
          <a:xfrm>
            <a:off x="6877050" y="749300"/>
            <a:ext cx="19018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067175" y="2828925"/>
            <a:ext cx="4752975" cy="3887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Quality assurance: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Sampling system</a:t>
            </a:r>
            <a:r>
              <a:rPr lang="en-US" sz="1600" b="1" dirty="0">
                <a:solidFill>
                  <a:srgbClr val="0A85FF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</a:rPr>
              <a:t>stainless steel canister + AVOCS </a:t>
            </a:r>
            <a:r>
              <a:rPr lang="en-US" sz="1600" dirty="0" err="1">
                <a:solidFill>
                  <a:schemeClr val="tx1"/>
                </a:solidFill>
              </a:rPr>
              <a:t>andersen</a:t>
            </a:r>
            <a:r>
              <a:rPr lang="en-US" sz="1600" dirty="0">
                <a:solidFill>
                  <a:schemeClr val="tx1"/>
                </a:solidFill>
              </a:rPr>
              <a:t>, volume 6 liters, 2/week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Instrument: </a:t>
            </a:r>
            <a:r>
              <a:rPr lang="en-US" sz="1600" dirty="0">
                <a:solidFill>
                  <a:schemeClr val="tx1"/>
                </a:solidFill>
              </a:rPr>
              <a:t>GC/2FID </a:t>
            </a:r>
            <a:r>
              <a:rPr lang="en-US" sz="1600" dirty="0" err="1">
                <a:solidFill>
                  <a:schemeClr val="tx1"/>
                </a:solidFill>
              </a:rPr>
              <a:t>Chrompak</a:t>
            </a:r>
            <a:r>
              <a:rPr lang="en-US" sz="1600" dirty="0">
                <a:solidFill>
                  <a:schemeClr val="tx1"/>
                </a:solidFill>
              </a:rPr>
              <a:t> CP9001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Preconcentration</a:t>
            </a:r>
            <a:r>
              <a:rPr lang="en-US" sz="1600" dirty="0">
                <a:solidFill>
                  <a:schemeClr val="tx1"/>
                </a:solidFill>
              </a:rPr>
              <a:t>: ENTEC P7100</a:t>
            </a:r>
          </a:p>
          <a:p>
            <a:r>
              <a:rPr lang="en-US" sz="1600" dirty="0">
                <a:solidFill>
                  <a:schemeClr val="tx1"/>
                </a:solidFill>
              </a:rPr>
              <a:t>homemade traps trap1 </a:t>
            </a:r>
            <a:r>
              <a:rPr lang="en-US" sz="1600" dirty="0" err="1">
                <a:solidFill>
                  <a:schemeClr val="tx1"/>
                </a:solidFill>
              </a:rPr>
              <a:t>glass+tenax</a:t>
            </a:r>
            <a:r>
              <a:rPr lang="en-US" sz="1600" dirty="0">
                <a:solidFill>
                  <a:schemeClr val="tx1"/>
                </a:solidFill>
              </a:rPr>
              <a:t> -120 °C, trap2 </a:t>
            </a:r>
            <a:r>
              <a:rPr lang="en-US" sz="1600" dirty="0" err="1">
                <a:solidFill>
                  <a:schemeClr val="tx1"/>
                </a:solidFill>
              </a:rPr>
              <a:t>tenax</a:t>
            </a:r>
            <a:r>
              <a:rPr lang="en-US" sz="1600" dirty="0">
                <a:solidFill>
                  <a:schemeClr val="tx1"/>
                </a:solidFill>
              </a:rPr>
              <a:t> -50°C, capillary</a:t>
            </a:r>
            <a:r>
              <a:rPr lang="en-US" sz="1600" dirty="0">
                <a:solidFill>
                  <a:srgbClr val="0A85FF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-50°C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Water removal: </a:t>
            </a:r>
            <a:r>
              <a:rPr lang="en-US" sz="1600" dirty="0">
                <a:solidFill>
                  <a:schemeClr val="tx1"/>
                </a:solidFill>
              </a:rPr>
              <a:t>yes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Scale</a:t>
            </a:r>
            <a:r>
              <a:rPr lang="en-US" sz="1600" dirty="0">
                <a:solidFill>
                  <a:schemeClr val="tx1"/>
                </a:solidFill>
              </a:rPr>
              <a:t>: NPL, 4ppb standard,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Calibration interval: </a:t>
            </a:r>
            <a:r>
              <a:rPr lang="en-US" sz="1600" dirty="0">
                <a:solidFill>
                  <a:schemeClr val="tx1"/>
                </a:solidFill>
              </a:rPr>
              <a:t>weekly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Quality checks: </a:t>
            </a:r>
            <a:r>
              <a:rPr lang="en-US" sz="1600" dirty="0">
                <a:solidFill>
                  <a:schemeClr val="tx1"/>
                </a:solidFill>
              </a:rPr>
              <a:t>Canister cleaning check</a:t>
            </a:r>
          </a:p>
          <a:p>
            <a:r>
              <a:rPr lang="en-US" sz="1600" dirty="0">
                <a:solidFill>
                  <a:schemeClr val="tx1"/>
                </a:solidFill>
              </a:rPr>
              <a:t>Quality control/dual sampling : 2/year</a:t>
            </a:r>
          </a:p>
          <a:p>
            <a:r>
              <a:rPr lang="en-US" sz="1600" dirty="0">
                <a:solidFill>
                  <a:schemeClr val="tx1"/>
                </a:solidFill>
              </a:rPr>
              <a:t>routine checks: monthly final checks: yearly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Database: </a:t>
            </a:r>
            <a:r>
              <a:rPr lang="en-US" sz="1600" dirty="0">
                <a:solidFill>
                  <a:schemeClr val="tx1"/>
                </a:solidFill>
              </a:rPr>
              <a:t>EMEP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Measurement instruction: </a:t>
            </a:r>
            <a:r>
              <a:rPr lang="en-US" sz="1600" dirty="0">
                <a:solidFill>
                  <a:schemeClr val="tx1"/>
                </a:solidFill>
              </a:rPr>
              <a:t>yes (for sampling)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5" name="Picture 7" descr="IMG_73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65175"/>
            <a:ext cx="24193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ern mit 5 Zacken 9"/>
          <p:cNvSpPr/>
          <p:nvPr/>
        </p:nvSpPr>
        <p:spPr>
          <a:xfrm>
            <a:off x="7307263" y="2116138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508625" y="2565400"/>
            <a:ext cx="1439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000" b="1" i="1"/>
              <a:t>Peyrusse Vieille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2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CH" sz="1800" b="1" smtClean="0"/>
              <a:t>C2-C8 HC (2003 ongoing)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800" b="1" smtClean="0"/>
              <a:t>Hourly (continuous)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C2: Ethane, Ethene, Acetylene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C3: Propane, Propene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C4: i-Butane, n-Butane, sum of Butenes, 1,3-Butadien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C5: i-Pentane, n-Pentane, sum of Pentenes, Isoprene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C6: n-Hexane, sum of Isohexanes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C7: sum of Isoheptanes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C8: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Aromatics: Benzene, Toluene, ethylbenzene, p,m-Xylene, o-xylene</a:t>
            </a:r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CH" sz="2000" b="1">
                <a:solidFill>
                  <a:schemeClr val="tx1"/>
                </a:solidFill>
              </a:rPr>
              <a:t>Quality assurance:</a:t>
            </a:r>
          </a:p>
          <a:p>
            <a:r>
              <a:rPr lang="de-CH" sz="1600" b="1">
                <a:solidFill>
                  <a:schemeClr val="tx1"/>
                </a:solidFill>
              </a:rPr>
              <a:t>Instrument: </a:t>
            </a:r>
            <a:r>
              <a:rPr lang="de-CH" sz="1600">
                <a:solidFill>
                  <a:schemeClr val="tx1"/>
                </a:solidFill>
              </a:rPr>
              <a:t>GC-FID</a:t>
            </a:r>
          </a:p>
          <a:p>
            <a:r>
              <a:rPr lang="de-CH" sz="1600" b="1">
                <a:solidFill>
                  <a:schemeClr val="tx1"/>
                </a:solidFill>
              </a:rPr>
              <a:t>Preconcentration</a:t>
            </a:r>
            <a:r>
              <a:rPr lang="de-CH" sz="1600">
                <a:solidFill>
                  <a:schemeClr val="tx1"/>
                </a:solidFill>
              </a:rPr>
              <a:t>: </a:t>
            </a:r>
            <a:r>
              <a:rPr lang="de-CH" sz="1600" smtClean="0">
                <a:solidFill>
                  <a:schemeClr val="tx1"/>
                </a:solidFill>
              </a:rPr>
              <a:t>3-stage trap, -44 °C</a:t>
            </a:r>
            <a:endParaRPr lang="de-CH" sz="1600">
              <a:solidFill>
                <a:schemeClr val="tx1"/>
              </a:solidFill>
            </a:endParaRPr>
          </a:p>
          <a:p>
            <a:r>
              <a:rPr lang="de-CH" sz="1600" b="1">
                <a:solidFill>
                  <a:schemeClr val="tx1"/>
                </a:solidFill>
              </a:rPr>
              <a:t>Sample volume: </a:t>
            </a:r>
            <a:r>
              <a:rPr lang="de-CH" sz="1600">
                <a:solidFill>
                  <a:schemeClr val="tx1"/>
                </a:solidFill>
              </a:rPr>
              <a:t>1</a:t>
            </a:r>
            <a:r>
              <a:rPr lang="de-CH" sz="1600" smtClean="0">
                <a:solidFill>
                  <a:schemeClr val="tx1"/>
                </a:solidFill>
              </a:rPr>
              <a:t> </a:t>
            </a:r>
            <a:r>
              <a:rPr lang="de-CH" sz="1600">
                <a:solidFill>
                  <a:schemeClr val="tx1"/>
                </a:solidFill>
              </a:rPr>
              <a:t>liter</a:t>
            </a:r>
          </a:p>
          <a:p>
            <a:r>
              <a:rPr lang="de-CH" sz="1600" b="1">
                <a:solidFill>
                  <a:schemeClr val="tx1"/>
                </a:solidFill>
              </a:rPr>
              <a:t>Water removal: </a:t>
            </a:r>
            <a:r>
              <a:rPr lang="de-CH" sz="1600" smtClean="0">
                <a:solidFill>
                  <a:schemeClr val="tx1"/>
                </a:solidFill>
              </a:rPr>
              <a:t>Nafion Dryer</a:t>
            </a:r>
          </a:p>
          <a:p>
            <a:r>
              <a:rPr lang="de-CH" sz="1600" b="1" smtClean="0">
                <a:solidFill>
                  <a:schemeClr val="tx1"/>
                </a:solidFill>
              </a:rPr>
              <a:t>Scale</a:t>
            </a:r>
            <a:r>
              <a:rPr lang="de-CH" sz="1600">
                <a:solidFill>
                  <a:schemeClr val="tx1"/>
                </a:solidFill>
              </a:rPr>
              <a:t>: NPL, </a:t>
            </a:r>
            <a:r>
              <a:rPr lang="de-CH" sz="1600" smtClean="0">
                <a:solidFill>
                  <a:schemeClr val="tx1"/>
                </a:solidFill>
              </a:rPr>
              <a:t>4ppb </a:t>
            </a:r>
            <a:r>
              <a:rPr lang="de-CH" sz="1600">
                <a:solidFill>
                  <a:schemeClr val="tx1"/>
                </a:solidFill>
              </a:rPr>
              <a:t>standard, </a:t>
            </a:r>
            <a:r>
              <a:rPr lang="de-CH" sz="1600" smtClean="0">
                <a:solidFill>
                  <a:schemeClr val="tx1"/>
                </a:solidFill>
              </a:rPr>
              <a:t>30-components</a:t>
            </a:r>
            <a:endParaRPr lang="de-CH" sz="1600">
              <a:solidFill>
                <a:schemeClr val="tx1"/>
              </a:solidFill>
            </a:endParaRPr>
          </a:p>
          <a:p>
            <a:r>
              <a:rPr lang="de-CH" sz="1600" b="1">
                <a:solidFill>
                  <a:schemeClr val="tx1"/>
                </a:solidFill>
              </a:rPr>
              <a:t>Calibration interval: </a:t>
            </a:r>
            <a:r>
              <a:rPr lang="de-CH" sz="1600">
                <a:solidFill>
                  <a:schemeClr val="tx1"/>
                </a:solidFill>
              </a:rPr>
              <a:t>monthly: station standard, </a:t>
            </a:r>
            <a:r>
              <a:rPr lang="de-CH" sz="1600" b="1" smtClean="0">
                <a:solidFill>
                  <a:schemeClr val="tx1"/>
                </a:solidFill>
              </a:rPr>
              <a:t>Quality </a:t>
            </a:r>
            <a:r>
              <a:rPr lang="de-CH" sz="1600" b="1">
                <a:solidFill>
                  <a:schemeClr val="tx1"/>
                </a:solidFill>
              </a:rPr>
              <a:t>checks: </a:t>
            </a:r>
            <a:r>
              <a:rPr lang="de-CH" sz="1600">
                <a:solidFill>
                  <a:schemeClr val="tx1"/>
                </a:solidFill>
              </a:rPr>
              <a:t>daily: GC param. + chromatogr., </a:t>
            </a:r>
            <a:r>
              <a:rPr lang="de-CH" sz="1600" smtClean="0">
                <a:solidFill>
                  <a:schemeClr val="tx1"/>
                </a:solidFill>
              </a:rPr>
              <a:t>yearly</a:t>
            </a:r>
            <a:r>
              <a:rPr lang="de-CH" sz="1600">
                <a:solidFill>
                  <a:schemeClr val="tx1"/>
                </a:solidFill>
              </a:rPr>
              <a:t>: final data evaluation</a:t>
            </a:r>
          </a:p>
          <a:p>
            <a:r>
              <a:rPr lang="de-CH" sz="1600" b="1">
                <a:solidFill>
                  <a:schemeClr val="tx1"/>
                </a:solidFill>
              </a:rPr>
              <a:t>Database: </a:t>
            </a:r>
            <a:r>
              <a:rPr lang="de-CH" sz="1600">
                <a:solidFill>
                  <a:schemeClr val="tx1"/>
                </a:solidFill>
              </a:rPr>
              <a:t>WDCGG, </a:t>
            </a:r>
            <a:endParaRPr lang="de-CH" sz="1600" smtClean="0">
              <a:solidFill>
                <a:schemeClr val="tx1"/>
              </a:solidFill>
            </a:endParaRPr>
          </a:p>
          <a:p>
            <a:r>
              <a:rPr lang="de-CH" sz="1600" b="1" smtClean="0">
                <a:solidFill>
                  <a:schemeClr val="tx1"/>
                </a:solidFill>
              </a:rPr>
              <a:t>Measurement </a:t>
            </a:r>
            <a:r>
              <a:rPr lang="de-CH" sz="1600" b="1">
                <a:solidFill>
                  <a:schemeClr val="tx1"/>
                </a:solidFill>
              </a:rPr>
              <a:t>instruction: </a:t>
            </a:r>
            <a:r>
              <a:rPr lang="de-CH" sz="1600">
                <a:solidFill>
                  <a:schemeClr val="tx1"/>
                </a:solidFill>
              </a:rPr>
              <a:t>yes</a:t>
            </a:r>
          </a:p>
          <a:p>
            <a:r>
              <a:rPr lang="de-CH" sz="1600" b="1">
                <a:solidFill>
                  <a:schemeClr val="tx1"/>
                </a:solidFill>
              </a:rPr>
              <a:t>Other issues</a:t>
            </a:r>
            <a:r>
              <a:rPr lang="de-CH" sz="1600" smtClean="0">
                <a:solidFill>
                  <a:schemeClr val="tx1"/>
                </a:solidFill>
              </a:rPr>
              <a:t>:</a:t>
            </a:r>
            <a:endParaRPr lang="de-CH" sz="1600">
              <a:solidFill>
                <a:schemeClr val="tx1"/>
              </a:solidFill>
            </a:endParaRPr>
          </a:p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6147" name="Titel 1"/>
          <p:cNvSpPr>
            <a:spLocks/>
          </p:cNvSpPr>
          <p:nvPr/>
        </p:nvSpPr>
        <p:spPr bwMode="auto">
          <a:xfrm>
            <a:off x="457200" y="198438"/>
            <a:ext cx="6346825" cy="854075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CH" sz="2500" smtClean="0"/>
              <a:t>Rigi (Switzerland): </a:t>
            </a:r>
            <a:r>
              <a:rPr lang="de-CH" sz="2500"/>
              <a:t>current status of station/instrument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 l="5827" t="6570" r="25417" b="16182"/>
          <a:stretch>
            <a:fillRect/>
          </a:stretch>
        </p:blipFill>
        <p:spPr bwMode="auto">
          <a:xfrm>
            <a:off x="6989763" y="571500"/>
            <a:ext cx="19034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7769225" y="1979612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2" t="16309" r="32617" b="45752"/>
          <a:stretch>
            <a:fillRect/>
          </a:stretch>
        </p:blipFill>
        <p:spPr bwMode="auto">
          <a:xfrm>
            <a:off x="4173538" y="1052513"/>
            <a:ext cx="2517632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6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6131023" cy="854075"/>
          </a:xfr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de-CH" sz="2500" b="1" dirty="0"/>
              <a:t>SIR SIRTA </a:t>
            </a:r>
            <a:r>
              <a:rPr lang="de-CH" sz="2500" dirty="0"/>
              <a:t>(France): 2 </a:t>
            </a:r>
            <a:r>
              <a:rPr lang="de-CH" sz="2500" dirty="0" err="1" smtClean="0"/>
              <a:t>samples</a:t>
            </a:r>
            <a:r>
              <a:rPr lang="de-CH" sz="2500" dirty="0" smtClean="0"/>
              <a:t> a </a:t>
            </a:r>
            <a:r>
              <a:rPr lang="de-CH" sz="2500" dirty="0" err="1" smtClean="0"/>
              <a:t>week</a:t>
            </a:r>
            <a:endParaRPr lang="de-CH" sz="2500" dirty="0" smtClean="0"/>
          </a:p>
        </p:txBody>
      </p:sp>
      <p:sp>
        <p:nvSpPr>
          <p:cNvPr id="12290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CH" sz="1800" b="1" smtClean="0"/>
              <a:t>NMHCs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C2: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C3: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C4: Isobutane,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C5: 2-Pentene, (Z)-, 1-Pentene,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C6: Pentane, 2-methyl-,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C7+: Heptane, Octane, Pentane, 2,2,4-trimethyl-,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smtClean="0"/>
              <a:t>Arom: benzene, toluene, p &amp; m-Xylene, o-Xylene, 1,3,5-TMB, 1,2,4-TMB, 1,2,3-TMB, Benzene 1,3-dimethyl, Ethylbenzene,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173538" y="2852738"/>
            <a:ext cx="4719637" cy="39195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</a:t>
            </a:r>
            <a:r>
              <a:rPr lang="de-CH" sz="2000" b="1" dirty="0" err="1">
                <a:solidFill>
                  <a:schemeClr val="tx1"/>
                </a:solidFill>
              </a:rPr>
              <a:t>assurance</a:t>
            </a:r>
            <a:r>
              <a:rPr lang="de-CH" sz="2000" b="1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Instrument: </a:t>
            </a:r>
            <a:r>
              <a:rPr lang="de-CH" sz="1600" dirty="0">
                <a:solidFill>
                  <a:schemeClr val="tx1"/>
                </a:solidFill>
              </a:rPr>
              <a:t>GCMS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Sampling </a:t>
            </a:r>
            <a:r>
              <a:rPr lang="de-CH" sz="1600" b="1" dirty="0" err="1">
                <a:solidFill>
                  <a:schemeClr val="tx1"/>
                </a:solidFill>
              </a:rPr>
              <a:t>system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dirty="0">
                <a:solidFill>
                  <a:schemeClr val="tx1"/>
                </a:solidFill>
              </a:rPr>
              <a:t>: SASS </a:t>
            </a:r>
            <a:r>
              <a:rPr lang="de-CH" sz="1600" dirty="0" err="1">
                <a:solidFill>
                  <a:schemeClr val="tx1"/>
                </a:solidFill>
              </a:rPr>
              <a:t>Autosampler</a:t>
            </a:r>
            <a:r>
              <a:rPr lang="de-CH" sz="1600" dirty="0">
                <a:solidFill>
                  <a:schemeClr val="tx1"/>
                </a:solidFill>
              </a:rPr>
              <a:t>, </a:t>
            </a:r>
            <a:r>
              <a:rPr lang="de-CH" sz="1600" dirty="0" err="1">
                <a:solidFill>
                  <a:schemeClr val="tx1"/>
                </a:solidFill>
              </a:rPr>
              <a:t>trap</a:t>
            </a:r>
            <a:r>
              <a:rPr lang="de-CH" sz="1600" dirty="0">
                <a:solidFill>
                  <a:schemeClr val="tx1"/>
                </a:solidFill>
              </a:rPr>
              <a:t> material TENAX TA, Volume  : 0.7 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ATD 300, TurboMatrix thermal Desorbers, </a:t>
            </a:r>
            <a:r>
              <a:rPr lang="de-CH" sz="1600" dirty="0" err="1">
                <a:solidFill>
                  <a:schemeClr val="tx1"/>
                </a:solidFill>
              </a:rPr>
              <a:t>Cold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trap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at</a:t>
            </a:r>
            <a:r>
              <a:rPr lang="de-CH" sz="1600" dirty="0">
                <a:solidFill>
                  <a:schemeClr val="tx1"/>
                </a:solidFill>
              </a:rPr>
              <a:t> 0°C </a:t>
            </a:r>
            <a:r>
              <a:rPr lang="en-US" sz="1600" dirty="0">
                <a:solidFill>
                  <a:schemeClr val="tx1"/>
                </a:solidFill>
              </a:rPr>
              <a:t>with </a:t>
            </a:r>
            <a:r>
              <a:rPr lang="en-US" sz="1600" dirty="0" err="1">
                <a:solidFill>
                  <a:schemeClr val="tx1"/>
                </a:solidFill>
              </a:rPr>
              <a:t>Carbosieve</a:t>
            </a:r>
            <a:r>
              <a:rPr lang="en-US" sz="1600" dirty="0">
                <a:solidFill>
                  <a:schemeClr val="tx1"/>
                </a:solidFill>
              </a:rPr>
              <a:t> SIII (C2 to C6) and </a:t>
            </a:r>
            <a:r>
              <a:rPr lang="en-US" sz="1600" dirty="0" err="1">
                <a:solidFill>
                  <a:schemeClr val="tx1"/>
                </a:solidFill>
              </a:rPr>
              <a:t>Carpopack</a:t>
            </a:r>
            <a:r>
              <a:rPr lang="en-US" sz="1600" dirty="0">
                <a:solidFill>
                  <a:schemeClr val="tx1"/>
                </a:solidFill>
              </a:rPr>
              <a:t> B (C5 to C12)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Water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removal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NPL, 4ppb </a:t>
            </a:r>
            <a:r>
              <a:rPr lang="de-CH" sz="1600" dirty="0" err="1">
                <a:solidFill>
                  <a:schemeClr val="tx1"/>
                </a:solidFill>
              </a:rPr>
              <a:t>standard</a:t>
            </a:r>
            <a:r>
              <a:rPr lang="de-CH" sz="1600" dirty="0">
                <a:solidFill>
                  <a:schemeClr val="tx1"/>
                </a:solidFill>
              </a:rPr>
              <a:t>, 30-components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Calibration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interval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before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cartridge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analysis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</a:t>
            </a:r>
            <a:r>
              <a:rPr lang="de-CH" sz="1600" b="1" dirty="0" err="1">
                <a:solidFill>
                  <a:schemeClr val="tx1"/>
                </a:solidFill>
              </a:rPr>
              <a:t>checks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en-US" sz="1600" dirty="0" err="1">
                <a:solidFill>
                  <a:schemeClr val="tx1"/>
                </a:solidFill>
              </a:rPr>
              <a:t>Autotune</a:t>
            </a:r>
            <a:r>
              <a:rPr lang="en-US" sz="1600" dirty="0">
                <a:solidFill>
                  <a:schemeClr val="tx1"/>
                </a:solidFill>
              </a:rPr>
              <a:t>, each week for Air/Water Check and calibration in mass 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 </a:t>
            </a:r>
            <a:r>
              <a:rPr lang="de-CH" sz="1600" dirty="0">
                <a:solidFill>
                  <a:schemeClr val="tx1"/>
                </a:solidFill>
              </a:rPr>
              <a:t>? (NILU)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</a:t>
            </a:r>
            <a:r>
              <a:rPr lang="de-CH" sz="1600" b="1" dirty="0" err="1">
                <a:solidFill>
                  <a:schemeClr val="tx1"/>
                </a:solidFill>
              </a:rPr>
              <a:t>instruction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yes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Other </a:t>
            </a:r>
            <a:r>
              <a:rPr lang="de-CH" sz="1600" b="1" dirty="0" err="1">
                <a:solidFill>
                  <a:schemeClr val="tx1"/>
                </a:solidFill>
              </a:rPr>
              <a:t>issues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xxx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31" y="836712"/>
            <a:ext cx="4972050" cy="21717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b="1" dirty="0"/>
              <a:t>SIR SIRTA </a:t>
            </a:r>
            <a:r>
              <a:rPr lang="de-CH" dirty="0"/>
              <a:t>(France):</a:t>
            </a:r>
          </a:p>
        </p:txBody>
      </p:sp>
      <p:sp>
        <p:nvSpPr>
          <p:cNvPr id="3" name="Rechteck 2"/>
          <p:cNvSpPr/>
          <p:nvPr/>
        </p:nvSpPr>
        <p:spPr>
          <a:xfrm>
            <a:off x="304461" y="98072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CH" b="1" dirty="0" err="1"/>
              <a:t>Current</a:t>
            </a:r>
            <a:r>
              <a:rPr lang="de-CH" b="1" dirty="0"/>
              <a:t> </a:t>
            </a:r>
            <a:r>
              <a:rPr lang="de-CH" b="1" dirty="0" err="1"/>
              <a:t>Issues</a:t>
            </a:r>
            <a:r>
              <a:rPr lang="de-CH" b="1" dirty="0"/>
              <a:t> </a:t>
            </a:r>
            <a:r>
              <a:rPr lang="de-CH" b="1" dirty="0" err="1"/>
              <a:t>Related</a:t>
            </a:r>
            <a:r>
              <a:rPr lang="de-CH" b="1" dirty="0"/>
              <a:t> </a:t>
            </a:r>
            <a:r>
              <a:rPr lang="de-CH" b="1" dirty="0" err="1"/>
              <a:t>to</a:t>
            </a:r>
            <a:r>
              <a:rPr lang="de-CH" b="1" dirty="0"/>
              <a:t> </a:t>
            </a:r>
            <a:r>
              <a:rPr lang="de-CH" b="1" dirty="0" smtClean="0"/>
              <a:t>Time </a:t>
            </a:r>
            <a:r>
              <a:rPr lang="de-CH" b="1" dirty="0" err="1" smtClean="0"/>
              <a:t>Periods</a:t>
            </a:r>
            <a:r>
              <a:rPr lang="de-CH" b="1" dirty="0" smtClean="0"/>
              <a:t>:</a:t>
            </a:r>
          </a:p>
          <a:p>
            <a:pPr marL="0" indent="0">
              <a:buFont typeface="Arial" charset="0"/>
              <a:buNone/>
            </a:pPr>
            <a:endParaRPr lang="de-CH" b="1" dirty="0"/>
          </a:p>
          <a:p>
            <a:pPr fontAlgn="b"/>
            <a:r>
              <a:rPr lang="en-US" dirty="0"/>
              <a:t>July	Nov	very high concentrations for</a:t>
            </a:r>
          </a:p>
          <a:p>
            <a:pPr fontAlgn="b"/>
            <a:r>
              <a:rPr lang="en-US" dirty="0"/>
              <a:t>		</a:t>
            </a:r>
            <a:r>
              <a:rPr lang="en-US" dirty="0" smtClean="0"/>
              <a:t>Xylenes, Ethylbenzene, benzene, toluene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70" y="2158542"/>
            <a:ext cx="73723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91513" cy="854075"/>
          </a:xfr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 smtClean="0"/>
              <a:t>SMR </a:t>
            </a:r>
            <a:r>
              <a:rPr lang="de-CH" dirty="0" err="1" smtClean="0"/>
              <a:t>Hyytiälä</a:t>
            </a:r>
            <a:r>
              <a:rPr lang="de-CH" dirty="0" smtClean="0"/>
              <a:t> (</a:t>
            </a:r>
            <a:r>
              <a:rPr lang="de-CH" dirty="0" err="1" smtClean="0"/>
              <a:t>Finland</a:t>
            </a:r>
            <a:r>
              <a:rPr lang="de-CH" dirty="0" smtClean="0"/>
              <a:t>): </a:t>
            </a:r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 smtClean="0"/>
              <a:t>status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/</a:t>
            </a:r>
            <a:r>
              <a:rPr lang="de-CH" dirty="0" err="1" smtClean="0"/>
              <a:t>instrument</a:t>
            </a:r>
            <a:endParaRPr lang="de-CH" dirty="0"/>
          </a:p>
        </p:txBody>
      </p:sp>
      <p:sp>
        <p:nvSpPr>
          <p:cNvPr id="2051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de-CH" sz="1800" b="1" dirty="0" smtClean="0"/>
          </a:p>
          <a:p>
            <a:pPr marL="0" indent="0" eaLnBrk="1" hangingPunct="1">
              <a:buFont typeface="Arial" charset="0"/>
              <a:buNone/>
            </a:pPr>
            <a:endParaRPr lang="de-CH" sz="1800" b="1" dirty="0" smtClean="0"/>
          </a:p>
          <a:p>
            <a:pPr marL="0" indent="0" eaLnBrk="1" hangingPunct="1">
              <a:buFont typeface="Arial" charset="0"/>
              <a:buNone/>
            </a:pPr>
            <a:endParaRPr lang="de-CH" sz="1800" b="1" dirty="0" smtClean="0"/>
          </a:p>
          <a:p>
            <a:pPr marL="0" indent="0" eaLnBrk="1" hangingPunct="1">
              <a:buFont typeface="Arial" charset="0"/>
              <a:buNone/>
            </a:pPr>
            <a:r>
              <a:rPr lang="de-CH" sz="1800" b="1" dirty="0" err="1" smtClean="0"/>
              <a:t>Isoprene</a:t>
            </a:r>
            <a:r>
              <a:rPr lang="de-CH" sz="1800" b="1" dirty="0" smtClean="0"/>
              <a:t>,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800" b="1" dirty="0" err="1" smtClean="0"/>
              <a:t>benzene</a:t>
            </a:r>
            <a:r>
              <a:rPr lang="de-CH" sz="1800" b="1" dirty="0" smtClean="0"/>
              <a:t>,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800" b="1" dirty="0" err="1" smtClean="0"/>
              <a:t>toluene</a:t>
            </a:r>
            <a:endParaRPr lang="de-CH" sz="1800" b="1" dirty="0" smtClean="0"/>
          </a:p>
          <a:p>
            <a:pPr marL="0" indent="0" eaLnBrk="1" hangingPunct="1">
              <a:buFont typeface="Arial" charset="0"/>
              <a:buNone/>
            </a:pPr>
            <a:endParaRPr lang="de-CH" sz="1800" b="1" dirty="0" smtClean="0"/>
          </a:p>
          <a:p>
            <a:pPr marL="0" indent="0" eaLnBrk="1" hangingPunct="1">
              <a:buFont typeface="Arial" charset="0"/>
              <a:buNone/>
            </a:pPr>
            <a:endParaRPr lang="de-CH" sz="1800" b="1" dirty="0" smtClean="0"/>
          </a:p>
          <a:p>
            <a:pPr marL="0" indent="0" eaLnBrk="1" hangingPunct="1">
              <a:buFont typeface="Arial" charset="0"/>
              <a:buNone/>
            </a:pPr>
            <a:endParaRPr lang="de-CH" sz="1800" b="1" dirty="0" smtClean="0"/>
          </a:p>
          <a:p>
            <a:pPr marL="0" indent="0" eaLnBrk="1" hangingPunct="1">
              <a:buNone/>
            </a:pPr>
            <a:r>
              <a:rPr lang="de-CH" sz="1800" b="1" dirty="0" smtClean="0"/>
              <a:t>University </a:t>
            </a:r>
            <a:r>
              <a:rPr lang="de-CH" sz="1800" b="1" dirty="0" err="1" smtClean="0"/>
              <a:t>of</a:t>
            </a:r>
            <a:r>
              <a:rPr lang="de-CH" sz="1800" b="1" dirty="0" smtClean="0"/>
              <a:t> Helsinki</a:t>
            </a:r>
          </a:p>
          <a:p>
            <a:pPr marL="0" indent="0" eaLnBrk="1" hangingPunct="1">
              <a:buNone/>
            </a:pPr>
            <a:endParaRPr lang="de-CH" sz="1800" b="1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 l="5827" t="6570" r="25417" b="16182"/>
          <a:stretch>
            <a:fillRect/>
          </a:stretch>
        </p:blipFill>
        <p:spPr bwMode="auto">
          <a:xfrm>
            <a:off x="6702425" y="836613"/>
            <a:ext cx="1773238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7956550" y="1341438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</a:t>
            </a:r>
            <a:r>
              <a:rPr lang="de-CH" sz="2000" b="1" dirty="0" err="1">
                <a:solidFill>
                  <a:schemeClr val="tx1"/>
                </a:solidFill>
              </a:rPr>
              <a:t>assurance</a:t>
            </a:r>
            <a:r>
              <a:rPr lang="de-CH" sz="2000" b="1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</a:t>
            </a:r>
            <a:r>
              <a:rPr lang="de-CH" sz="1600" b="1">
                <a:solidFill>
                  <a:schemeClr val="tx1"/>
                </a:solidFill>
              </a:rPr>
              <a:t>: </a:t>
            </a:r>
            <a:r>
              <a:rPr lang="de-CH" sz="1600" smtClean="0">
                <a:solidFill>
                  <a:schemeClr val="tx1"/>
                </a:solidFill>
              </a:rPr>
              <a:t>PTRMS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Preconcentration</a:t>
            </a:r>
            <a:r>
              <a:rPr lang="de-CH" sz="1600">
                <a:solidFill>
                  <a:schemeClr val="tx1"/>
                </a:solidFill>
              </a:rPr>
              <a:t>: </a:t>
            </a:r>
            <a:r>
              <a:rPr lang="de-CH" sz="1600" smtClean="0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smtClean="0">
                <a:solidFill>
                  <a:schemeClr val="tx1"/>
                </a:solidFill>
              </a:rPr>
              <a:t>Water </a:t>
            </a:r>
            <a:r>
              <a:rPr lang="de-CH" sz="1600" b="1" dirty="0" err="1">
                <a:solidFill>
                  <a:schemeClr val="tx1"/>
                </a:solidFill>
              </a:rPr>
              <a:t>removal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>
                <a:solidFill>
                  <a:schemeClr val="tx1"/>
                </a:solidFill>
              </a:rPr>
              <a:t>dry </a:t>
            </a:r>
            <a:r>
              <a:rPr lang="de-CH" sz="1600" dirty="0" err="1">
                <a:solidFill>
                  <a:schemeClr val="tx1"/>
                </a:solidFill>
              </a:rPr>
              <a:t>purge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liquid </a:t>
            </a:r>
            <a:r>
              <a:rPr lang="de-CH" sz="1600" dirty="0" err="1">
                <a:solidFill>
                  <a:schemeClr val="tx1"/>
                </a:solidFill>
              </a:rPr>
              <a:t>standards</a:t>
            </a:r>
            <a:r>
              <a:rPr lang="de-CH" sz="1600" dirty="0">
                <a:solidFill>
                  <a:schemeClr val="tx1"/>
                </a:solidFill>
              </a:rPr>
              <a:t> in </a:t>
            </a:r>
            <a:r>
              <a:rPr lang="de-CH" sz="1600" dirty="0" err="1">
                <a:solidFill>
                  <a:schemeClr val="tx1"/>
                </a:solidFill>
              </a:rPr>
              <a:t>adsorbent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tubes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Calibration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interval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weekly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</a:t>
            </a:r>
            <a:r>
              <a:rPr lang="de-CH" sz="1600" b="1" dirty="0" err="1">
                <a:solidFill>
                  <a:schemeClr val="tx1"/>
                </a:solidFill>
              </a:rPr>
              <a:t>checks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 err="1">
                <a:solidFill>
                  <a:schemeClr val="tx1"/>
                </a:solidFill>
              </a:rPr>
              <a:t>routine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checks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weekly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final </a:t>
            </a:r>
            <a:r>
              <a:rPr lang="de-CH" sz="1600" dirty="0" err="1">
                <a:solidFill>
                  <a:schemeClr val="tx1"/>
                </a:solidFill>
              </a:rPr>
              <a:t>checks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yearly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</a:t>
            </a:r>
            <a:r>
              <a:rPr lang="de-CH" sz="1600" b="1" dirty="0" err="1">
                <a:solidFill>
                  <a:schemeClr val="tx1"/>
                </a:solidFill>
              </a:rPr>
              <a:t>instruction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yes</a:t>
            </a:r>
            <a:r>
              <a:rPr lang="de-CH" sz="1600" dirty="0">
                <a:solidFill>
                  <a:schemeClr val="tx1"/>
                </a:solidFill>
              </a:rPr>
              <a:t> (in </a:t>
            </a:r>
            <a:r>
              <a:rPr lang="de-CH" sz="1600" dirty="0" err="1">
                <a:solidFill>
                  <a:schemeClr val="tx1"/>
                </a:solidFill>
              </a:rPr>
              <a:t>Finnish</a:t>
            </a:r>
            <a:r>
              <a:rPr lang="de-CH" sz="1600" dirty="0">
                <a:solidFill>
                  <a:schemeClr val="tx1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Other </a:t>
            </a:r>
            <a:r>
              <a:rPr lang="de-CH" sz="1600" b="1" dirty="0" err="1">
                <a:solidFill>
                  <a:schemeClr val="tx1"/>
                </a:solidFill>
              </a:rPr>
              <a:t>issues</a:t>
            </a:r>
            <a:r>
              <a:rPr lang="de-CH" sz="1600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044498"/>
            <a:ext cx="2495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57192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5744259" cy="854075"/>
          </a:xfr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/>
              <a:t>ZEP Zeppelin</a:t>
            </a:r>
            <a:br>
              <a:rPr lang="de-CH" dirty="0" smtClean="0"/>
            </a:br>
            <a:r>
              <a:rPr lang="de-CH" dirty="0" err="1" smtClean="0"/>
              <a:t>Norway</a:t>
            </a:r>
            <a:r>
              <a:rPr lang="de-CH" dirty="0" smtClean="0"/>
              <a:t>, </a:t>
            </a:r>
            <a:r>
              <a:rPr lang="de-CH" dirty="0" err="1" smtClean="0"/>
              <a:t>Spitsbergen</a:t>
            </a:r>
            <a:endParaRPr lang="de-CH" dirty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CH" sz="1800" b="1" dirty="0" smtClean="0"/>
              <a:t>NMHCs (</a:t>
            </a:r>
            <a:r>
              <a:rPr lang="de-CH" sz="1800" b="1" dirty="0" err="1" smtClean="0"/>
              <a:t>cont</a:t>
            </a:r>
            <a:r>
              <a:rPr lang="de-CH" sz="1800" b="1" dirty="0" smtClean="0"/>
              <a:t>. 2010 ff.)</a:t>
            </a:r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ethane</a:t>
            </a:r>
            <a:r>
              <a:rPr lang="de-CH" sz="1400" dirty="0" smtClean="0"/>
              <a:t>, </a:t>
            </a:r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propane</a:t>
            </a:r>
            <a:r>
              <a:rPr lang="de-CH" sz="1400" dirty="0" smtClean="0"/>
              <a:t>, 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n-</a:t>
            </a:r>
            <a:r>
              <a:rPr lang="de-CH" sz="1400" dirty="0" err="1" smtClean="0"/>
              <a:t>butane</a:t>
            </a:r>
            <a:r>
              <a:rPr lang="de-CH" sz="1400" dirty="0" smtClean="0"/>
              <a:t>, </a:t>
            </a:r>
            <a:r>
              <a:rPr lang="de-CH" sz="1400" dirty="0" err="1" smtClean="0"/>
              <a:t>isobutane</a:t>
            </a:r>
            <a:r>
              <a:rPr lang="de-CH" sz="1400" dirty="0" smtClean="0"/>
              <a:t>, 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n-</a:t>
            </a:r>
            <a:r>
              <a:rPr lang="de-CH" sz="1400" dirty="0" err="1" smtClean="0"/>
              <a:t>pentane</a:t>
            </a:r>
            <a:r>
              <a:rPr lang="de-CH" sz="1400" dirty="0" smtClean="0"/>
              <a:t>, </a:t>
            </a:r>
            <a:r>
              <a:rPr lang="de-CH" sz="1400" dirty="0" err="1" smtClean="0"/>
              <a:t>isopentane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benzene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toluene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ethylbenzene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m + p –</a:t>
            </a:r>
            <a:r>
              <a:rPr lang="de-CH" sz="1400" dirty="0" err="1" smtClean="0"/>
              <a:t>xylenes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o-</a:t>
            </a:r>
            <a:r>
              <a:rPr lang="de-CH" sz="1400" dirty="0" err="1" smtClean="0"/>
              <a:t>xylene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endParaRPr lang="de-CH" sz="1400" dirty="0" smtClean="0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</a:t>
            </a:r>
            <a:r>
              <a:rPr lang="de-CH" sz="2000" b="1" dirty="0" err="1">
                <a:solidFill>
                  <a:schemeClr val="tx1"/>
                </a:solidFill>
              </a:rPr>
              <a:t>assurance</a:t>
            </a:r>
            <a:r>
              <a:rPr lang="de-CH" sz="2000" b="1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Instrument: </a:t>
            </a:r>
            <a:r>
              <a:rPr lang="de-CH" sz="1600" dirty="0">
                <a:solidFill>
                  <a:schemeClr val="tx1"/>
                </a:solidFill>
              </a:rPr>
              <a:t>GCMS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MEDUSA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Sample </a:t>
            </a:r>
            <a:r>
              <a:rPr lang="de-CH" sz="1600" dirty="0" err="1">
                <a:solidFill>
                  <a:schemeClr val="tx1"/>
                </a:solidFill>
              </a:rPr>
              <a:t>volume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smtClean="0">
                <a:solidFill>
                  <a:schemeClr val="tx1"/>
                </a:solidFill>
              </a:rPr>
              <a:t>2 </a:t>
            </a:r>
            <a:r>
              <a:rPr lang="de-CH" sz="1600" dirty="0" err="1">
                <a:solidFill>
                  <a:schemeClr val="tx1"/>
                </a:solidFill>
              </a:rPr>
              <a:t>liter</a:t>
            </a:r>
            <a:r>
              <a:rPr lang="de-CH" sz="1600" dirty="0">
                <a:solidFill>
                  <a:schemeClr val="tx1"/>
                </a:solidFill>
              </a:rPr>
              <a:t>, </a:t>
            </a:r>
            <a:r>
              <a:rPr lang="de-CH" sz="1600" dirty="0" err="1">
                <a:solidFill>
                  <a:schemeClr val="tx1"/>
                </a:solidFill>
              </a:rPr>
              <a:t>trap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at</a:t>
            </a:r>
            <a:r>
              <a:rPr lang="de-CH" sz="1600" dirty="0">
                <a:solidFill>
                  <a:schemeClr val="tx1"/>
                </a:solidFill>
              </a:rPr>
              <a:t> -170 °C, </a:t>
            </a:r>
            <a:r>
              <a:rPr lang="de-CH" sz="1600" dirty="0" err="1">
                <a:solidFill>
                  <a:schemeClr val="tx1"/>
                </a:solidFill>
              </a:rPr>
              <a:t>trap</a:t>
            </a:r>
            <a:r>
              <a:rPr lang="de-CH" sz="1600" dirty="0">
                <a:solidFill>
                  <a:schemeClr val="tx1"/>
                </a:solidFill>
              </a:rPr>
              <a:t> material </a:t>
            </a:r>
            <a:r>
              <a:rPr lang="de-CH" sz="1600" dirty="0" err="1">
                <a:solidFill>
                  <a:schemeClr val="tx1"/>
                </a:solidFill>
              </a:rPr>
              <a:t>Hayesep</a:t>
            </a:r>
            <a:r>
              <a:rPr lang="de-CH" sz="1600" dirty="0">
                <a:solidFill>
                  <a:schemeClr val="tx1"/>
                </a:solidFill>
              </a:rPr>
              <a:t> 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Water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removal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Nafion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dryer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smtClean="0">
                <a:solidFill>
                  <a:schemeClr val="tx1"/>
                </a:solidFill>
              </a:rPr>
              <a:t>EMPA/SIO/NPL</a:t>
            </a:r>
            <a:r>
              <a:rPr lang="de-CH" sz="1600" dirty="0">
                <a:solidFill>
                  <a:schemeClr val="tx1"/>
                </a:solidFill>
              </a:rPr>
              <a:t>, 4ppb </a:t>
            </a:r>
            <a:r>
              <a:rPr lang="de-CH" sz="1600" dirty="0" err="1">
                <a:solidFill>
                  <a:schemeClr val="tx1"/>
                </a:solidFill>
              </a:rPr>
              <a:t>standard</a:t>
            </a:r>
            <a:r>
              <a:rPr lang="de-CH" sz="1600" dirty="0">
                <a:solidFill>
                  <a:schemeClr val="tx1"/>
                </a:solidFill>
              </a:rPr>
              <a:t>, 30-components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Calibration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interval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>
                <a:solidFill>
                  <a:schemeClr val="tx1"/>
                </a:solidFill>
              </a:rPr>
              <a:t>3-hourly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</a:t>
            </a:r>
            <a:r>
              <a:rPr lang="de-CH" sz="1600" b="1" dirty="0" err="1">
                <a:solidFill>
                  <a:schemeClr val="tx1"/>
                </a:solidFill>
              </a:rPr>
              <a:t>checks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 err="1">
                <a:solidFill>
                  <a:schemeClr val="tx1"/>
                </a:solidFill>
              </a:rPr>
              <a:t>routine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checks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 smtClean="0">
                <a:solidFill>
                  <a:schemeClr val="tx1"/>
                </a:solidFill>
              </a:rPr>
              <a:t>daily</a:t>
            </a:r>
            <a:r>
              <a:rPr lang="de-CH" sz="1600" dirty="0" smtClean="0">
                <a:solidFill>
                  <a:schemeClr val="tx1"/>
                </a:solidFill>
              </a:rPr>
              <a:t> -  </a:t>
            </a:r>
            <a:r>
              <a:rPr lang="de-CH" sz="1600" dirty="0" err="1" smtClean="0">
                <a:solidFill>
                  <a:schemeClr val="tx1"/>
                </a:solidFill>
              </a:rPr>
              <a:t>weekly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final </a:t>
            </a:r>
            <a:r>
              <a:rPr lang="de-CH" sz="1600" dirty="0" err="1">
                <a:solidFill>
                  <a:schemeClr val="tx1"/>
                </a:solidFill>
              </a:rPr>
              <a:t>checks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yearly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 </a:t>
            </a:r>
            <a:r>
              <a:rPr lang="de-CH" sz="1600" dirty="0">
                <a:solidFill>
                  <a:schemeClr val="tx1"/>
                </a:solidFill>
              </a:rPr>
              <a:t>WDCGG, AGAGE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</a:t>
            </a:r>
            <a:r>
              <a:rPr lang="de-CH" sz="1600" b="1" dirty="0" err="1">
                <a:solidFill>
                  <a:schemeClr val="tx1"/>
                </a:solidFill>
              </a:rPr>
              <a:t>instruction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yes</a:t>
            </a:r>
            <a:r>
              <a:rPr lang="de-CH" sz="1600" dirty="0">
                <a:solidFill>
                  <a:schemeClr val="tx1"/>
                </a:solidFill>
              </a:rPr>
              <a:t>/</a:t>
            </a:r>
            <a:r>
              <a:rPr lang="de-CH" sz="1600" dirty="0" err="1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8" name="Picture 7" descr="Zeppelin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5938" y="1052736"/>
            <a:ext cx="1835521" cy="151216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404664"/>
            <a:ext cx="21743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eck 2"/>
          <p:cNvSpPr/>
          <p:nvPr/>
        </p:nvSpPr>
        <p:spPr>
          <a:xfrm>
            <a:off x="3650305" y="3244334"/>
            <a:ext cx="1843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TAR La </a:t>
            </a:r>
            <a:r>
              <a:rPr lang="de-CH" dirty="0" err="1">
                <a:solidFill>
                  <a:schemeClr val="bg1"/>
                </a:solidFill>
              </a:rPr>
              <a:t>Tardière</a:t>
            </a:r>
            <a:endParaRPr lang="de-CH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9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5744259" cy="854075"/>
          </a:xfr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/>
              <a:t>4 German EMEP </a:t>
            </a:r>
            <a:r>
              <a:rPr lang="de-CH" dirty="0" err="1" smtClean="0"/>
              <a:t>sites</a:t>
            </a:r>
            <a:endParaRPr lang="de-CH" dirty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CH" sz="1800" b="1" dirty="0" smtClean="0"/>
              <a:t>NMHCs (</a:t>
            </a:r>
            <a:r>
              <a:rPr lang="de-CH" sz="1800" b="1" dirty="0" err="1" smtClean="0"/>
              <a:t>cont</a:t>
            </a:r>
            <a:r>
              <a:rPr lang="de-CH" sz="1800" b="1" dirty="0" smtClean="0"/>
              <a:t>. 2010 ff.)</a:t>
            </a:r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ethane</a:t>
            </a:r>
            <a:r>
              <a:rPr lang="de-CH" sz="1400" dirty="0" smtClean="0"/>
              <a:t>, </a:t>
            </a:r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propane</a:t>
            </a:r>
            <a:r>
              <a:rPr lang="de-CH" sz="1400" dirty="0" smtClean="0"/>
              <a:t>, 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n-</a:t>
            </a:r>
            <a:r>
              <a:rPr lang="de-CH" sz="1400" dirty="0" err="1" smtClean="0"/>
              <a:t>butane</a:t>
            </a:r>
            <a:r>
              <a:rPr lang="de-CH" sz="1400" dirty="0" smtClean="0"/>
              <a:t>, </a:t>
            </a:r>
            <a:r>
              <a:rPr lang="de-CH" sz="1400" dirty="0" err="1" smtClean="0"/>
              <a:t>isobutane</a:t>
            </a:r>
            <a:r>
              <a:rPr lang="de-CH" sz="1400" dirty="0" smtClean="0"/>
              <a:t>, 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n-</a:t>
            </a:r>
            <a:r>
              <a:rPr lang="de-CH" sz="1400" dirty="0" err="1" smtClean="0"/>
              <a:t>pentane</a:t>
            </a:r>
            <a:r>
              <a:rPr lang="de-CH" sz="1400" dirty="0" smtClean="0"/>
              <a:t>, </a:t>
            </a:r>
            <a:r>
              <a:rPr lang="de-CH" sz="1400" dirty="0" err="1" smtClean="0"/>
              <a:t>isopentane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benzene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toluene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ethylbenzene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m + p –</a:t>
            </a:r>
            <a:r>
              <a:rPr lang="de-CH" sz="1400" dirty="0" err="1" smtClean="0"/>
              <a:t>xylenes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o-</a:t>
            </a:r>
            <a:r>
              <a:rPr lang="de-CH" sz="1400" dirty="0" err="1" smtClean="0"/>
              <a:t>xylene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endParaRPr lang="de-CH" sz="1400" dirty="0" smtClean="0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</a:t>
            </a:r>
            <a:r>
              <a:rPr lang="de-CH" sz="2000" b="1" dirty="0" err="1">
                <a:solidFill>
                  <a:schemeClr val="tx1"/>
                </a:solidFill>
              </a:rPr>
              <a:t>assurance</a:t>
            </a:r>
            <a:r>
              <a:rPr lang="de-CH" sz="2000" b="1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Instrument: </a:t>
            </a:r>
            <a:r>
              <a:rPr lang="de-CH" sz="1600" dirty="0" smtClean="0">
                <a:solidFill>
                  <a:schemeClr val="tx1"/>
                </a:solidFill>
              </a:rPr>
              <a:t>GC-FID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endParaRPr lang="de-CH" sz="16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 smtClean="0">
                <a:solidFill>
                  <a:schemeClr val="tx1"/>
                </a:solidFill>
              </a:rPr>
              <a:t>Water</a:t>
            </a:r>
            <a:r>
              <a:rPr lang="de-CH" sz="1600" b="1" dirty="0" smtClean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removal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endParaRPr lang="de-CH" sz="16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 smtClean="0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smtClean="0">
                <a:solidFill>
                  <a:schemeClr val="tx1"/>
                </a:solidFill>
              </a:rPr>
              <a:t>NPL</a:t>
            </a:r>
            <a:r>
              <a:rPr lang="de-CH" sz="1600" dirty="0">
                <a:solidFill>
                  <a:schemeClr val="tx1"/>
                </a:solidFill>
              </a:rPr>
              <a:t>, 4ppb </a:t>
            </a:r>
            <a:r>
              <a:rPr lang="de-CH" sz="1600" dirty="0" err="1">
                <a:solidFill>
                  <a:schemeClr val="tx1"/>
                </a:solidFill>
              </a:rPr>
              <a:t>standard</a:t>
            </a:r>
            <a:r>
              <a:rPr lang="de-CH" sz="1600" dirty="0">
                <a:solidFill>
                  <a:schemeClr val="tx1"/>
                </a:solidFill>
              </a:rPr>
              <a:t>, 30-components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Calibration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interval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endParaRPr lang="de-CH" sz="1600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smtClean="0">
                <a:solidFill>
                  <a:schemeClr val="tx1"/>
                </a:solidFill>
              </a:rPr>
              <a:t>Quality </a:t>
            </a:r>
            <a:r>
              <a:rPr lang="de-CH" sz="1600" b="1" dirty="0" err="1">
                <a:solidFill>
                  <a:schemeClr val="tx1"/>
                </a:solidFill>
              </a:rPr>
              <a:t>checks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 err="1">
                <a:solidFill>
                  <a:schemeClr val="tx1"/>
                </a:solidFill>
              </a:rPr>
              <a:t>routine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checks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 smtClean="0">
                <a:solidFill>
                  <a:schemeClr val="tx1"/>
                </a:solidFill>
              </a:rPr>
              <a:t>daily</a:t>
            </a:r>
            <a:r>
              <a:rPr lang="de-CH" sz="1600" dirty="0" smtClean="0">
                <a:solidFill>
                  <a:schemeClr val="tx1"/>
                </a:solidFill>
              </a:rPr>
              <a:t> -  </a:t>
            </a:r>
            <a:r>
              <a:rPr lang="de-CH" sz="1600" dirty="0" err="1" smtClean="0">
                <a:solidFill>
                  <a:schemeClr val="tx1"/>
                </a:solidFill>
              </a:rPr>
              <a:t>weekly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final </a:t>
            </a:r>
            <a:r>
              <a:rPr lang="de-CH" sz="1600" dirty="0" err="1">
                <a:solidFill>
                  <a:schemeClr val="tx1"/>
                </a:solidFill>
              </a:rPr>
              <a:t>checks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yearly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 </a:t>
            </a:r>
            <a:r>
              <a:rPr lang="de-CH" sz="1600" dirty="0">
                <a:solidFill>
                  <a:schemeClr val="tx1"/>
                </a:solidFill>
              </a:rPr>
              <a:t>WDCGG, </a:t>
            </a:r>
            <a:endParaRPr lang="de-CH" sz="16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smtClean="0">
                <a:solidFill>
                  <a:schemeClr val="tx1"/>
                </a:solidFill>
              </a:rPr>
              <a:t>Measurement </a:t>
            </a:r>
            <a:r>
              <a:rPr lang="de-CH" sz="1600" b="1" dirty="0" err="1">
                <a:solidFill>
                  <a:schemeClr val="tx1"/>
                </a:solidFill>
              </a:rPr>
              <a:t>instruction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yes</a:t>
            </a:r>
            <a:r>
              <a:rPr lang="de-CH" sz="1600" dirty="0">
                <a:solidFill>
                  <a:schemeClr val="tx1"/>
                </a:solidFill>
              </a:rPr>
              <a:t>/</a:t>
            </a:r>
            <a:r>
              <a:rPr lang="de-CH" sz="1600" dirty="0" err="1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404664"/>
            <a:ext cx="21743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25144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98438"/>
            <a:ext cx="6076156" cy="854075"/>
          </a:xfr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err="1" smtClean="0"/>
              <a:t>Puy</a:t>
            </a:r>
            <a:r>
              <a:rPr lang="de-CH" dirty="0" smtClean="0"/>
              <a:t> de </a:t>
            </a:r>
            <a:r>
              <a:rPr lang="de-CH" dirty="0" err="1" smtClean="0"/>
              <a:t>Dôme</a:t>
            </a:r>
            <a:r>
              <a:rPr lang="de-CH" dirty="0" smtClean="0"/>
              <a:t> (France): </a:t>
            </a:r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/>
              <a:t>status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/</a:t>
            </a:r>
            <a:r>
              <a:rPr lang="de-CH" dirty="0" err="1" smtClean="0"/>
              <a:t>instrument</a:t>
            </a:r>
            <a:endParaRPr lang="de-CH" dirty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</a:pPr>
            <a:r>
              <a:rPr lang="de-CH" sz="1800" b="1" dirty="0" smtClean="0"/>
              <a:t>NMHCs (</a:t>
            </a:r>
            <a:r>
              <a:rPr lang="de-CH" sz="1600" b="1" dirty="0" err="1" smtClean="0"/>
              <a:t>campaigns</a:t>
            </a:r>
            <a:r>
              <a:rPr lang="de-CH" sz="1600" b="1" dirty="0" smtClean="0"/>
              <a:t> 2010, 2011 </a:t>
            </a:r>
            <a:r>
              <a:rPr lang="de-CH" sz="1600" b="1" dirty="0" err="1" smtClean="0"/>
              <a:t>and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from</a:t>
            </a:r>
            <a:r>
              <a:rPr lang="de-CH" sz="1600" b="1" dirty="0" smtClean="0"/>
              <a:t> 2012 : 2 </a:t>
            </a:r>
            <a:r>
              <a:rPr lang="de-CH" sz="1600" b="1" dirty="0" err="1" smtClean="0"/>
              <a:t>samples</a:t>
            </a:r>
            <a:r>
              <a:rPr lang="de-CH" sz="1600" b="1" dirty="0" smtClean="0"/>
              <a:t>/</a:t>
            </a:r>
            <a:r>
              <a:rPr lang="de-CH" sz="1600" b="1" dirty="0" err="1" smtClean="0"/>
              <a:t>weeks</a:t>
            </a:r>
            <a:r>
              <a:rPr lang="de-CH" sz="1800" b="1" dirty="0" smtClean="0"/>
              <a:t>)</a:t>
            </a:r>
          </a:p>
          <a:p>
            <a:pPr marL="0" indent="0">
              <a:buFont typeface="Arial" charset="0"/>
              <a:buNone/>
            </a:pP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N-</a:t>
            </a:r>
            <a:r>
              <a:rPr lang="de-CH" sz="1400" dirty="0" err="1" smtClean="0"/>
              <a:t>butane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Iso-</a:t>
            </a:r>
            <a:r>
              <a:rPr lang="de-CH" sz="1400" dirty="0" err="1" smtClean="0"/>
              <a:t>butane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1-pentene</a:t>
            </a:r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Isopentane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N-</a:t>
            </a:r>
            <a:r>
              <a:rPr lang="de-CH" sz="1400" dirty="0" err="1" smtClean="0"/>
              <a:t>pentane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T2-pentene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C2-pentene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1-hexene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N-</a:t>
            </a:r>
            <a:r>
              <a:rPr lang="de-CH" sz="1400" dirty="0" err="1" smtClean="0"/>
              <a:t>hexane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Benzene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Isooctane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N-</a:t>
            </a:r>
            <a:r>
              <a:rPr lang="de-CH" sz="1400" dirty="0" err="1" smtClean="0"/>
              <a:t>heptane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Toluene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N-</a:t>
            </a:r>
            <a:r>
              <a:rPr lang="de-CH" sz="1400" dirty="0" err="1" smtClean="0"/>
              <a:t>octane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Ethlbenzene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err="1" smtClean="0"/>
              <a:t>M+p</a:t>
            </a:r>
            <a:r>
              <a:rPr lang="de-CH" sz="1400" dirty="0" smtClean="0"/>
              <a:t> </a:t>
            </a:r>
            <a:r>
              <a:rPr lang="de-CH" sz="1400" dirty="0" err="1" smtClean="0"/>
              <a:t>xylene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O-</a:t>
            </a:r>
            <a:r>
              <a:rPr lang="de-CH" sz="1400" dirty="0" err="1" smtClean="0"/>
              <a:t>xylène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1.3.5 </a:t>
            </a:r>
            <a:r>
              <a:rPr lang="de-CH" sz="1400" dirty="0" err="1" smtClean="0"/>
              <a:t>trimethylbenzene</a:t>
            </a:r>
            <a:endParaRPr lang="de-CH" sz="1400" dirty="0" smtClean="0"/>
          </a:p>
          <a:p>
            <a:pPr marL="0" indent="0">
              <a:buNone/>
            </a:pPr>
            <a:r>
              <a:rPr lang="de-CH" sz="1400" dirty="0" smtClean="0"/>
              <a:t>1.2.4 </a:t>
            </a:r>
            <a:r>
              <a:rPr lang="de-CH" sz="1400" dirty="0" err="1" smtClean="0"/>
              <a:t>trimethylbenzene</a:t>
            </a:r>
            <a:endParaRPr lang="de-CH" sz="1400" dirty="0" smtClean="0"/>
          </a:p>
          <a:p>
            <a:pPr marL="0" indent="0">
              <a:buNone/>
            </a:pPr>
            <a:r>
              <a:rPr lang="de-CH" sz="1400" dirty="0" smtClean="0"/>
              <a:t>1.2.3 </a:t>
            </a:r>
            <a:r>
              <a:rPr lang="de-CH" sz="1400" dirty="0" err="1" smtClean="0"/>
              <a:t>trimethylbenzene</a:t>
            </a:r>
            <a:endParaRPr lang="de-CH" sz="1400" dirty="0" smtClean="0"/>
          </a:p>
          <a:p>
            <a:pPr marL="0" indent="0">
              <a:buFont typeface="Arial" charset="0"/>
              <a:buNone/>
            </a:pPr>
            <a:endParaRPr lang="de-CH" sz="1400" dirty="0" smtClean="0"/>
          </a:p>
          <a:p>
            <a:pPr marL="0" indent="0">
              <a:buFont typeface="Arial" charset="0"/>
              <a:buNone/>
            </a:pPr>
            <a:endParaRPr lang="de-CH" sz="1400" dirty="0" smtClean="0"/>
          </a:p>
          <a:p>
            <a:pPr marL="0" indent="0">
              <a:buFont typeface="Arial" charset="0"/>
              <a:buNone/>
            </a:pPr>
            <a:endParaRPr lang="de-CH" sz="1400" dirty="0" smtClean="0"/>
          </a:p>
          <a:p>
            <a:pPr marL="0" indent="0">
              <a:buFont typeface="Arial" charset="0"/>
              <a:buNone/>
            </a:pPr>
            <a:r>
              <a:rPr lang="de-CH" sz="1400" b="1" dirty="0" err="1" smtClean="0"/>
              <a:t>For</a:t>
            </a:r>
            <a:r>
              <a:rPr lang="de-CH" sz="1400" b="1" dirty="0" smtClean="0"/>
              <a:t> ACTRIS:</a:t>
            </a:r>
          </a:p>
          <a:p>
            <a:pPr marL="0" indent="0">
              <a:buNone/>
            </a:pPr>
            <a:r>
              <a:rPr lang="en-US" sz="1400" dirty="0" smtClean="0"/>
              <a:t>Twice a week (to be discussed)</a:t>
            </a:r>
            <a:endParaRPr lang="de-CH" sz="1400" dirty="0" smtClean="0"/>
          </a:p>
          <a:p>
            <a:pPr marL="0" indent="0">
              <a:buNone/>
            </a:pPr>
            <a:r>
              <a:rPr lang="en-US" sz="1400" dirty="0" smtClean="0"/>
              <a:t>1 sample/day at 10:00 UTC;</a:t>
            </a:r>
          </a:p>
          <a:p>
            <a:pPr marL="0" indent="0">
              <a:buNone/>
            </a:pPr>
            <a:r>
              <a:rPr lang="en-US" sz="1400" dirty="0" smtClean="0"/>
              <a:t> 1 sample/night 22:00 UTC;.</a:t>
            </a:r>
            <a:endParaRPr lang="de-CH" sz="1400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 l="5827" t="6570" r="25417" b="16182"/>
          <a:stretch>
            <a:fillRect/>
          </a:stretch>
        </p:blipFill>
        <p:spPr bwMode="auto">
          <a:xfrm>
            <a:off x="6702425" y="692150"/>
            <a:ext cx="19018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7215206" y="2141529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</a:t>
            </a:r>
            <a:r>
              <a:rPr lang="de-CH" sz="2000" b="1" dirty="0" err="1">
                <a:solidFill>
                  <a:schemeClr val="tx1"/>
                </a:solidFill>
              </a:rPr>
              <a:t>assurance</a:t>
            </a:r>
            <a:r>
              <a:rPr lang="de-CH" sz="2000" b="1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</a:t>
            </a:r>
            <a:r>
              <a:rPr lang="de-CH" sz="1600" b="1" dirty="0" smtClean="0">
                <a:solidFill>
                  <a:schemeClr val="tx1"/>
                </a:solidFill>
              </a:rPr>
              <a:t>:  </a:t>
            </a:r>
            <a:r>
              <a:rPr lang="de-CH" sz="1600" dirty="0">
                <a:solidFill>
                  <a:schemeClr val="tx1"/>
                </a:solidFill>
              </a:rPr>
              <a:t>GCMS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Adsorbent-tube sampling </a:t>
            </a:r>
            <a:endParaRPr lang="de-CH" sz="14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(250 mg of </a:t>
            </a:r>
            <a:r>
              <a:rPr lang="en-US" sz="1400" dirty="0" err="1" smtClean="0">
                <a:solidFill>
                  <a:schemeClr val="tx1"/>
                </a:solidFill>
              </a:rPr>
              <a:t>Tenax</a:t>
            </a:r>
            <a:r>
              <a:rPr lang="en-US" sz="1400" dirty="0" smtClean="0">
                <a:solidFill>
                  <a:schemeClr val="tx1"/>
                </a:solidFill>
              </a:rPr>
              <a:t> TA 60-80 mesh, 150 mg of </a:t>
            </a:r>
            <a:r>
              <a:rPr lang="en-US" sz="1400" dirty="0" err="1" smtClean="0">
                <a:solidFill>
                  <a:schemeClr val="tx1"/>
                </a:solidFill>
              </a:rPr>
              <a:t>Carsieve</a:t>
            </a:r>
            <a:r>
              <a:rPr lang="en-US" sz="1400" dirty="0" smtClean="0">
                <a:solidFill>
                  <a:schemeClr val="tx1"/>
                </a:solidFill>
              </a:rPr>
              <a:t> III). . Sampling during 3 hours at 100mL/min,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Tube </a:t>
            </a:r>
            <a:r>
              <a:rPr lang="en-US" sz="1400" dirty="0" err="1" smtClean="0">
                <a:solidFill>
                  <a:schemeClr val="tx1"/>
                </a:solidFill>
              </a:rPr>
              <a:t>Conditionning</a:t>
            </a:r>
            <a:r>
              <a:rPr lang="en-US" sz="1400" dirty="0" smtClean="0">
                <a:solidFill>
                  <a:schemeClr val="tx1"/>
                </a:solidFill>
              </a:rPr>
              <a:t>: 4h at 300°C with pure nitrogen.</a:t>
            </a:r>
            <a:r>
              <a:rPr lang="en-US" sz="1400" dirty="0" smtClean="0"/>
              <a:t> 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Water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removal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 smtClean="0">
                <a:solidFill>
                  <a:schemeClr val="tx1"/>
                </a:solidFill>
              </a:rPr>
              <a:t>none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NPL, 4ppb </a:t>
            </a:r>
            <a:r>
              <a:rPr lang="de-CH" sz="1600" dirty="0" err="1">
                <a:solidFill>
                  <a:schemeClr val="tx1"/>
                </a:solidFill>
              </a:rPr>
              <a:t>standard</a:t>
            </a:r>
            <a:r>
              <a:rPr lang="de-CH" sz="1600" dirty="0">
                <a:solidFill>
                  <a:schemeClr val="tx1"/>
                </a:solidFill>
              </a:rPr>
              <a:t>, </a:t>
            </a:r>
            <a:r>
              <a:rPr lang="de-CH" sz="1600" dirty="0" smtClean="0">
                <a:solidFill>
                  <a:schemeClr val="tx1"/>
                </a:solidFill>
              </a:rPr>
              <a:t>30-components 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Calibration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interval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smtClean="0">
                <a:solidFill>
                  <a:schemeClr val="tx1"/>
                </a:solidFill>
              </a:rPr>
              <a:t>1 </a:t>
            </a:r>
            <a:r>
              <a:rPr lang="de-CH" sz="1600" dirty="0" err="1" smtClean="0">
                <a:solidFill>
                  <a:schemeClr val="tx1"/>
                </a:solidFill>
              </a:rPr>
              <a:t>standard</a:t>
            </a:r>
            <a:r>
              <a:rPr lang="de-CH" sz="1600" dirty="0" smtClean="0">
                <a:solidFill>
                  <a:schemeClr val="tx1"/>
                </a:solidFill>
              </a:rPr>
              <a:t>/</a:t>
            </a:r>
            <a:r>
              <a:rPr lang="de-CH" sz="1600" dirty="0" err="1" smtClean="0">
                <a:solidFill>
                  <a:schemeClr val="tx1"/>
                </a:solidFill>
              </a:rPr>
              <a:t>every</a:t>
            </a:r>
            <a:r>
              <a:rPr lang="de-CH" sz="1600" dirty="0" smtClean="0">
                <a:solidFill>
                  <a:schemeClr val="tx1"/>
                </a:solidFill>
              </a:rPr>
              <a:t> 10 </a:t>
            </a:r>
            <a:r>
              <a:rPr lang="de-CH" sz="1600" dirty="0" err="1" smtClean="0">
                <a:solidFill>
                  <a:schemeClr val="tx1"/>
                </a:solidFill>
              </a:rPr>
              <a:t>samples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</a:t>
            </a:r>
            <a:r>
              <a:rPr lang="de-CH" sz="1600" b="1" dirty="0" err="1">
                <a:solidFill>
                  <a:schemeClr val="tx1"/>
                </a:solidFill>
              </a:rPr>
              <a:t>checks</a:t>
            </a:r>
            <a:r>
              <a:rPr lang="de-CH" sz="1600" b="1" dirty="0" smtClean="0">
                <a:solidFill>
                  <a:schemeClr val="tx1"/>
                </a:solidFill>
              </a:rPr>
              <a:t>: </a:t>
            </a:r>
            <a:r>
              <a:rPr lang="de-CH" sz="1600" dirty="0" err="1" smtClean="0">
                <a:solidFill>
                  <a:schemeClr val="tx1"/>
                </a:solidFill>
              </a:rPr>
              <a:t>flow</a:t>
            </a:r>
            <a:r>
              <a:rPr lang="de-CH" sz="1600" dirty="0" smtClean="0">
                <a:solidFill>
                  <a:schemeClr val="tx1"/>
                </a:solidFill>
              </a:rPr>
              <a:t>, </a:t>
            </a:r>
            <a:r>
              <a:rPr lang="de-CH" sz="1600" dirty="0" err="1" smtClean="0">
                <a:solidFill>
                  <a:schemeClr val="tx1"/>
                </a:solidFill>
              </a:rPr>
              <a:t>leak</a:t>
            </a:r>
            <a:r>
              <a:rPr lang="de-CH" sz="1600" dirty="0" smtClean="0">
                <a:solidFill>
                  <a:schemeClr val="tx1"/>
                </a:solidFill>
              </a:rPr>
              <a:t>, </a:t>
            </a:r>
            <a:r>
              <a:rPr lang="de-CH" sz="1600" dirty="0" err="1" smtClean="0">
                <a:solidFill>
                  <a:schemeClr val="tx1"/>
                </a:solidFill>
              </a:rPr>
              <a:t>repetability</a:t>
            </a:r>
            <a:r>
              <a:rPr lang="de-CH" sz="1600" dirty="0" smtClean="0">
                <a:solidFill>
                  <a:schemeClr val="tx1"/>
                </a:solidFill>
              </a:rPr>
              <a:t>, </a:t>
            </a:r>
            <a:r>
              <a:rPr lang="de-CH" sz="1600" dirty="0" err="1" smtClean="0">
                <a:solidFill>
                  <a:schemeClr val="tx1"/>
                </a:solidFill>
              </a:rPr>
              <a:t>blanks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smtClean="0">
                <a:solidFill>
                  <a:schemeClr val="tx1"/>
                </a:solidFill>
              </a:rPr>
              <a:t>Database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 smtClean="0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</a:t>
            </a:r>
            <a:r>
              <a:rPr lang="de-CH" sz="1600" b="1" dirty="0" err="1">
                <a:solidFill>
                  <a:schemeClr val="tx1"/>
                </a:solidFill>
              </a:rPr>
              <a:t>instruction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 smtClean="0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Other </a:t>
            </a:r>
            <a:r>
              <a:rPr lang="de-CH" sz="1600" b="1" dirty="0" err="1">
                <a:solidFill>
                  <a:schemeClr val="tx1"/>
                </a:solidFill>
              </a:rPr>
              <a:t>issues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xxx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000108"/>
            <a:ext cx="2244179" cy="168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 rot="20064888">
            <a:off x="549882" y="2479241"/>
            <a:ext cx="7673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200" smtClean="0">
                <a:solidFill>
                  <a:srgbClr val="FF0000"/>
                </a:solidFill>
              </a:rPr>
              <a:t>No data submitted</a:t>
            </a:r>
            <a:endParaRPr lang="de-CH" sz="720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843808" y="4780746"/>
            <a:ext cx="8980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CH" sz="6600" dirty="0">
                <a:sym typeface="Wingdings" panose="05000000000000000000" pitchFamily="2" charset="2"/>
              </a:rPr>
              <a:t></a:t>
            </a:r>
            <a:endParaRPr lang="de-CH" sz="6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27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98438"/>
            <a:ext cx="5698976" cy="854075"/>
          </a:xfr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dirty="0" smtClean="0"/>
              <a:t>Mace Head (Ireland): current </a:t>
            </a:r>
            <a:r>
              <a:rPr lang="de-CH" dirty="0"/>
              <a:t>status of </a:t>
            </a:r>
            <a:r>
              <a:rPr lang="de-CH" dirty="0" smtClean="0"/>
              <a:t>station/instrument</a:t>
            </a:r>
            <a:endParaRPr lang="de-CH" dirty="0"/>
          </a:p>
        </p:txBody>
      </p:sp>
      <p:sp>
        <p:nvSpPr>
          <p:cNvPr id="6146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CH" sz="1800" b="1" dirty="0" smtClean="0"/>
              <a:t>NMHCs (continous-2005)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C2: ethane, 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C3: propane, 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C4: n-butane, isobutane, 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C5: n-pentane, isopentane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C6: 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C7+:</a:t>
            </a:r>
          </a:p>
          <a:p>
            <a:pPr marL="0" indent="0">
              <a:buFont typeface="Arial" charset="0"/>
              <a:buNone/>
            </a:pPr>
            <a:r>
              <a:rPr lang="de-CH" sz="1400" dirty="0" smtClean="0"/>
              <a:t>Arom: benzene, toluene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l="5827" t="6570" r="25417" b="16182"/>
          <a:stretch>
            <a:fillRect/>
          </a:stretch>
        </p:blipFill>
        <p:spPr bwMode="auto">
          <a:xfrm>
            <a:off x="7092280" y="908720"/>
            <a:ext cx="1685999" cy="18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ern mit 5 Zacken 9"/>
          <p:cNvSpPr/>
          <p:nvPr/>
        </p:nvSpPr>
        <p:spPr>
          <a:xfrm>
            <a:off x="7308304" y="1628800"/>
            <a:ext cx="73025" cy="73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4173538" y="2924175"/>
            <a:ext cx="4719637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assurance: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Instrument: </a:t>
            </a:r>
            <a:r>
              <a:rPr lang="de-CH" sz="1600" dirty="0">
                <a:solidFill>
                  <a:schemeClr val="tx1"/>
                </a:solidFill>
              </a:rPr>
              <a:t>GCMS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MEDUSA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Sample volume: </a:t>
            </a:r>
            <a:r>
              <a:rPr lang="de-CH" sz="1600" dirty="0" smtClean="0">
                <a:solidFill>
                  <a:schemeClr val="tx1"/>
                </a:solidFill>
              </a:rPr>
              <a:t>2 litre, </a:t>
            </a:r>
            <a:r>
              <a:rPr lang="de-CH" sz="1600" dirty="0">
                <a:solidFill>
                  <a:schemeClr val="tx1"/>
                </a:solidFill>
              </a:rPr>
              <a:t>trap at -170 °C, trap material Hayesep 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Water removal: </a:t>
            </a:r>
            <a:r>
              <a:rPr lang="de-CH" sz="1600" dirty="0">
                <a:solidFill>
                  <a:schemeClr val="tx1"/>
                </a:solidFill>
              </a:rPr>
              <a:t>Nafion dryer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smtClean="0">
                <a:solidFill>
                  <a:schemeClr val="tx1"/>
                </a:solidFill>
              </a:rPr>
              <a:t>NPL (</a:t>
            </a:r>
            <a:r>
              <a:rPr lang="en-GB" sz="1600" dirty="0" smtClean="0">
                <a:solidFill>
                  <a:schemeClr val="tx1"/>
                </a:solidFill>
              </a:rPr>
              <a:t>D45 7238D45) </a:t>
            </a:r>
            <a:r>
              <a:rPr lang="en-GB" sz="1600" dirty="0" smtClean="0"/>
              <a:t>7238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Calibration interval: </a:t>
            </a:r>
            <a:r>
              <a:rPr lang="de-CH" sz="1600" dirty="0">
                <a:solidFill>
                  <a:schemeClr val="tx1"/>
                </a:solidFill>
              </a:rPr>
              <a:t>3-hourly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checks: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R</a:t>
            </a:r>
            <a:r>
              <a:rPr lang="de-CH" sz="1600" dirty="0" smtClean="0">
                <a:solidFill>
                  <a:schemeClr val="tx1"/>
                </a:solidFill>
              </a:rPr>
              <a:t>outine </a:t>
            </a:r>
            <a:r>
              <a:rPr lang="de-CH" sz="1600" dirty="0">
                <a:solidFill>
                  <a:schemeClr val="tx1"/>
                </a:solidFill>
              </a:rPr>
              <a:t>checks: daily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F</a:t>
            </a:r>
            <a:r>
              <a:rPr lang="de-CH" sz="1600" dirty="0" smtClean="0">
                <a:solidFill>
                  <a:schemeClr val="tx1"/>
                </a:solidFill>
              </a:rPr>
              <a:t>inal </a:t>
            </a:r>
            <a:r>
              <a:rPr lang="de-CH" sz="1600" dirty="0">
                <a:solidFill>
                  <a:schemeClr val="tx1"/>
                </a:solidFill>
              </a:rPr>
              <a:t>checks: </a:t>
            </a:r>
            <a:r>
              <a:rPr lang="de-CH" sz="1600" dirty="0" smtClean="0">
                <a:solidFill>
                  <a:schemeClr val="tx1"/>
                </a:solidFill>
              </a:rPr>
              <a:t>yearly QA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 </a:t>
            </a:r>
            <a:r>
              <a:rPr lang="de-CH" sz="1600" dirty="0" smtClean="0">
                <a:solidFill>
                  <a:schemeClr val="tx1"/>
                </a:solidFill>
              </a:rPr>
              <a:t>AGAGE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instruction: </a:t>
            </a:r>
            <a:r>
              <a:rPr lang="de-CH" sz="1600" dirty="0" smtClean="0">
                <a:solidFill>
                  <a:schemeClr val="tx1"/>
                </a:solidFill>
              </a:rPr>
              <a:t>yes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Other issues</a:t>
            </a:r>
            <a:r>
              <a:rPr lang="de-CH" sz="1600" dirty="0" smtClean="0">
                <a:solidFill>
                  <a:schemeClr val="tx1"/>
                </a:solidFill>
              </a:rPr>
              <a:t>:  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 rot="20064888">
            <a:off x="549882" y="2479241"/>
            <a:ext cx="7673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200" smtClean="0">
                <a:solidFill>
                  <a:srgbClr val="FF0000"/>
                </a:solidFill>
              </a:rPr>
              <a:t>No data submitted</a:t>
            </a:r>
            <a:endParaRPr lang="de-CH" sz="720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843808" y="4780746"/>
            <a:ext cx="8980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CH" sz="6600" dirty="0">
                <a:sym typeface="Wingdings" panose="05000000000000000000" pitchFamily="2" charset="2"/>
              </a:rPr>
              <a:t></a:t>
            </a:r>
            <a:endParaRPr lang="de-CH" sz="6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11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91513" cy="854075"/>
          </a:xfr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smtClean="0"/>
              <a:t>Harwell </a:t>
            </a:r>
            <a:r>
              <a:rPr lang="de-CH" dirty="0" smtClean="0"/>
              <a:t>(UK</a:t>
            </a:r>
            <a:r>
              <a:rPr lang="de-CH" smtClean="0"/>
              <a:t>): </a:t>
            </a:r>
            <a:br>
              <a:rPr lang="de-CH" smtClean="0"/>
            </a:br>
            <a:r>
              <a:rPr lang="de-CH" smtClean="0"/>
              <a:t>current </a:t>
            </a:r>
            <a:r>
              <a:rPr lang="de-CH" dirty="0"/>
              <a:t>status of </a:t>
            </a:r>
            <a:r>
              <a:rPr lang="de-CH" dirty="0" smtClean="0"/>
              <a:t>station/instrument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2673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382685" y="3244334"/>
            <a:ext cx="8980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CH" sz="6600" dirty="0">
                <a:sym typeface="Wingdings" panose="05000000000000000000" pitchFamily="2" charset="2"/>
              </a:rPr>
              <a:t></a:t>
            </a:r>
            <a:endParaRPr lang="de-CH" sz="6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00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98438"/>
            <a:ext cx="5915000" cy="854075"/>
          </a:xfr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 smtClean="0"/>
              <a:t>CMN 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 </a:t>
            </a:r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/>
              <a:t>status</a:t>
            </a:r>
            <a:r>
              <a:rPr lang="de-CH" dirty="0"/>
              <a:t> </a:t>
            </a:r>
            <a:r>
              <a:rPr lang="de-CH" dirty="0" err="1" smtClean="0"/>
              <a:t>of</a:t>
            </a:r>
            <a:r>
              <a:rPr lang="de-CH" dirty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/</a:t>
            </a:r>
            <a:r>
              <a:rPr lang="de-CH" dirty="0" err="1" smtClean="0"/>
              <a:t>instrument</a:t>
            </a:r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3995738" y="2852738"/>
            <a:ext cx="5148262" cy="3848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2000" b="1" dirty="0">
                <a:solidFill>
                  <a:schemeClr val="tx1"/>
                </a:solidFill>
              </a:rPr>
              <a:t>Quality </a:t>
            </a:r>
            <a:r>
              <a:rPr lang="de-CH" sz="2000" b="1" dirty="0" err="1">
                <a:solidFill>
                  <a:schemeClr val="tx1"/>
                </a:solidFill>
              </a:rPr>
              <a:t>assurance</a:t>
            </a:r>
            <a:r>
              <a:rPr lang="de-CH" sz="2000" b="1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Instrument: </a:t>
            </a:r>
            <a:r>
              <a:rPr lang="de-CH" sz="1600" dirty="0">
                <a:solidFill>
                  <a:schemeClr val="tx1"/>
                </a:solidFill>
              </a:rPr>
              <a:t>GCMS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Preconcentration</a:t>
            </a:r>
            <a:r>
              <a:rPr lang="de-CH" sz="1600" dirty="0">
                <a:solidFill>
                  <a:schemeClr val="tx1"/>
                </a:solidFill>
              </a:rPr>
              <a:t>: Markes – Unity2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Sample </a:t>
            </a:r>
            <a:r>
              <a:rPr lang="de-CH" sz="1600" dirty="0" err="1">
                <a:solidFill>
                  <a:schemeClr val="tx1"/>
                </a:solidFill>
              </a:rPr>
              <a:t>volume</a:t>
            </a:r>
            <a:r>
              <a:rPr lang="de-CH" sz="1600" dirty="0">
                <a:solidFill>
                  <a:schemeClr val="tx1"/>
                </a:solidFill>
              </a:rPr>
              <a:t>: 1 </a:t>
            </a:r>
            <a:r>
              <a:rPr lang="de-CH" sz="1600" dirty="0" err="1">
                <a:solidFill>
                  <a:schemeClr val="tx1"/>
                </a:solidFill>
              </a:rPr>
              <a:t>liter</a:t>
            </a:r>
            <a:r>
              <a:rPr lang="de-CH" sz="1600" dirty="0">
                <a:solidFill>
                  <a:schemeClr val="tx1"/>
                </a:solidFill>
              </a:rPr>
              <a:t>, </a:t>
            </a:r>
            <a:r>
              <a:rPr lang="de-CH" sz="1600" dirty="0" err="1">
                <a:solidFill>
                  <a:schemeClr val="tx1"/>
                </a:solidFill>
              </a:rPr>
              <a:t>trap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at</a:t>
            </a:r>
            <a:r>
              <a:rPr lang="de-CH" sz="1600" dirty="0">
                <a:solidFill>
                  <a:schemeClr val="tx1"/>
                </a:solidFill>
              </a:rPr>
              <a:t> -30 °C, </a:t>
            </a:r>
            <a:r>
              <a:rPr lang="de-CH" sz="1600" dirty="0" err="1">
                <a:solidFill>
                  <a:schemeClr val="tx1"/>
                </a:solidFill>
              </a:rPr>
              <a:t>multibed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trap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Carbograph</a:t>
            </a:r>
            <a:r>
              <a:rPr lang="de-CH" sz="1600" dirty="0">
                <a:solidFill>
                  <a:schemeClr val="tx1"/>
                </a:solidFill>
              </a:rPr>
              <a:t>/CarosieveS3/Carboxen1003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Water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removal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Nafion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dryer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Scale</a:t>
            </a:r>
            <a:r>
              <a:rPr lang="de-CH" sz="1600" dirty="0">
                <a:solidFill>
                  <a:schemeClr val="tx1"/>
                </a:solidFill>
              </a:rPr>
              <a:t>: not </a:t>
            </a:r>
            <a:r>
              <a:rPr lang="de-CH" sz="1600" dirty="0" err="1">
                <a:solidFill>
                  <a:schemeClr val="tx1"/>
                </a:solidFill>
              </a:rPr>
              <a:t>calibrated</a:t>
            </a:r>
            <a:r>
              <a:rPr lang="de-CH" sz="1600" dirty="0">
                <a:solidFill>
                  <a:schemeClr val="tx1"/>
                </a:solidFill>
              </a:rPr>
              <a:t>! Working </a:t>
            </a:r>
            <a:r>
              <a:rPr lang="de-CH" sz="1600" dirty="0" err="1">
                <a:solidFill>
                  <a:schemeClr val="tx1"/>
                </a:solidFill>
              </a:rPr>
              <a:t>std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are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traceble</a:t>
            </a:r>
            <a:r>
              <a:rPr lang="de-CH" sz="1600" dirty="0">
                <a:solidFill>
                  <a:schemeClr val="tx1"/>
                </a:solidFill>
              </a:rPr>
              <a:t> back </a:t>
            </a:r>
            <a:r>
              <a:rPr lang="de-CH" sz="1600" dirty="0" err="1">
                <a:solidFill>
                  <a:schemeClr val="tx1"/>
                </a:solidFill>
              </a:rPr>
              <a:t>to</a:t>
            </a:r>
            <a:r>
              <a:rPr lang="de-CH" sz="1600" dirty="0">
                <a:solidFill>
                  <a:schemeClr val="tx1"/>
                </a:solidFill>
              </a:rPr>
              <a:t> 2007; additional </a:t>
            </a:r>
            <a:r>
              <a:rPr lang="de-CH" sz="1600" dirty="0" err="1">
                <a:solidFill>
                  <a:schemeClr val="tx1"/>
                </a:solidFill>
              </a:rPr>
              <a:t>information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for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some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compounds</a:t>
            </a:r>
            <a:r>
              <a:rPr lang="de-CH" sz="1600" dirty="0">
                <a:solidFill>
                  <a:schemeClr val="tx1"/>
                </a:solidFill>
              </a:rPr>
              <a:t> (C4, C5, </a:t>
            </a:r>
            <a:r>
              <a:rPr lang="de-CH" sz="1600" dirty="0" err="1">
                <a:solidFill>
                  <a:schemeClr val="tx1"/>
                </a:solidFill>
              </a:rPr>
              <a:t>and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aromatics</a:t>
            </a:r>
            <a:r>
              <a:rPr lang="de-CH" sz="1600" dirty="0">
                <a:solidFill>
                  <a:schemeClr val="tx1"/>
                </a:solidFill>
              </a:rPr>
              <a:t>) </a:t>
            </a:r>
            <a:r>
              <a:rPr lang="de-CH" sz="1600" dirty="0" err="1">
                <a:solidFill>
                  <a:schemeClr val="tx1"/>
                </a:solidFill>
              </a:rPr>
              <a:t>might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be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available</a:t>
            </a:r>
            <a:r>
              <a:rPr lang="de-CH" sz="1600" dirty="0">
                <a:solidFill>
                  <a:schemeClr val="tx1"/>
                </a:solidFill>
              </a:rPr>
              <a:t> back </a:t>
            </a:r>
            <a:r>
              <a:rPr lang="de-CH" sz="1600" dirty="0" err="1">
                <a:solidFill>
                  <a:schemeClr val="tx1"/>
                </a:solidFill>
              </a:rPr>
              <a:t>to</a:t>
            </a:r>
            <a:r>
              <a:rPr lang="de-CH" sz="1600" dirty="0">
                <a:solidFill>
                  <a:schemeClr val="tx1"/>
                </a:solidFill>
              </a:rPr>
              <a:t> 2004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 err="1">
                <a:solidFill>
                  <a:schemeClr val="tx1"/>
                </a:solidFill>
              </a:rPr>
              <a:t>Calibration</a:t>
            </a:r>
            <a:r>
              <a:rPr lang="de-CH" sz="1600" b="1" dirty="0">
                <a:solidFill>
                  <a:schemeClr val="tx1"/>
                </a:solidFill>
              </a:rPr>
              <a:t> </a:t>
            </a:r>
            <a:r>
              <a:rPr lang="de-CH" sz="1600" b="1" dirty="0" err="1">
                <a:solidFill>
                  <a:schemeClr val="tx1"/>
                </a:solidFill>
              </a:rPr>
              <a:t>interval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every</a:t>
            </a:r>
            <a:r>
              <a:rPr lang="de-CH" sz="1600" dirty="0">
                <a:solidFill>
                  <a:schemeClr val="tx1"/>
                </a:solidFill>
              </a:rPr>
              <a:t> 2 </a:t>
            </a:r>
            <a:r>
              <a:rPr lang="de-CH" sz="1600" dirty="0" err="1">
                <a:solidFill>
                  <a:schemeClr val="tx1"/>
                </a:solidFill>
              </a:rPr>
              <a:t>hours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Quality </a:t>
            </a:r>
            <a:r>
              <a:rPr lang="de-CH" sz="1600" b="1" dirty="0" err="1">
                <a:solidFill>
                  <a:schemeClr val="tx1"/>
                </a:solidFill>
              </a:rPr>
              <a:t>checks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 err="1">
                <a:solidFill>
                  <a:schemeClr val="tx1"/>
                </a:solidFill>
              </a:rPr>
              <a:t>routine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checks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daily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dirty="0">
                <a:solidFill>
                  <a:schemeClr val="tx1"/>
                </a:solidFill>
              </a:rPr>
              <a:t>final </a:t>
            </a:r>
            <a:r>
              <a:rPr lang="de-CH" sz="1600" dirty="0" err="1">
                <a:solidFill>
                  <a:schemeClr val="tx1"/>
                </a:solidFill>
              </a:rPr>
              <a:t>checks</a:t>
            </a:r>
            <a:r>
              <a:rPr lang="de-CH" sz="1600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yearly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Database: </a:t>
            </a:r>
            <a:r>
              <a:rPr lang="de-CH" sz="1600" dirty="0">
                <a:solidFill>
                  <a:schemeClr val="tx1"/>
                </a:solidFill>
              </a:rPr>
              <a:t>AGAGE but not </a:t>
            </a:r>
            <a:r>
              <a:rPr lang="de-CH" sz="1600" dirty="0" err="1">
                <a:solidFill>
                  <a:schemeClr val="tx1"/>
                </a:solidFill>
              </a:rPr>
              <a:t>for</a:t>
            </a:r>
            <a:r>
              <a:rPr lang="de-CH" sz="1600" dirty="0">
                <a:solidFill>
                  <a:schemeClr val="tx1"/>
                </a:solidFill>
              </a:rPr>
              <a:t> VOCs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600" b="1" dirty="0">
                <a:solidFill>
                  <a:schemeClr val="tx1"/>
                </a:solidFill>
              </a:rPr>
              <a:t>Measurement </a:t>
            </a:r>
            <a:r>
              <a:rPr lang="de-CH" sz="1600" b="1" dirty="0" err="1">
                <a:solidFill>
                  <a:schemeClr val="tx1"/>
                </a:solidFill>
              </a:rPr>
              <a:t>instruction</a:t>
            </a:r>
            <a:r>
              <a:rPr lang="de-CH" sz="1600" b="1" dirty="0">
                <a:solidFill>
                  <a:schemeClr val="tx1"/>
                </a:solidFill>
              </a:rPr>
              <a:t>: </a:t>
            </a:r>
            <a:r>
              <a:rPr lang="de-CH" sz="1600" dirty="0" err="1">
                <a:solidFill>
                  <a:schemeClr val="tx1"/>
                </a:solidFill>
              </a:rPr>
              <a:t>no</a:t>
            </a:r>
            <a:endParaRPr lang="de-CH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052" name="Inhaltsplatzhalter 2"/>
          <p:cNvSpPr>
            <a:spLocks noGrp="1"/>
          </p:cNvSpPr>
          <p:nvPr>
            <p:ph idx="1"/>
          </p:nvPr>
        </p:nvSpPr>
        <p:spPr>
          <a:xfrm>
            <a:off x="457200" y="1125538"/>
            <a:ext cx="3538538" cy="56165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CH" sz="1800" b="1" dirty="0" smtClean="0"/>
              <a:t>NMHCs (</a:t>
            </a:r>
            <a:r>
              <a:rPr lang="de-CH" sz="1800" b="1" dirty="0" err="1" smtClean="0"/>
              <a:t>cont</a:t>
            </a:r>
            <a:r>
              <a:rPr lang="de-CH" sz="1800" b="1" dirty="0" smtClean="0"/>
              <a:t>. 2004 /2008 ff.)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C3: </a:t>
            </a:r>
            <a:r>
              <a:rPr lang="de-CH" sz="1400" dirty="0" err="1" smtClean="0"/>
              <a:t>propane</a:t>
            </a:r>
            <a:r>
              <a:rPr lang="de-CH" sz="1400" dirty="0" smtClean="0"/>
              <a:t>, </a:t>
            </a:r>
            <a:r>
              <a:rPr lang="de-CH" sz="1400" dirty="0" err="1" smtClean="0"/>
              <a:t>propene</a:t>
            </a:r>
            <a:endParaRPr lang="de-CH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C4: n-butane, </a:t>
            </a:r>
            <a:r>
              <a:rPr lang="de-CH" sz="1400" dirty="0" err="1" smtClean="0"/>
              <a:t>isobutane</a:t>
            </a:r>
            <a:r>
              <a:rPr lang="de-CH" sz="1400" dirty="0" smtClean="0"/>
              <a:t>, 1-butene, 2-butene, 1-3-butadiene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C5: n-pentane, </a:t>
            </a:r>
            <a:r>
              <a:rPr lang="de-CH" sz="1400" dirty="0" err="1" smtClean="0"/>
              <a:t>isopentane</a:t>
            </a:r>
            <a:r>
              <a:rPr lang="de-CH" sz="1400" dirty="0" smtClean="0"/>
              <a:t>, </a:t>
            </a:r>
            <a:r>
              <a:rPr lang="de-CH" sz="1400" dirty="0" err="1" smtClean="0"/>
              <a:t>isoprene</a:t>
            </a:r>
            <a:endParaRPr lang="de-CH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C6: n-hexane, methyl-</a:t>
            </a:r>
            <a:r>
              <a:rPr lang="de-CH" sz="1400" dirty="0" err="1" smtClean="0"/>
              <a:t>pentanes</a:t>
            </a:r>
            <a:endParaRPr lang="de-CH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C7: n-</a:t>
            </a:r>
            <a:r>
              <a:rPr lang="de-CH" sz="1400" dirty="0" err="1" smtClean="0"/>
              <a:t>eptane</a:t>
            </a:r>
            <a:r>
              <a:rPr lang="de-CH" sz="1400" dirty="0" smtClean="0"/>
              <a:t>, </a:t>
            </a:r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C8: </a:t>
            </a:r>
            <a:r>
              <a:rPr lang="de-CH" sz="1400" dirty="0" err="1" smtClean="0"/>
              <a:t>iso</a:t>
            </a:r>
            <a:r>
              <a:rPr lang="de-CH" sz="1400" dirty="0" smtClean="0"/>
              <a:t> </a:t>
            </a:r>
            <a:r>
              <a:rPr lang="de-CH" sz="1400" dirty="0" err="1" smtClean="0"/>
              <a:t>octane</a:t>
            </a:r>
            <a:endParaRPr lang="de-CH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de-CH" sz="1400" dirty="0" err="1" smtClean="0"/>
              <a:t>Arom</a:t>
            </a:r>
            <a:r>
              <a:rPr lang="de-CH" sz="1400" dirty="0" smtClean="0"/>
              <a:t>: </a:t>
            </a:r>
            <a:r>
              <a:rPr lang="de-CH" sz="1400" dirty="0" err="1" smtClean="0"/>
              <a:t>benzene</a:t>
            </a:r>
            <a:r>
              <a:rPr lang="de-CH" sz="1400" dirty="0" smtClean="0"/>
              <a:t>, </a:t>
            </a:r>
            <a:r>
              <a:rPr lang="de-CH" sz="1400" dirty="0" err="1" smtClean="0"/>
              <a:t>toluene</a:t>
            </a:r>
            <a:r>
              <a:rPr lang="de-CH" sz="1400" dirty="0" smtClean="0"/>
              <a:t>, </a:t>
            </a:r>
            <a:r>
              <a:rPr lang="de-CH" sz="1400" dirty="0" err="1" smtClean="0"/>
              <a:t>xylenes</a:t>
            </a:r>
            <a:r>
              <a:rPr lang="de-CH" sz="1400" dirty="0" smtClean="0"/>
              <a:t>, </a:t>
            </a:r>
            <a:r>
              <a:rPr lang="de-CH" sz="1400" dirty="0" err="1" smtClean="0"/>
              <a:t>ethyl</a:t>
            </a:r>
            <a:r>
              <a:rPr lang="de-CH" sz="1400" dirty="0" smtClean="0"/>
              <a:t> </a:t>
            </a:r>
            <a:r>
              <a:rPr lang="de-CH" sz="1400" dirty="0" err="1" smtClean="0"/>
              <a:t>benzene</a:t>
            </a:r>
            <a:r>
              <a:rPr lang="de-CH" sz="1400" dirty="0" smtClean="0"/>
              <a:t>;</a:t>
            </a:r>
          </a:p>
          <a:p>
            <a:pPr marL="0" indent="0" eaLnBrk="1" hangingPunct="1">
              <a:buFont typeface="Arial" charset="0"/>
              <a:buNone/>
            </a:pPr>
            <a:endParaRPr lang="de-CH" sz="1400" dirty="0" smtClean="0"/>
          </a:p>
          <a:p>
            <a:pPr marL="0" indent="0" eaLnBrk="1" hangingPunct="1">
              <a:buFont typeface="Arial" charset="0"/>
              <a:buNone/>
            </a:pPr>
            <a:r>
              <a:rPr lang="de-CH" sz="1400" dirty="0" smtClean="0"/>
              <a:t>Other VOCs </a:t>
            </a:r>
            <a:r>
              <a:rPr lang="de-CH" sz="1400" dirty="0" err="1" smtClean="0"/>
              <a:t>could</a:t>
            </a:r>
            <a:r>
              <a:rPr lang="de-CH" sz="1400" dirty="0" smtClean="0"/>
              <a:t> </a:t>
            </a:r>
            <a:r>
              <a:rPr lang="de-CH" sz="1400" dirty="0" err="1" smtClean="0"/>
              <a:t>be</a:t>
            </a:r>
            <a:r>
              <a:rPr lang="de-CH" sz="1400" dirty="0" smtClean="0"/>
              <a:t> </a:t>
            </a:r>
            <a:r>
              <a:rPr lang="de-CH" sz="1400" dirty="0" err="1" smtClean="0"/>
              <a:t>added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list</a:t>
            </a:r>
            <a:r>
              <a:rPr lang="de-CH" sz="1400" dirty="0" smtClean="0"/>
              <a:t> after a </a:t>
            </a:r>
            <a:r>
              <a:rPr lang="de-CH" sz="1400" dirty="0" err="1" smtClean="0"/>
              <a:t>deep</a:t>
            </a:r>
            <a:r>
              <a:rPr lang="de-CH" sz="1400" dirty="0" smtClean="0"/>
              <a:t> </a:t>
            </a:r>
            <a:r>
              <a:rPr lang="de-CH" sz="1400" dirty="0" err="1" smtClean="0"/>
              <a:t>investigation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retention</a:t>
            </a:r>
            <a:r>
              <a:rPr lang="de-CH" sz="1400" dirty="0" smtClean="0"/>
              <a:t> time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every</a:t>
            </a:r>
            <a:r>
              <a:rPr lang="de-CH" sz="1400" dirty="0" smtClean="0"/>
              <a:t> </a:t>
            </a:r>
            <a:r>
              <a:rPr lang="de-CH" sz="1400" dirty="0" err="1" smtClean="0"/>
              <a:t>compound</a:t>
            </a:r>
            <a:r>
              <a:rPr lang="de-CH" sz="1400" dirty="0" smtClean="0"/>
              <a:t>: </a:t>
            </a:r>
            <a:r>
              <a:rPr lang="de-CH" sz="1400" dirty="0" err="1" smtClean="0"/>
              <a:t>typical</a:t>
            </a:r>
            <a:r>
              <a:rPr lang="de-CH" sz="1400" dirty="0" smtClean="0"/>
              <a:t> </a:t>
            </a:r>
            <a:r>
              <a:rPr lang="de-CH" sz="1400" dirty="0" err="1" smtClean="0"/>
              <a:t>ions</a:t>
            </a:r>
            <a:r>
              <a:rPr lang="de-CH" sz="1400" dirty="0" smtClean="0"/>
              <a:t> (m/z 41, 43, 51, 54, 56, 57) </a:t>
            </a:r>
            <a:r>
              <a:rPr lang="de-CH" sz="1400" dirty="0" err="1" smtClean="0"/>
              <a:t>are</a:t>
            </a:r>
            <a:r>
              <a:rPr lang="de-CH" sz="1400" dirty="0" smtClean="0"/>
              <a:t> </a:t>
            </a:r>
            <a:r>
              <a:rPr lang="de-CH" sz="1400" dirty="0" err="1" smtClean="0"/>
              <a:t>detected</a:t>
            </a:r>
            <a:r>
              <a:rPr lang="de-CH" sz="1400" dirty="0" smtClean="0"/>
              <a:t> </a:t>
            </a:r>
            <a:r>
              <a:rPr lang="de-CH" sz="1400" dirty="0" err="1" smtClean="0"/>
              <a:t>along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chromatogram</a:t>
            </a:r>
            <a:r>
              <a:rPr lang="de-CH" sz="1400" dirty="0" smtClean="0"/>
              <a:t>. Performance </a:t>
            </a:r>
            <a:r>
              <a:rPr lang="de-CH" sz="1400" dirty="0" err="1" smtClean="0"/>
              <a:t>test</a:t>
            </a:r>
            <a:r>
              <a:rPr lang="de-CH" sz="1400" dirty="0" smtClean="0"/>
              <a:t> </a:t>
            </a:r>
            <a:r>
              <a:rPr lang="de-CH" sz="1400" dirty="0" err="1" smtClean="0"/>
              <a:t>has</a:t>
            </a:r>
            <a:r>
              <a:rPr lang="de-CH" sz="1400" dirty="0" smtClean="0"/>
              <a:t> not </a:t>
            </a:r>
            <a:r>
              <a:rPr lang="de-CH" sz="1400" dirty="0" err="1" smtClean="0"/>
              <a:t>been</a:t>
            </a:r>
            <a:r>
              <a:rPr lang="de-CH" sz="1400" dirty="0" smtClean="0"/>
              <a:t> </a:t>
            </a:r>
            <a:r>
              <a:rPr lang="de-CH" sz="1400" dirty="0" err="1" smtClean="0"/>
              <a:t>performed</a:t>
            </a:r>
            <a:r>
              <a:rPr lang="de-CH" sz="1400" dirty="0" smtClean="0"/>
              <a:t> for </a:t>
            </a:r>
            <a:r>
              <a:rPr lang="de-CH" sz="1400" dirty="0" err="1" smtClean="0"/>
              <a:t>the</a:t>
            </a:r>
            <a:r>
              <a:rPr lang="de-CH" sz="1400" dirty="0" smtClean="0"/>
              <a:t> VOCs, but </a:t>
            </a:r>
            <a:r>
              <a:rPr lang="de-CH" sz="1400" dirty="0" err="1" smtClean="0"/>
              <a:t>we</a:t>
            </a:r>
            <a:r>
              <a:rPr lang="de-CH" sz="1400" dirty="0" smtClean="0"/>
              <a:t> </a:t>
            </a:r>
            <a:r>
              <a:rPr lang="de-CH" sz="1400" dirty="0" err="1" smtClean="0"/>
              <a:t>are</a:t>
            </a:r>
            <a:r>
              <a:rPr lang="de-CH" sz="1400" dirty="0" smtClean="0"/>
              <a:t> </a:t>
            </a:r>
            <a:r>
              <a:rPr lang="de-CH" sz="1400" dirty="0" err="1" smtClean="0"/>
              <a:t>quite</a:t>
            </a:r>
            <a:r>
              <a:rPr lang="de-CH" sz="1400" dirty="0" smtClean="0"/>
              <a:t> </a:t>
            </a:r>
            <a:r>
              <a:rPr lang="de-CH" sz="1400" dirty="0" err="1" smtClean="0"/>
              <a:t>confident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linearity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trapping</a:t>
            </a:r>
            <a:r>
              <a:rPr lang="de-CH" sz="1400" dirty="0" smtClean="0"/>
              <a:t> </a:t>
            </a:r>
            <a:r>
              <a:rPr lang="de-CH" sz="1400" dirty="0" err="1" smtClean="0"/>
              <a:t>system</a:t>
            </a:r>
            <a:r>
              <a:rPr lang="de-CH" sz="1400" dirty="0" smtClean="0"/>
              <a:t> </a:t>
            </a:r>
            <a:r>
              <a:rPr lang="de-CH" sz="1400" dirty="0" err="1" smtClean="0"/>
              <a:t>as</a:t>
            </a:r>
            <a:r>
              <a:rPr lang="de-CH" sz="1400" dirty="0" smtClean="0"/>
              <a:t> </a:t>
            </a:r>
            <a:r>
              <a:rPr lang="de-CH" sz="1400" dirty="0" err="1" smtClean="0"/>
              <a:t>reported</a:t>
            </a:r>
            <a:r>
              <a:rPr lang="de-CH" sz="1400" dirty="0" smtClean="0"/>
              <a:t> </a:t>
            </a:r>
            <a:r>
              <a:rPr lang="de-CH" sz="1400" dirty="0" err="1" smtClean="0"/>
              <a:t>by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manufacturer</a:t>
            </a:r>
            <a:r>
              <a:rPr lang="de-CH" sz="1400" dirty="0" smtClean="0"/>
              <a:t> (same </a:t>
            </a:r>
            <a:r>
              <a:rPr lang="de-CH" sz="1400" dirty="0" err="1" smtClean="0"/>
              <a:t>system</a:t>
            </a:r>
            <a:r>
              <a:rPr lang="de-CH" sz="1400" dirty="0" smtClean="0"/>
              <a:t> </a:t>
            </a:r>
            <a:r>
              <a:rPr lang="de-CH" sz="1400" dirty="0" err="1" smtClean="0"/>
              <a:t>is</a:t>
            </a:r>
            <a:r>
              <a:rPr lang="de-CH" sz="1400" dirty="0" smtClean="0"/>
              <a:t> </a:t>
            </a:r>
            <a:r>
              <a:rPr lang="de-CH" sz="1400" dirty="0" err="1" smtClean="0"/>
              <a:t>sold</a:t>
            </a:r>
            <a:r>
              <a:rPr lang="de-CH" sz="1400" dirty="0" smtClean="0"/>
              <a:t> </a:t>
            </a:r>
            <a:r>
              <a:rPr lang="de-CH" sz="1400" dirty="0" err="1" smtClean="0"/>
              <a:t>as</a:t>
            </a:r>
            <a:r>
              <a:rPr lang="de-CH" sz="1400" dirty="0" smtClean="0"/>
              <a:t> US-EPA TO14/15 </a:t>
            </a:r>
            <a:r>
              <a:rPr lang="de-CH" sz="1400" dirty="0" err="1" smtClean="0"/>
              <a:t>and</a:t>
            </a:r>
            <a:r>
              <a:rPr lang="de-CH" sz="1400" dirty="0" smtClean="0"/>
              <a:t> O-17 </a:t>
            </a:r>
            <a:r>
              <a:rPr lang="de-CH" sz="1400" dirty="0" err="1" smtClean="0"/>
              <a:t>compliant</a:t>
            </a:r>
            <a:r>
              <a:rPr lang="de-CH" sz="1400" dirty="0" smtClean="0"/>
              <a:t>) </a:t>
            </a:r>
          </a:p>
        </p:txBody>
      </p:sp>
      <p:grpSp>
        <p:nvGrpSpPr>
          <p:cNvPr id="2053" name="Gruppo 14"/>
          <p:cNvGrpSpPr>
            <a:grpSpLocks/>
          </p:cNvGrpSpPr>
          <p:nvPr/>
        </p:nvGrpSpPr>
        <p:grpSpPr bwMode="auto">
          <a:xfrm>
            <a:off x="4061328" y="1173163"/>
            <a:ext cx="2520950" cy="1655762"/>
            <a:chOff x="3995936" y="836712"/>
            <a:chExt cx="2808312" cy="1944216"/>
          </a:xfrm>
        </p:grpSpPr>
        <p:pic>
          <p:nvPicPr>
            <p:cNvPr id="2057" name="Picture 2" descr="C:\Documents and Settings\jgor arduini\Documenti\Immagini\cimone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6" t="12201" r="4958" b="5444"/>
            <a:stretch>
              <a:fillRect/>
            </a:stretch>
          </p:blipFill>
          <p:spPr bwMode="auto">
            <a:xfrm>
              <a:off x="3995936" y="836712"/>
              <a:ext cx="2808312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Documents and Settings\jgor arduini\Documenti\Immagini\Cimone-inverno_2.png"/>
            <p:cNvPicPr>
              <a:picLocks noChangeAspect="1" noChangeArrowheads="1"/>
            </p:cNvPicPr>
            <p:nvPr/>
          </p:nvPicPr>
          <p:blipFill>
            <a:blip r:embed="rId3"/>
            <a:srcRect t="15480" r="5882" b="7121"/>
            <a:stretch>
              <a:fillRect/>
            </a:stretch>
          </p:blipFill>
          <p:spPr bwMode="auto">
            <a:xfrm>
              <a:off x="5652982" y="1988702"/>
              <a:ext cx="1151266" cy="71952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</p:pic>
        <p:cxnSp>
          <p:nvCxnSpPr>
            <p:cNvPr id="13" name="Connettore 2 12"/>
            <p:cNvCxnSpPr>
              <a:stCxn id="1027" idx="0"/>
            </p:cNvCxnSpPr>
            <p:nvPr/>
          </p:nvCxnSpPr>
          <p:spPr>
            <a:xfrm flipH="1" flipV="1">
              <a:off x="5435461" y="1628938"/>
              <a:ext cx="792269" cy="35976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4" name="Gruppo 16"/>
          <p:cNvGrpSpPr>
            <a:grpSpLocks/>
          </p:cNvGrpSpPr>
          <p:nvPr/>
        </p:nvGrpSpPr>
        <p:grpSpPr bwMode="auto">
          <a:xfrm>
            <a:off x="6702425" y="692150"/>
            <a:ext cx="1901825" cy="2136775"/>
            <a:chOff x="6702425" y="692150"/>
            <a:chExt cx="1901825" cy="2136775"/>
          </a:xfrm>
        </p:grpSpPr>
        <p:pic>
          <p:nvPicPr>
            <p:cNvPr id="205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7" t="6570" r="25417" b="16182"/>
            <a:stretch>
              <a:fillRect/>
            </a:stretch>
          </p:blipFill>
          <p:spPr bwMode="auto">
            <a:xfrm>
              <a:off x="6702425" y="692150"/>
              <a:ext cx="1901825" cy="213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Stern mit 5 Zacken 9"/>
            <p:cNvSpPr/>
            <p:nvPr/>
          </p:nvSpPr>
          <p:spPr>
            <a:xfrm>
              <a:off x="7551738" y="2247900"/>
              <a:ext cx="73025" cy="7302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60537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 smtClean="0"/>
              <a:t>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1763688" y="836712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CH" b="1" dirty="0" err="1" smtClean="0"/>
              <a:t>Current</a:t>
            </a:r>
            <a:r>
              <a:rPr lang="de-CH" b="1" dirty="0" smtClean="0"/>
              <a:t> </a:t>
            </a:r>
            <a:r>
              <a:rPr lang="de-CH" b="1" dirty="0" err="1" smtClean="0"/>
              <a:t>Issues</a:t>
            </a:r>
            <a:r>
              <a:rPr lang="de-CH" b="1" dirty="0" smtClean="0"/>
              <a:t> </a:t>
            </a:r>
            <a:r>
              <a:rPr lang="de-CH" b="1" dirty="0" err="1"/>
              <a:t>R</a:t>
            </a:r>
            <a:r>
              <a:rPr lang="de-CH" b="1" dirty="0" err="1" smtClean="0"/>
              <a:t>elated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 Substances:</a:t>
            </a:r>
          </a:p>
          <a:p>
            <a:pPr marL="0" indent="0">
              <a:buFont typeface="Arial" charset="0"/>
              <a:buNone/>
            </a:pPr>
            <a:endParaRPr lang="de-CH" b="1" dirty="0" smtClean="0"/>
          </a:p>
          <a:p>
            <a:pPr marL="0" indent="0">
              <a:buFont typeface="Arial" charset="0"/>
              <a:buNone/>
            </a:pPr>
            <a:endParaRPr lang="de-CH" b="1" dirty="0" smtClean="0"/>
          </a:p>
          <a:p>
            <a:pPr marL="0" indent="0">
              <a:buFont typeface="Arial" charset="0"/>
              <a:buNone/>
            </a:pPr>
            <a:endParaRPr lang="de-CH" b="1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65187"/>
              </p:ext>
            </p:extLst>
          </p:nvPr>
        </p:nvGraphicFramePr>
        <p:xfrm>
          <a:off x="154638" y="2327092"/>
          <a:ext cx="8568954" cy="4472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306"/>
                <a:gridCol w="1522110"/>
                <a:gridCol w="1370156"/>
                <a:gridCol w="358036"/>
                <a:gridCol w="455721"/>
                <a:gridCol w="813757"/>
                <a:gridCol w="447912"/>
                <a:gridCol w="365845"/>
                <a:gridCol w="476851"/>
                <a:gridCol w="536260"/>
              </a:tblGrid>
              <a:tr h="362332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19.02.2015 20:12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20.02.2015 10:12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all </a:t>
                      </a:r>
                      <a:r>
                        <a:rPr lang="de-CH" sz="1400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peaks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very low concentrations.  </a:t>
                      </a:r>
                      <a:endParaRPr lang="en-US" sz="1400" u="none" strike="noStrike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Delete </a:t>
                      </a:r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first days after the restart</a:t>
                      </a:r>
                      <a:endParaRPr lang="en-US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19.03.2015 17:19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vs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2-methylpropane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20.03.2015 11:15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vs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2-methylpropane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high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concentrations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,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unusual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2-methylpropane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high concentrations, unusual trend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propane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high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concentrations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,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unusual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19. 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07. 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2015, 21:26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m-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propane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vs. Methylbutane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wrong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?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07.08.2015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15.08.2015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benzene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27.10.2015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16.11.2015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my-xylene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very low concentrations vs toluene and somehow it looks wrong anyway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07.11.2015 11:41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12.11.2015 18:23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n-</a:t>
                      </a:r>
                      <a:r>
                        <a:rPr lang="de-CH" sz="1400" u="none" strike="noStrike" dirty="0" err="1">
                          <a:effectLst/>
                        </a:rPr>
                        <a:t>octane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high </a:t>
                      </a:r>
                      <a:r>
                        <a:rPr lang="de-CH" sz="1400" u="none" strike="noStrike" dirty="0" err="1">
                          <a:effectLst/>
                        </a:rPr>
                        <a:t>concentrations</a:t>
                      </a:r>
                      <a:r>
                        <a:rPr lang="de-CH" sz="1400" u="none" strike="noStrike" dirty="0">
                          <a:effectLst/>
                        </a:rPr>
                        <a:t>, </a:t>
                      </a:r>
                      <a:r>
                        <a:rPr lang="de-CH" sz="1400" u="none" strike="noStrike" dirty="0" err="1">
                          <a:effectLst/>
                        </a:rPr>
                        <a:t>unusual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08.11.2015 14:40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n-hexane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very</a:t>
                      </a:r>
                      <a:r>
                        <a:rPr lang="de-CH" sz="1400" u="none" strike="noStrike" dirty="0">
                          <a:effectLst/>
                        </a:rPr>
                        <a:t> high. </a:t>
                      </a:r>
                      <a:r>
                        <a:rPr lang="de-CH" sz="1400" u="none" strike="noStrike" dirty="0" err="1">
                          <a:effectLst/>
                        </a:rPr>
                        <a:t>Local</a:t>
                      </a:r>
                      <a:r>
                        <a:rPr lang="de-CH" sz="1400" u="none" strike="noStrike" dirty="0">
                          <a:effectLst/>
                        </a:rPr>
                        <a:t>?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08.11.2015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hexane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and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heptane</a:t>
                      </a:r>
                      <a:r>
                        <a:rPr lang="de-CH" sz="1400" u="none" strike="noStrike" dirty="0">
                          <a:effectLst/>
                        </a:rPr>
                        <a:t>???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07.12.2015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10:00-14:00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mp-</a:t>
                      </a:r>
                      <a:r>
                        <a:rPr lang="de-CH" sz="1400" u="none" strike="noStrike" dirty="0" err="1">
                          <a:effectLst/>
                        </a:rPr>
                        <a:t>xylene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too</a:t>
                      </a:r>
                      <a:r>
                        <a:rPr lang="de-CH" sz="1400" u="none" strike="noStrike" dirty="0">
                          <a:effectLst/>
                        </a:rPr>
                        <a:t> high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 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12.</a:t>
                      </a:r>
                      <a:r>
                        <a:rPr lang="de-CH" sz="14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12:19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m-</a:t>
                      </a:r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propane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vs. Methylbutane </a:t>
                      </a:r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wrong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 Also 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54638" y="1252210"/>
            <a:ext cx="636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dirty="0" smtClean="0">
                <a:solidFill>
                  <a:srgbClr val="FF0000"/>
                </a:solidFill>
              </a:rPr>
              <a:t>High </a:t>
            </a:r>
            <a:r>
              <a:rPr lang="de-CH" dirty="0" err="1" smtClean="0">
                <a:solidFill>
                  <a:srgbClr val="FF0000"/>
                </a:solidFill>
              </a:rPr>
              <a:t>butane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peaks</a:t>
            </a:r>
            <a:endParaRPr lang="de-CH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de-CH" dirty="0" err="1" smtClean="0">
                <a:solidFill>
                  <a:srgbClr val="00B0F0"/>
                </a:solidFill>
              </a:rPr>
              <a:t>Restart</a:t>
            </a:r>
            <a:r>
              <a:rPr lang="de-CH" dirty="0" smtClean="0">
                <a:solidFill>
                  <a:srgbClr val="00B0F0"/>
                </a:solidFill>
              </a:rPr>
              <a:t> </a:t>
            </a:r>
            <a:r>
              <a:rPr lang="de-CH" dirty="0" err="1" smtClean="0">
                <a:solidFill>
                  <a:srgbClr val="00B0F0"/>
                </a:solidFill>
              </a:rPr>
              <a:t>issues</a:t>
            </a:r>
            <a:endParaRPr lang="de-CH" dirty="0" smtClean="0">
              <a:solidFill>
                <a:srgbClr val="00B0F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de-CH" dirty="0" smtClean="0">
                <a:solidFill>
                  <a:srgbClr val="FFC000"/>
                </a:solidFill>
              </a:rPr>
              <a:t>Butane/2-methylpropane/</a:t>
            </a:r>
            <a:r>
              <a:rPr lang="de-CH" dirty="0" err="1" smtClean="0">
                <a:solidFill>
                  <a:srgbClr val="FFC000"/>
                </a:solidFill>
              </a:rPr>
              <a:t>propane</a:t>
            </a:r>
            <a:r>
              <a:rPr lang="de-CH" dirty="0" smtClean="0">
                <a:solidFill>
                  <a:srgbClr val="FFC000"/>
                </a:solidFill>
              </a:rPr>
              <a:t>  </a:t>
            </a:r>
            <a:r>
              <a:rPr lang="de-CH" dirty="0" err="1">
                <a:solidFill>
                  <a:srgbClr val="FFC000"/>
                </a:solidFill>
              </a:rPr>
              <a:t>too</a:t>
            </a:r>
            <a:r>
              <a:rPr lang="de-CH" dirty="0">
                <a:solidFill>
                  <a:srgbClr val="FFC000"/>
                </a:solidFill>
              </a:rPr>
              <a:t> </a:t>
            </a:r>
            <a:r>
              <a:rPr lang="de-CH" dirty="0" smtClean="0">
                <a:solidFill>
                  <a:srgbClr val="FFC000"/>
                </a:solidFill>
              </a:rPr>
              <a:t>high </a:t>
            </a:r>
            <a:r>
              <a:rPr lang="de-CH" dirty="0" err="1" smtClean="0">
                <a:solidFill>
                  <a:srgbClr val="FFC000"/>
                </a:solidFill>
              </a:rPr>
              <a:t>vs</a:t>
            </a:r>
            <a:r>
              <a:rPr lang="de-CH" dirty="0" smtClean="0">
                <a:solidFill>
                  <a:srgbClr val="FFC000"/>
                </a:solidFill>
              </a:rPr>
              <a:t> </a:t>
            </a:r>
            <a:r>
              <a:rPr lang="de-CH" dirty="0" err="1" smtClean="0">
                <a:solidFill>
                  <a:srgbClr val="FFC000"/>
                </a:solidFill>
              </a:rPr>
              <a:t>pentane</a:t>
            </a:r>
            <a:endParaRPr lang="de-CH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 smtClean="0"/>
              <a:t>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598"/>
            <a:ext cx="73469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72" y="1700808"/>
            <a:ext cx="3553327" cy="528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195736" y="105273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Issue</a:t>
            </a:r>
            <a:r>
              <a:rPr lang="de-CH" dirty="0" smtClean="0"/>
              <a:t>: high n-butane </a:t>
            </a:r>
            <a:r>
              <a:rPr lang="de-CH" dirty="0" err="1" smtClean="0"/>
              <a:t>peaks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8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 smtClean="0"/>
              <a:t>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1763688" y="836712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CH" b="1" dirty="0" err="1" smtClean="0"/>
              <a:t>Current</a:t>
            </a:r>
            <a:r>
              <a:rPr lang="de-CH" b="1" dirty="0" smtClean="0"/>
              <a:t> </a:t>
            </a:r>
            <a:r>
              <a:rPr lang="de-CH" b="1" dirty="0" err="1" smtClean="0"/>
              <a:t>Issues</a:t>
            </a:r>
            <a:r>
              <a:rPr lang="de-CH" b="1" dirty="0" smtClean="0"/>
              <a:t> </a:t>
            </a:r>
            <a:r>
              <a:rPr lang="de-CH" b="1" dirty="0" err="1"/>
              <a:t>R</a:t>
            </a:r>
            <a:r>
              <a:rPr lang="de-CH" b="1" dirty="0" err="1" smtClean="0"/>
              <a:t>elated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 Substances:</a:t>
            </a:r>
          </a:p>
          <a:p>
            <a:pPr marL="0" indent="0">
              <a:buFont typeface="Arial" charset="0"/>
              <a:buNone/>
            </a:pPr>
            <a:endParaRPr lang="de-CH" b="1" dirty="0" smtClean="0"/>
          </a:p>
          <a:p>
            <a:pPr marL="0" indent="0">
              <a:buFont typeface="Arial" charset="0"/>
              <a:buNone/>
            </a:pPr>
            <a:endParaRPr lang="de-CH" b="1" dirty="0" smtClean="0"/>
          </a:p>
          <a:p>
            <a:pPr marL="0" indent="0">
              <a:buFont typeface="Arial" charset="0"/>
              <a:buNone/>
            </a:pPr>
            <a:endParaRPr lang="de-CH" b="1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56291"/>
              </p:ext>
            </p:extLst>
          </p:nvPr>
        </p:nvGraphicFramePr>
        <p:xfrm>
          <a:off x="154638" y="2327092"/>
          <a:ext cx="8568954" cy="4472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306"/>
                <a:gridCol w="1522110"/>
                <a:gridCol w="1370156"/>
                <a:gridCol w="358036"/>
                <a:gridCol w="455721"/>
                <a:gridCol w="813757"/>
                <a:gridCol w="447912"/>
                <a:gridCol w="365845"/>
                <a:gridCol w="476851"/>
                <a:gridCol w="536260"/>
              </a:tblGrid>
              <a:tr h="362332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19.02.2015 20:12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20.02.2015 10:12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all </a:t>
                      </a:r>
                      <a:r>
                        <a:rPr lang="de-CH" sz="1400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peaks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very low concentrations.  </a:t>
                      </a:r>
                      <a:endParaRPr lang="en-US" sz="1400" u="none" strike="noStrike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Delete </a:t>
                      </a:r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first days after the restart</a:t>
                      </a:r>
                      <a:endParaRPr lang="en-US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19.03.2015 17:19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vs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2-methylpropane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20.03.2015 11:15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vs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2-methylpropane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high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concentrations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,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unusual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2-methylpropane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high concentrations, unusual trend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propane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high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concentrations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,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unusual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19. 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07. 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2015, 21:26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m-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propane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vs. Methylbutane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wrong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?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07.08.2015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15.08.2015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benzene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27.10.2015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16.11.2015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my-xylene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very low concentrations vs toluene and somehow it looks wrong anyway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07.11.2015 11:41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12.11.2015 18:23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n-</a:t>
                      </a:r>
                      <a:r>
                        <a:rPr lang="de-CH" sz="1400" u="none" strike="noStrike" dirty="0" err="1">
                          <a:effectLst/>
                        </a:rPr>
                        <a:t>octane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high </a:t>
                      </a:r>
                      <a:r>
                        <a:rPr lang="de-CH" sz="1400" u="none" strike="noStrike" dirty="0" err="1">
                          <a:effectLst/>
                        </a:rPr>
                        <a:t>concentrations</a:t>
                      </a:r>
                      <a:r>
                        <a:rPr lang="de-CH" sz="1400" u="none" strike="noStrike" dirty="0">
                          <a:effectLst/>
                        </a:rPr>
                        <a:t>, </a:t>
                      </a:r>
                      <a:r>
                        <a:rPr lang="de-CH" sz="1400" u="none" strike="noStrike" dirty="0" err="1">
                          <a:effectLst/>
                        </a:rPr>
                        <a:t>unusual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08.11.2015 14:40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n-hexane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very</a:t>
                      </a:r>
                      <a:r>
                        <a:rPr lang="de-CH" sz="1400" u="none" strike="noStrike" dirty="0">
                          <a:effectLst/>
                        </a:rPr>
                        <a:t> high. </a:t>
                      </a:r>
                      <a:r>
                        <a:rPr lang="de-CH" sz="1400" u="none" strike="noStrike" dirty="0" err="1">
                          <a:effectLst/>
                        </a:rPr>
                        <a:t>Local</a:t>
                      </a:r>
                      <a:r>
                        <a:rPr lang="de-CH" sz="1400" u="none" strike="noStrike" dirty="0">
                          <a:effectLst/>
                        </a:rPr>
                        <a:t>?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08.11.2015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hexane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and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heptane</a:t>
                      </a:r>
                      <a:r>
                        <a:rPr lang="de-CH" sz="1400" u="none" strike="noStrike" dirty="0">
                          <a:effectLst/>
                        </a:rPr>
                        <a:t>???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07.12.2015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10:00-14:00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mp-</a:t>
                      </a:r>
                      <a:r>
                        <a:rPr lang="de-CH" sz="1400" u="none" strike="noStrike" dirty="0" err="1">
                          <a:effectLst/>
                        </a:rPr>
                        <a:t>xylene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too</a:t>
                      </a:r>
                      <a:r>
                        <a:rPr lang="de-CH" sz="1400" u="none" strike="noStrike" dirty="0">
                          <a:effectLst/>
                        </a:rPr>
                        <a:t> high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 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12.</a:t>
                      </a:r>
                      <a:r>
                        <a:rPr lang="de-CH" sz="14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12:19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m-</a:t>
                      </a:r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propane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vs. Methylbutane </a:t>
                      </a:r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wrong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 Also 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54638" y="1252210"/>
            <a:ext cx="636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dirty="0" smtClean="0">
                <a:solidFill>
                  <a:srgbClr val="FF0000"/>
                </a:solidFill>
              </a:rPr>
              <a:t>High </a:t>
            </a:r>
            <a:r>
              <a:rPr lang="de-CH" dirty="0" err="1" smtClean="0">
                <a:solidFill>
                  <a:srgbClr val="FF0000"/>
                </a:solidFill>
              </a:rPr>
              <a:t>butane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peaks</a:t>
            </a:r>
            <a:endParaRPr lang="de-CH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de-CH" dirty="0" err="1" smtClean="0">
                <a:solidFill>
                  <a:srgbClr val="00B0F0"/>
                </a:solidFill>
              </a:rPr>
              <a:t>Restart</a:t>
            </a:r>
            <a:r>
              <a:rPr lang="de-CH" dirty="0" smtClean="0">
                <a:solidFill>
                  <a:srgbClr val="00B0F0"/>
                </a:solidFill>
              </a:rPr>
              <a:t> </a:t>
            </a:r>
            <a:r>
              <a:rPr lang="de-CH" dirty="0" err="1" smtClean="0">
                <a:solidFill>
                  <a:srgbClr val="00B0F0"/>
                </a:solidFill>
              </a:rPr>
              <a:t>issues</a:t>
            </a:r>
            <a:endParaRPr lang="de-CH" dirty="0" smtClean="0">
              <a:solidFill>
                <a:srgbClr val="00B0F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de-CH" dirty="0" smtClean="0">
                <a:solidFill>
                  <a:srgbClr val="FFC000"/>
                </a:solidFill>
              </a:rPr>
              <a:t>Butane/2-methylpropane/</a:t>
            </a:r>
            <a:r>
              <a:rPr lang="de-CH" dirty="0" err="1" smtClean="0">
                <a:solidFill>
                  <a:srgbClr val="FFC000"/>
                </a:solidFill>
              </a:rPr>
              <a:t>propane</a:t>
            </a:r>
            <a:r>
              <a:rPr lang="de-CH" dirty="0" smtClean="0">
                <a:solidFill>
                  <a:srgbClr val="FFC000"/>
                </a:solidFill>
              </a:rPr>
              <a:t>  </a:t>
            </a:r>
            <a:r>
              <a:rPr lang="de-CH" dirty="0" err="1">
                <a:solidFill>
                  <a:srgbClr val="FFC000"/>
                </a:solidFill>
              </a:rPr>
              <a:t>too</a:t>
            </a:r>
            <a:r>
              <a:rPr lang="de-CH" dirty="0">
                <a:solidFill>
                  <a:srgbClr val="FFC000"/>
                </a:solidFill>
              </a:rPr>
              <a:t> </a:t>
            </a:r>
            <a:r>
              <a:rPr lang="de-CH" dirty="0" smtClean="0">
                <a:solidFill>
                  <a:srgbClr val="FFC000"/>
                </a:solidFill>
              </a:rPr>
              <a:t>high </a:t>
            </a:r>
            <a:r>
              <a:rPr lang="de-CH" dirty="0" err="1" smtClean="0">
                <a:solidFill>
                  <a:srgbClr val="FFC000"/>
                </a:solidFill>
              </a:rPr>
              <a:t>vs</a:t>
            </a:r>
            <a:r>
              <a:rPr lang="de-CH" dirty="0" smtClean="0">
                <a:solidFill>
                  <a:srgbClr val="FFC000"/>
                </a:solidFill>
              </a:rPr>
              <a:t> </a:t>
            </a:r>
            <a:r>
              <a:rPr lang="de-CH" dirty="0" err="1" smtClean="0">
                <a:solidFill>
                  <a:srgbClr val="FFC000"/>
                </a:solidFill>
              </a:rPr>
              <a:t>pentane</a:t>
            </a:r>
            <a:endParaRPr lang="de-CH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 smtClean="0"/>
              <a:t>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1619672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de-CH" dirty="0" err="1">
                <a:solidFill>
                  <a:srgbClr val="00B0F0"/>
                </a:solidFill>
              </a:rPr>
              <a:t>Restart</a:t>
            </a:r>
            <a:r>
              <a:rPr lang="de-CH" dirty="0">
                <a:solidFill>
                  <a:srgbClr val="00B0F0"/>
                </a:solidFill>
              </a:rPr>
              <a:t> </a:t>
            </a:r>
            <a:r>
              <a:rPr lang="de-CH" dirty="0" err="1">
                <a:solidFill>
                  <a:srgbClr val="00B0F0"/>
                </a:solidFill>
              </a:rPr>
              <a:t>issues</a:t>
            </a:r>
            <a:endParaRPr lang="de-CH" dirty="0">
              <a:solidFill>
                <a:srgbClr val="00B0F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de-CH" dirty="0">
                <a:solidFill>
                  <a:srgbClr val="FFC000"/>
                </a:solidFill>
              </a:rPr>
              <a:t>Butane/2-methylpropane/</a:t>
            </a:r>
            <a:r>
              <a:rPr lang="de-CH" dirty="0" err="1">
                <a:solidFill>
                  <a:srgbClr val="FFC000"/>
                </a:solidFill>
              </a:rPr>
              <a:t>propane</a:t>
            </a:r>
            <a:r>
              <a:rPr lang="de-CH" dirty="0">
                <a:solidFill>
                  <a:srgbClr val="FFC000"/>
                </a:solidFill>
              </a:rPr>
              <a:t>  </a:t>
            </a:r>
            <a:r>
              <a:rPr lang="de-CH" dirty="0" err="1">
                <a:solidFill>
                  <a:srgbClr val="FFC000"/>
                </a:solidFill>
              </a:rPr>
              <a:t>too</a:t>
            </a:r>
            <a:r>
              <a:rPr lang="de-CH" dirty="0">
                <a:solidFill>
                  <a:srgbClr val="FFC000"/>
                </a:solidFill>
              </a:rPr>
              <a:t> high </a:t>
            </a:r>
            <a:r>
              <a:rPr lang="de-CH" dirty="0" err="1">
                <a:solidFill>
                  <a:srgbClr val="FFC000"/>
                </a:solidFill>
              </a:rPr>
              <a:t>vs</a:t>
            </a:r>
            <a:r>
              <a:rPr lang="de-CH" dirty="0">
                <a:solidFill>
                  <a:srgbClr val="FFC000"/>
                </a:solidFill>
              </a:rPr>
              <a:t> </a:t>
            </a:r>
            <a:r>
              <a:rPr lang="de-CH" dirty="0" err="1">
                <a:solidFill>
                  <a:srgbClr val="FFC000"/>
                </a:solidFill>
              </a:rPr>
              <a:t>pentane</a:t>
            </a:r>
            <a:endParaRPr lang="de-CH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39012" cy="503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2051720" y="2996952"/>
            <a:ext cx="1080120" cy="352839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6372200" y="3272873"/>
            <a:ext cx="1080120" cy="35283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16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3530" y="2028"/>
            <a:ext cx="9167530" cy="854075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dirty="0" smtClean="0"/>
              <a:t>Monte </a:t>
            </a:r>
            <a:r>
              <a:rPr lang="de-CH" dirty="0" err="1" smtClean="0"/>
              <a:t>Cimone</a:t>
            </a:r>
            <a:r>
              <a:rPr lang="de-CH" dirty="0" smtClean="0"/>
              <a:t> (</a:t>
            </a:r>
            <a:r>
              <a:rPr lang="de-CH" dirty="0" err="1" smtClean="0"/>
              <a:t>Italy</a:t>
            </a:r>
            <a:r>
              <a:rPr lang="de-CH" dirty="0" smtClean="0"/>
              <a:t>):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1763688" y="836712"/>
            <a:ext cx="4416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CH" b="1" dirty="0" err="1" smtClean="0"/>
              <a:t>Current</a:t>
            </a:r>
            <a:r>
              <a:rPr lang="de-CH" b="1" dirty="0" smtClean="0"/>
              <a:t> </a:t>
            </a:r>
            <a:r>
              <a:rPr lang="de-CH" b="1" dirty="0" err="1" smtClean="0"/>
              <a:t>Issues</a:t>
            </a:r>
            <a:r>
              <a:rPr lang="de-CH" b="1" dirty="0" smtClean="0"/>
              <a:t> </a:t>
            </a:r>
            <a:r>
              <a:rPr lang="de-CH" b="1" dirty="0" err="1"/>
              <a:t>R</a:t>
            </a:r>
            <a:r>
              <a:rPr lang="de-CH" b="1" dirty="0" err="1" smtClean="0"/>
              <a:t>elated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 Substances:</a:t>
            </a:r>
          </a:p>
          <a:p>
            <a:pPr marL="0" indent="0">
              <a:buFont typeface="Arial" charset="0"/>
              <a:buNone/>
            </a:pPr>
            <a:endParaRPr lang="de-CH" b="1" dirty="0" smtClean="0"/>
          </a:p>
          <a:p>
            <a:pPr marL="0" indent="0">
              <a:buFont typeface="Arial" charset="0"/>
              <a:buNone/>
            </a:pPr>
            <a:endParaRPr lang="de-CH" b="1" dirty="0" smtClean="0"/>
          </a:p>
          <a:p>
            <a:pPr marL="0" indent="0">
              <a:buFont typeface="Arial" charset="0"/>
              <a:buNone/>
            </a:pPr>
            <a:endParaRPr lang="de-CH" b="1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2678"/>
              </p:ext>
            </p:extLst>
          </p:nvPr>
        </p:nvGraphicFramePr>
        <p:xfrm>
          <a:off x="154638" y="2327092"/>
          <a:ext cx="8568954" cy="4472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306"/>
                <a:gridCol w="1522110"/>
                <a:gridCol w="1370156"/>
                <a:gridCol w="358036"/>
                <a:gridCol w="455721"/>
                <a:gridCol w="813757"/>
                <a:gridCol w="447912"/>
                <a:gridCol w="365845"/>
                <a:gridCol w="476851"/>
                <a:gridCol w="536260"/>
              </a:tblGrid>
              <a:tr h="362332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19.02.2015 20:12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20.02.2015 10:12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all </a:t>
                      </a:r>
                      <a:r>
                        <a:rPr lang="de-CH" sz="1400" u="none" strike="noStrike" dirty="0" err="1">
                          <a:solidFill>
                            <a:srgbClr val="00B0F0"/>
                          </a:solidFill>
                          <a:effectLst/>
                        </a:rPr>
                        <a:t>peaks</a:t>
                      </a:r>
                      <a:endParaRPr lang="de-CH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very low concentrations.  </a:t>
                      </a:r>
                      <a:endParaRPr lang="en-US" sz="1400" u="none" strike="noStrike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Delete </a:t>
                      </a:r>
                      <a:r>
                        <a:rPr lang="en-US" sz="14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first days after the restart</a:t>
                      </a:r>
                      <a:endParaRPr lang="en-US" sz="1400" b="0" i="0" u="none" strike="noStrike" dirty="0">
                        <a:solidFill>
                          <a:srgbClr val="00B0F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19.03.2015 17:19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vs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2-methylpropane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20.03.2015 11:15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 smtClean="0">
                          <a:solidFill>
                            <a:srgbClr val="FF0000"/>
                          </a:solidFill>
                          <a:effectLst/>
                        </a:rPr>
                        <a:t>vs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2-methylpropane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n-butane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high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concentrations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,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unusual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err="1" smtClean="0">
                          <a:solidFill>
                            <a:srgbClr val="FFC000"/>
                          </a:solidFill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2-methylpropane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>
                          <a:solidFill>
                            <a:srgbClr val="FFC000"/>
                          </a:solidFill>
                          <a:effectLst/>
                        </a:rPr>
                        <a:t>high concentrations, unusual trend</a:t>
                      </a:r>
                      <a:endParaRPr lang="de-CH" sz="1400" b="0" i="0" u="none" strike="noStrike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11.07.2015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28.07.2015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propane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high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concentrations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,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unusual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19. </a:t>
                      </a:r>
                      <a:r>
                        <a:rPr lang="de-CH" sz="14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07. 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2015, 21:26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m-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propane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 vs. Methylbutane </a:t>
                      </a:r>
                      <a:r>
                        <a:rPr lang="de-CH" sz="1400" u="none" strike="noStrike" dirty="0" err="1">
                          <a:solidFill>
                            <a:srgbClr val="FFC000"/>
                          </a:solidFill>
                          <a:effectLst/>
                        </a:rPr>
                        <a:t>wrong</a:t>
                      </a:r>
                      <a:r>
                        <a:rPr lang="de-CH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?</a:t>
                      </a:r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C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07.08.2015</a:t>
                      </a:r>
                      <a:endParaRPr lang="de-CH" sz="1400" b="0" i="0" u="none" strike="noStrike" dirty="0">
                        <a:solidFill>
                          <a:srgbClr val="7030A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15.08.2015</a:t>
                      </a:r>
                      <a:endParaRPr lang="de-CH" sz="1400" b="0" i="0" u="none" strike="noStrike" dirty="0">
                        <a:solidFill>
                          <a:srgbClr val="7030A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solidFill>
                            <a:srgbClr val="7030A0"/>
                          </a:solidFill>
                          <a:effectLst/>
                        </a:rPr>
                        <a:t>benzene</a:t>
                      </a:r>
                      <a:endParaRPr lang="de-CH" sz="1400" b="0" i="0" u="none" strike="noStrike" dirty="0">
                        <a:solidFill>
                          <a:srgbClr val="7030A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27.10.2015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16.11.2015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my-xylene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very low concentrations vs toluene and somehow it looks wrong anyway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07.11.2015 11:41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12.11.2015 18:23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n-</a:t>
                      </a:r>
                      <a:r>
                        <a:rPr lang="de-CH" sz="1400" u="none" strike="noStrike" dirty="0" err="1">
                          <a:effectLst/>
                        </a:rPr>
                        <a:t>octane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high </a:t>
                      </a:r>
                      <a:r>
                        <a:rPr lang="de-CH" sz="1400" u="none" strike="noStrike" dirty="0" err="1">
                          <a:effectLst/>
                        </a:rPr>
                        <a:t>concentrations</a:t>
                      </a:r>
                      <a:r>
                        <a:rPr lang="de-CH" sz="1400" u="none" strike="noStrike" dirty="0">
                          <a:effectLst/>
                        </a:rPr>
                        <a:t>, </a:t>
                      </a:r>
                      <a:r>
                        <a:rPr lang="de-CH" sz="1400" u="none" strike="noStrike" dirty="0" err="1">
                          <a:effectLst/>
                        </a:rPr>
                        <a:t>unusual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trend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08.11.2015 14:40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n-hexane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very</a:t>
                      </a:r>
                      <a:r>
                        <a:rPr lang="de-CH" sz="1400" u="none" strike="noStrike" dirty="0">
                          <a:effectLst/>
                        </a:rPr>
                        <a:t> high. </a:t>
                      </a:r>
                      <a:r>
                        <a:rPr lang="de-CH" sz="1400" u="none" strike="noStrike" dirty="0" err="1">
                          <a:effectLst/>
                        </a:rPr>
                        <a:t>Local</a:t>
                      </a:r>
                      <a:r>
                        <a:rPr lang="de-CH" sz="1400" u="none" strike="noStrike" dirty="0">
                          <a:effectLst/>
                        </a:rPr>
                        <a:t>?</a:t>
                      </a:r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08.11.2015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 err="1">
                          <a:effectLst/>
                        </a:rPr>
                        <a:t>hexane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and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heptane</a:t>
                      </a:r>
                      <a:r>
                        <a:rPr lang="de-CH" sz="1400" u="none" strike="noStrike" dirty="0">
                          <a:effectLst/>
                        </a:rPr>
                        <a:t>???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effectLst/>
                        </a:rPr>
                        <a:t>07.12.2015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10:00-14:00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effectLst/>
                        </a:rPr>
                        <a:t>mp-</a:t>
                      </a:r>
                      <a:r>
                        <a:rPr lang="de-CH" sz="1400" u="none" strike="noStrike" dirty="0" err="1">
                          <a:effectLst/>
                        </a:rPr>
                        <a:t>xylene</a:t>
                      </a:r>
                      <a:r>
                        <a:rPr lang="de-CH" sz="1400" u="none" strike="noStrike" dirty="0">
                          <a:effectLst/>
                        </a:rPr>
                        <a:t> </a:t>
                      </a:r>
                      <a:r>
                        <a:rPr lang="de-CH" sz="1400" u="none" strike="noStrike" dirty="0" err="1">
                          <a:effectLst/>
                        </a:rPr>
                        <a:t>too</a:t>
                      </a:r>
                      <a:r>
                        <a:rPr lang="de-CH" sz="1400" u="none" strike="noStrike" dirty="0">
                          <a:effectLst/>
                        </a:rPr>
                        <a:t> high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 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12.</a:t>
                      </a:r>
                      <a:r>
                        <a:rPr lang="de-CH" sz="14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CH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12:19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m-</a:t>
                      </a:r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propane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vs. Methylbutane </a:t>
                      </a:r>
                      <a:r>
                        <a:rPr lang="de-CH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wrong</a:t>
                      </a:r>
                      <a:r>
                        <a:rPr lang="de-CH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 Also n-butane</a:t>
                      </a:r>
                      <a:endParaRPr lang="de-CH" sz="1400" b="0" i="0" u="none" strike="noStrike" dirty="0">
                        <a:solidFill>
                          <a:srgbClr val="FF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54638" y="1252210"/>
            <a:ext cx="636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7030A0"/>
                </a:solidFill>
              </a:rPr>
              <a:t>4. </a:t>
            </a:r>
            <a:r>
              <a:rPr lang="de-CH" dirty="0" err="1" smtClean="0">
                <a:solidFill>
                  <a:srgbClr val="7030A0"/>
                </a:solidFill>
              </a:rPr>
              <a:t>Benzene</a:t>
            </a:r>
            <a:r>
              <a:rPr lang="de-CH" dirty="0" smtClean="0">
                <a:solidFill>
                  <a:srgbClr val="7030A0"/>
                </a:solidFill>
              </a:rPr>
              <a:t> </a:t>
            </a:r>
            <a:r>
              <a:rPr lang="de-CH" dirty="0" err="1" smtClean="0">
                <a:solidFill>
                  <a:srgbClr val="7030A0"/>
                </a:solidFill>
              </a:rPr>
              <a:t>vs</a:t>
            </a:r>
            <a:r>
              <a:rPr lang="de-CH" dirty="0" smtClean="0">
                <a:solidFill>
                  <a:srgbClr val="7030A0"/>
                </a:solidFill>
              </a:rPr>
              <a:t> </a:t>
            </a:r>
            <a:r>
              <a:rPr lang="de-CH" dirty="0" err="1" smtClean="0">
                <a:solidFill>
                  <a:srgbClr val="7030A0"/>
                </a:solidFill>
              </a:rPr>
              <a:t>ethyne</a:t>
            </a:r>
            <a:r>
              <a:rPr lang="de-CH" dirty="0" smtClean="0">
                <a:solidFill>
                  <a:srgbClr val="7030A0"/>
                </a:solidFill>
              </a:rPr>
              <a:t> in August</a:t>
            </a:r>
            <a:endParaRPr lang="de-C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mpa_Farben">
      <a:dk1>
        <a:sysClr val="windowText" lastClr="000000"/>
      </a:dk1>
      <a:lt1>
        <a:sysClr val="window" lastClr="FFFFFF"/>
      </a:lt1>
      <a:dk2>
        <a:srgbClr val="9F9F9F"/>
      </a:dk2>
      <a:lt2>
        <a:srgbClr val="DFDFDF"/>
      </a:lt2>
      <a:accent1>
        <a:srgbClr val="5F5F5F"/>
      </a:accent1>
      <a:accent2>
        <a:srgbClr val="5C2E00"/>
      </a:accent2>
      <a:accent3>
        <a:srgbClr val="005400"/>
      </a:accent3>
      <a:accent4>
        <a:srgbClr val="003366"/>
      </a:accent4>
      <a:accent5>
        <a:srgbClr val="C00000"/>
      </a:accent5>
      <a:accent6>
        <a:srgbClr val="C0BC00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Empa_Farbe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F88630"/>
      </a:accent5>
      <a:accent6>
        <a:srgbClr val="475A8D"/>
      </a:accent6>
      <a:hlink>
        <a:srgbClr val="475A8D"/>
      </a:hlink>
      <a:folHlink>
        <a:srgbClr val="C32D2E"/>
      </a:folHlink>
    </a:clrScheme>
    <a:fontScheme name="Empa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3042</Words>
  <Application>Microsoft Office PowerPoint</Application>
  <PresentationFormat>Bildschirmpräsentation (4:3)</PresentationFormat>
  <Paragraphs>678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Segoe UI</vt:lpstr>
      <vt:lpstr>Wingdings</vt:lpstr>
      <vt:lpstr>blank</vt:lpstr>
      <vt:lpstr>Auchencorth (UK):  current status of station/instrument</vt:lpstr>
      <vt:lpstr>Harwell (UK):  current status of station/instrument</vt:lpstr>
      <vt:lpstr>Harwell (UK):  current status of station/instrument</vt:lpstr>
      <vt:lpstr>CMN Monte Cimone (Italy): current status of station/instrument</vt:lpstr>
      <vt:lpstr>Monte Cimone (Italy):</vt:lpstr>
      <vt:lpstr>Monte Cimone (Italy):</vt:lpstr>
      <vt:lpstr>Monte Cimone (Italy):</vt:lpstr>
      <vt:lpstr>Monte Cimone (Italy):</vt:lpstr>
      <vt:lpstr>Monte Cimone (Italy):</vt:lpstr>
      <vt:lpstr>Monte Cimone (Italy):</vt:lpstr>
      <vt:lpstr>Monte Cimone (Italy):</vt:lpstr>
      <vt:lpstr>Monte Cimone (Italy):</vt:lpstr>
      <vt:lpstr>Monte Cimone (Italy):</vt:lpstr>
      <vt:lpstr>Monte Cimone (Italy):</vt:lpstr>
      <vt:lpstr>CVO Cape Verde: current status of station/instrument</vt:lpstr>
      <vt:lpstr>PowerPoint-Präsentation</vt:lpstr>
      <vt:lpstr>JFJ Jungfraujoch (Switzerland): in EBAS current status of station/instrument</vt:lpstr>
      <vt:lpstr>Kosetice (Czech Republic): current status of station/instrument</vt:lpstr>
      <vt:lpstr>KOS Kosetice (Czech Republic):</vt:lpstr>
      <vt:lpstr>PAL Pallas-Sodankylä (Finland): current status of station/instrument</vt:lpstr>
      <vt:lpstr>PEY Peyrusse/TAR La Tardiere </vt:lpstr>
      <vt:lpstr>PowerPoint-Präsentation</vt:lpstr>
      <vt:lpstr>SIR SIRTA (France): 2 samples a week</vt:lpstr>
      <vt:lpstr>SIR SIRTA (France):</vt:lpstr>
      <vt:lpstr>SMR Hyytiälä (Finland): current status of station/instrument</vt:lpstr>
      <vt:lpstr>ZEP Zeppelin Norway, Spitsbergen</vt:lpstr>
      <vt:lpstr>4 German EMEP sites</vt:lpstr>
      <vt:lpstr>Puy de Dôme (France): current status of station/instrument</vt:lpstr>
      <vt:lpstr>Mace Head (Ireland): current status of station/instrument</vt:lpstr>
    </vt:vector>
  </TitlesOfParts>
  <Company>Empa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Jungfraujoch (Switzerland)</dc:title>
  <dc:creator>Reimann, Stefan</dc:creator>
  <cp:lastModifiedBy>Reimann, Stefan</cp:lastModifiedBy>
  <cp:revision>107</cp:revision>
  <cp:lastPrinted>2016-05-23T08:49:52Z</cp:lastPrinted>
  <dcterms:created xsi:type="dcterms:W3CDTF">2011-10-17T11:00:10Z</dcterms:created>
  <dcterms:modified xsi:type="dcterms:W3CDTF">2016-10-11T08:02:29Z</dcterms:modified>
</cp:coreProperties>
</file>