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3" r:id="rId4"/>
    <p:sldId id="265" r:id="rId5"/>
    <p:sldId id="268" r:id="rId6"/>
    <p:sldId id="266" r:id="rId7"/>
    <p:sldId id="258" r:id="rId8"/>
    <p:sldId id="260" r:id="rId9"/>
    <p:sldId id="261" r:id="rId10"/>
    <p:sldId id="267" r:id="rId11"/>
    <p:sldId id="269" r:id="rId12"/>
    <p:sldId id="262" r:id="rId13"/>
    <p:sldId id="264" r:id="rId14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514" autoAdjust="0"/>
  </p:normalViewPr>
  <p:slideViewPr>
    <p:cSldViewPr>
      <p:cViewPr varScale="1">
        <p:scale>
          <a:sx n="60" d="100"/>
          <a:sy n="60" d="100"/>
        </p:scale>
        <p:origin x="-16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2DD2E3-8608-4847-8872-EE81119D6836}" type="datetimeFigureOut">
              <a:rPr lang="de-DE" smtClean="0"/>
              <a:t>11.10.2016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E3A47D-EC9E-4533-B0C3-2754BA96C25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5361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3A47D-EC9E-4533-B0C3-2754BA96C257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1317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Dark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reaction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depends</a:t>
            </a:r>
            <a:r>
              <a:rPr lang="de-DE" baseline="0" dirty="0" smtClean="0"/>
              <a:t> on </a:t>
            </a:r>
            <a:r>
              <a:rPr lang="de-DE" baseline="0" dirty="0" err="1" smtClean="0"/>
              <a:t>residence</a:t>
            </a:r>
            <a:r>
              <a:rPr lang="de-DE" baseline="0" dirty="0" smtClean="0"/>
              <a:t> time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inlet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line,temperature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pressure</a:t>
            </a:r>
            <a:endParaRPr lang="de-DE" baseline="0" dirty="0" smtClean="0"/>
          </a:p>
          <a:p>
            <a:r>
              <a:rPr lang="de-DE" baseline="0" dirty="0" err="1" smtClean="0"/>
              <a:t>Example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taken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long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inlet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line</a:t>
            </a:r>
            <a:r>
              <a:rPr lang="de-DE" baseline="0" dirty="0" smtClean="0"/>
              <a:t> </a:t>
            </a:r>
            <a:r>
              <a:rPr lang="de-DE" baseline="0" dirty="0" smtClean="0">
                <a:sym typeface="Wingdings" panose="05000000000000000000" pitchFamily="2" charset="2"/>
              </a:rPr>
              <a:t> </a:t>
            </a:r>
            <a:r>
              <a:rPr lang="de-DE" baseline="0" dirty="0" err="1" smtClean="0">
                <a:sym typeface="Wingdings" panose="05000000000000000000" pitchFamily="2" charset="2"/>
              </a:rPr>
              <a:t>most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servere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effect</a:t>
            </a:r>
            <a:r>
              <a:rPr lang="de-DE" baseline="0" dirty="0" smtClean="0">
                <a:sym typeface="Wingdings" panose="05000000000000000000" pitchFamily="2" charset="2"/>
              </a:rPr>
              <a:t>. </a:t>
            </a:r>
            <a:r>
              <a:rPr lang="de-DE" baseline="0" dirty="0" err="1" smtClean="0">
                <a:sym typeface="Wingdings" panose="05000000000000000000" pitchFamily="2" charset="2"/>
              </a:rPr>
              <a:t>If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possible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short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line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with</a:t>
            </a:r>
            <a:r>
              <a:rPr lang="de-DE" baseline="0" dirty="0" smtClean="0">
                <a:sym typeface="Wingdings" panose="05000000000000000000" pitchFamily="2" charset="2"/>
              </a:rPr>
              <a:t> high </a:t>
            </a:r>
            <a:r>
              <a:rPr lang="de-DE" baseline="0" dirty="0" err="1" smtClean="0">
                <a:sym typeface="Wingdings" panose="05000000000000000000" pitchFamily="2" charset="2"/>
              </a:rPr>
              <a:t>diameter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to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reduce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the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pressure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gradient</a:t>
            </a:r>
            <a:r>
              <a:rPr lang="de-DE" baseline="0" dirty="0" smtClean="0">
                <a:sym typeface="Wingdings" panose="05000000000000000000" pitchFamily="2" charset="2"/>
              </a:rPr>
              <a:t>.</a:t>
            </a:r>
          </a:p>
          <a:p>
            <a:r>
              <a:rPr lang="de-DE" baseline="0" dirty="0" smtClean="0">
                <a:sym typeface="Wingdings" panose="05000000000000000000" pitchFamily="2" charset="2"/>
              </a:rPr>
              <a:t>@30 ppb O3 5s entspricht 5%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3A47D-EC9E-4533-B0C3-2754BA96C257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4472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dirty="0" smtClean="0"/>
              <a:t>Yellow </a:t>
            </a:r>
            <a:r>
              <a:rPr lang="de-DE" sz="1200" b="1" dirty="0" err="1" smtClean="0"/>
              <a:t>boxes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require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action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from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the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data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submitter</a:t>
            </a:r>
            <a:r>
              <a:rPr lang="de-DE" sz="1200" b="1" dirty="0" smtClean="0"/>
              <a:t>!</a:t>
            </a:r>
          </a:p>
          <a:p>
            <a:endParaRPr lang="de-DE" sz="1200" b="1" dirty="0" smtClean="0"/>
          </a:p>
          <a:p>
            <a:r>
              <a:rPr lang="de-DE" sz="1200" b="1" dirty="0" smtClean="0"/>
              <a:t>Short </a:t>
            </a:r>
            <a:r>
              <a:rPr lang="de-DE" sz="1200" b="1" dirty="0" err="1" smtClean="0"/>
              <a:t>description</a:t>
            </a:r>
            <a:r>
              <a:rPr lang="de-DE" sz="1200" b="1" dirty="0" smtClean="0"/>
              <a:t>: </a:t>
            </a:r>
          </a:p>
          <a:p>
            <a:r>
              <a:rPr lang="de-DE" sz="1200" b="1" dirty="0" smtClean="0">
                <a:solidFill>
                  <a:srgbClr val="FF0000"/>
                </a:solidFill>
              </a:rPr>
              <a:t>EMPA/NILU (WHO?) </a:t>
            </a:r>
            <a:r>
              <a:rPr lang="de-DE" sz="1200" b="1" dirty="0" smtClean="0"/>
              <a:t>will open an </a:t>
            </a:r>
            <a:r>
              <a:rPr lang="de-DE" sz="1200" b="1" dirty="0" err="1" smtClean="0"/>
              <a:t>Issue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to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start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the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data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submission</a:t>
            </a:r>
            <a:r>
              <a:rPr lang="de-DE" sz="1200" b="1" dirty="0" smtClean="0"/>
              <a:t> (1st March)</a:t>
            </a:r>
          </a:p>
          <a:p>
            <a:r>
              <a:rPr lang="de-DE" sz="1200" b="1" dirty="0" smtClean="0"/>
              <a:t>Submission </a:t>
            </a:r>
            <a:r>
              <a:rPr lang="de-DE" sz="1200" b="1" dirty="0" err="1" smtClean="0"/>
              <a:t>to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the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database</a:t>
            </a:r>
            <a:r>
              <a:rPr lang="de-DE" sz="1200" b="1" dirty="0" smtClean="0"/>
              <a:t> – </a:t>
            </a:r>
            <a:r>
              <a:rPr lang="de-DE" sz="1200" b="1" dirty="0" err="1" smtClean="0"/>
              <a:t>it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is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mandatory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to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use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the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submission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tool</a:t>
            </a:r>
            <a:r>
              <a:rPr lang="de-DE" sz="1200" b="1" dirty="0" smtClean="0"/>
              <a:t>!</a:t>
            </a:r>
          </a:p>
          <a:p>
            <a:r>
              <a:rPr lang="de-DE" sz="1200" b="1" dirty="0" err="1" smtClean="0"/>
              <a:t>Consistency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checks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are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performed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by</a:t>
            </a:r>
            <a:r>
              <a:rPr lang="de-DE" sz="1200" b="1" dirty="0" smtClean="0"/>
              <a:t> NILU (Sverre) </a:t>
            </a:r>
            <a:r>
              <a:rPr lang="de-DE" sz="1200" b="1" dirty="0" err="1" smtClean="0"/>
              <a:t>and</a:t>
            </a:r>
            <a:r>
              <a:rPr lang="de-DE" sz="1200" b="1" dirty="0" smtClean="0"/>
              <a:t> EMPA (Stefan </a:t>
            </a:r>
            <a:r>
              <a:rPr lang="de-DE" sz="1200" b="1" dirty="0" err="1" smtClean="0"/>
              <a:t>and</a:t>
            </a:r>
            <a:r>
              <a:rPr lang="de-DE" sz="1200" b="1" dirty="0" smtClean="0"/>
              <a:t> Matz)</a:t>
            </a:r>
          </a:p>
          <a:p>
            <a:r>
              <a:rPr lang="de-DE" sz="1200" b="1" dirty="0" smtClean="0"/>
              <a:t>NILU/EMPA : Problems/ </a:t>
            </a:r>
            <a:r>
              <a:rPr lang="de-DE" sz="1200" b="1" dirty="0" err="1" smtClean="0"/>
              <a:t>issues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are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defined</a:t>
            </a:r>
            <a:r>
              <a:rPr lang="de-DE" sz="1200" b="1" dirty="0" smtClean="0"/>
              <a:t> in </a:t>
            </a:r>
            <a:r>
              <a:rPr lang="de-DE" sz="1200" b="1" dirty="0" err="1" smtClean="0"/>
              <a:t>the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issue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tracker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and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assigned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to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the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respective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stations</a:t>
            </a:r>
            <a:endParaRPr lang="de-DE" sz="1200" b="1" dirty="0" smtClean="0"/>
          </a:p>
          <a:p>
            <a:r>
              <a:rPr lang="de-DE" sz="1200" b="1" dirty="0" smtClean="0"/>
              <a:t>These </a:t>
            </a:r>
            <a:r>
              <a:rPr lang="de-DE" sz="1200" b="1" dirty="0" err="1" smtClean="0"/>
              <a:t>issues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are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discussed</a:t>
            </a:r>
            <a:r>
              <a:rPr lang="de-DE" sz="1200" b="1" dirty="0" smtClean="0"/>
              <a:t> at </a:t>
            </a:r>
            <a:r>
              <a:rPr lang="de-DE" sz="1200" b="1" dirty="0" err="1" smtClean="0"/>
              <a:t>the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data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workshop</a:t>
            </a:r>
            <a:endParaRPr lang="de-DE" sz="1200" b="1" dirty="0" smtClean="0"/>
          </a:p>
          <a:p>
            <a:r>
              <a:rPr lang="de-DE" sz="1200" b="1" dirty="0" err="1" smtClean="0"/>
              <a:t>Issues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have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to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be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answered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by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the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stations</a:t>
            </a:r>
            <a:r>
              <a:rPr lang="de-DE" sz="1200" b="1" dirty="0" smtClean="0"/>
              <a:t> – </a:t>
            </a:r>
          </a:p>
          <a:p>
            <a:r>
              <a:rPr lang="de-DE" sz="1200" b="1" dirty="0" err="1" smtClean="0"/>
              <a:t>if</a:t>
            </a:r>
            <a:r>
              <a:rPr lang="de-DE" sz="1200" b="1" dirty="0" smtClean="0"/>
              <a:t> ok (</a:t>
            </a:r>
            <a:r>
              <a:rPr lang="de-DE" sz="1200" b="1" dirty="0" err="1" smtClean="0"/>
              <a:t>approval</a:t>
            </a:r>
            <a:r>
              <a:rPr lang="de-DE" sz="1200" b="1" dirty="0" smtClean="0"/>
              <a:t>), </a:t>
            </a:r>
            <a:r>
              <a:rPr lang="de-DE" sz="1200" b="1" dirty="0" err="1" smtClean="0"/>
              <a:t>issues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are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closed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and</a:t>
            </a:r>
            <a:r>
              <a:rPr lang="de-DE" sz="1200" b="1" dirty="0" smtClean="0"/>
              <a:t>  a </a:t>
            </a:r>
            <a:r>
              <a:rPr lang="de-DE" sz="1200" b="1" dirty="0" err="1" smtClean="0"/>
              <a:t>new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issue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is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opened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to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initiate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the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re</a:t>
            </a:r>
            <a:r>
              <a:rPr lang="de-DE" sz="1200" b="1" dirty="0" smtClean="0"/>
              <a:t>-submission </a:t>
            </a:r>
            <a:r>
              <a:rPr lang="de-DE" sz="1200" b="1" dirty="0" err="1" smtClean="0"/>
              <a:t>of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revised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data</a:t>
            </a:r>
            <a:r>
              <a:rPr lang="de-DE" sz="1200" b="1" dirty="0" smtClean="0"/>
              <a:t>.</a:t>
            </a:r>
          </a:p>
          <a:p>
            <a:r>
              <a:rPr lang="de-DE" sz="1200" b="1" dirty="0" smtClean="0"/>
              <a:t>As </a:t>
            </a:r>
            <a:r>
              <a:rPr lang="de-DE" sz="1200" b="1" dirty="0" err="1" smtClean="0"/>
              <a:t>long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as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the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issues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are</a:t>
            </a:r>
            <a:r>
              <a:rPr lang="de-DE" sz="1200" b="1" dirty="0" smtClean="0"/>
              <a:t> not </a:t>
            </a:r>
            <a:r>
              <a:rPr lang="de-DE" sz="1200" b="1" dirty="0" err="1" smtClean="0"/>
              <a:t>solved</a:t>
            </a:r>
            <a:r>
              <a:rPr lang="de-DE" sz="1200" b="1" dirty="0" smtClean="0"/>
              <a:t> (</a:t>
            </a:r>
            <a:r>
              <a:rPr lang="de-DE" sz="1200" b="1" dirty="0" err="1" smtClean="0"/>
              <a:t>no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approval</a:t>
            </a:r>
            <a:r>
              <a:rPr lang="de-DE" sz="1200" b="1" dirty="0" smtClean="0"/>
              <a:t>),  </a:t>
            </a:r>
            <a:r>
              <a:rPr lang="de-DE" sz="1200" b="1" dirty="0" err="1" smtClean="0"/>
              <a:t>the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discussion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is</a:t>
            </a:r>
            <a:r>
              <a:rPr lang="de-DE" sz="1200" b="1" dirty="0" smtClean="0"/>
              <a:t> on-</a:t>
            </a:r>
            <a:r>
              <a:rPr lang="de-DE" sz="1200" b="1" dirty="0" err="1" smtClean="0"/>
              <a:t>going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and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the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data</a:t>
            </a:r>
            <a:r>
              <a:rPr lang="de-DE" sz="1200" b="1" dirty="0" smtClean="0"/>
              <a:t> will not </a:t>
            </a:r>
            <a:r>
              <a:rPr lang="de-DE" sz="1200" b="1" dirty="0" err="1" smtClean="0"/>
              <a:t>be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published</a:t>
            </a:r>
            <a:r>
              <a:rPr lang="de-DE" sz="1200" b="1" dirty="0" smtClean="0"/>
              <a:t> (????)</a:t>
            </a:r>
          </a:p>
          <a:p>
            <a:endParaRPr lang="de-DE" sz="1200" b="1" dirty="0" smtClean="0"/>
          </a:p>
          <a:p>
            <a:r>
              <a:rPr lang="de-DE" sz="1200" b="1" dirty="0" err="1" smtClean="0"/>
              <a:t>If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no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revisison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is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necessary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the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data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set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submitted</a:t>
            </a:r>
            <a:r>
              <a:rPr lang="de-DE" sz="1200" b="1" dirty="0" smtClean="0"/>
              <a:t> in </a:t>
            </a:r>
            <a:r>
              <a:rPr lang="de-DE" sz="1200" b="1" dirty="0" err="1" smtClean="0"/>
              <a:t>the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first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submission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process</a:t>
            </a:r>
            <a:r>
              <a:rPr lang="de-DE" sz="1200" b="1" dirty="0" smtClean="0"/>
              <a:t> will </a:t>
            </a:r>
            <a:r>
              <a:rPr lang="de-DE" sz="1200" b="1" dirty="0" err="1" smtClean="0"/>
              <a:t>be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published</a:t>
            </a:r>
            <a:r>
              <a:rPr lang="de-DE" sz="1200" b="1" dirty="0" smtClean="0"/>
              <a:t>.</a:t>
            </a:r>
            <a:endParaRPr lang="de-DE" sz="1200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3A47D-EC9E-4533-B0C3-2754BA96C257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8573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3A47D-EC9E-4533-B0C3-2754BA96C257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7147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DF191-1394-418C-9D78-ED966266152D}" type="datetimeFigureOut">
              <a:rPr lang="de-DE" smtClean="0"/>
              <a:t>11.10.2016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5E613-C6E4-40A2-95E2-D0CE2AD6C0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2956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DF191-1394-418C-9D78-ED966266152D}" type="datetimeFigureOut">
              <a:rPr lang="de-DE" smtClean="0"/>
              <a:t>11.10.2016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5E613-C6E4-40A2-95E2-D0CE2AD6C0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7565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DF191-1394-418C-9D78-ED966266152D}" type="datetimeFigureOut">
              <a:rPr lang="de-DE" smtClean="0"/>
              <a:t>11.10.2016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5E613-C6E4-40A2-95E2-D0CE2AD6C0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8636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DF191-1394-418C-9D78-ED966266152D}" type="datetimeFigureOut">
              <a:rPr lang="de-DE" smtClean="0"/>
              <a:t>11.10.2016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5E613-C6E4-40A2-95E2-D0CE2AD6C03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Datumsplatzhalter 1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D1E0E2-8104-4515-818B-2DD3D5A2DCFC}" type="datetimeFigureOut">
              <a:rPr lang="de-DE" smtClean="0"/>
              <a:pPr/>
              <a:t>11.10.2016</a:t>
            </a:fld>
            <a:endParaRPr lang="de-DE"/>
          </a:p>
        </p:txBody>
      </p:sp>
      <p:sp>
        <p:nvSpPr>
          <p:cNvPr id="8" name="Foliennummernplatzhalter 3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A0A91D2-037A-4C3C-BDF5-05C38CEEC4F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Line 23"/>
          <p:cNvSpPr>
            <a:spLocks noChangeShapeType="1"/>
          </p:cNvSpPr>
          <p:nvPr userDrawn="1"/>
        </p:nvSpPr>
        <p:spPr bwMode="auto">
          <a:xfrm>
            <a:off x="0" y="863600"/>
            <a:ext cx="9144000" cy="0"/>
          </a:xfrm>
          <a:prstGeom prst="line">
            <a:avLst/>
          </a:prstGeom>
          <a:noFill/>
          <a:ln w="22225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0" name="Picture 42" descr="NeuLogo_WortbildmarkeClaim_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950" y="100013"/>
            <a:ext cx="2697163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4"/>
          <p:cNvSpPr txBox="1">
            <a:spLocks noChangeArrowheads="1"/>
          </p:cNvSpPr>
          <p:nvPr userDrawn="1"/>
        </p:nvSpPr>
        <p:spPr bwMode="auto">
          <a:xfrm>
            <a:off x="746125" y="6534150"/>
            <a:ext cx="7775575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0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altLang="de-DE" dirty="0" smtClean="0"/>
              <a:t>DWD Met. Observatorium Hohenpeißenberg, </a:t>
            </a:r>
            <a:fld id="{ECF00A8B-B02F-4BE8-BDF5-21261F61E5F9}" type="datetime6">
              <a:rPr lang="de-DE" altLang="de-DE" smtClean="0"/>
              <a:pPr>
                <a:defRPr/>
              </a:pPr>
              <a:t>Oktober 16</a:t>
            </a:fld>
            <a:r>
              <a:rPr lang="de-DE" altLang="de-DE" dirty="0" smtClean="0"/>
              <a:t>			               Seite </a:t>
            </a:r>
            <a:fld id="{BD0F94B9-9A9D-4052-A2A6-D9E3336B5337}" type="slidenum">
              <a:rPr lang="de-DE" altLang="de-DE" smtClean="0"/>
              <a:pPr>
                <a:defRPr/>
              </a:pPr>
              <a:t>‹Nr.›</a:t>
            </a:fld>
            <a:endParaRPr lang="de-DE" altLang="de-DE" dirty="0"/>
          </a:p>
        </p:txBody>
      </p:sp>
      <p:pic>
        <p:nvPicPr>
          <p:cNvPr id="12" name="Picture 28" descr="Bundesadler_kleiner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6491288"/>
            <a:ext cx="34925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Line 23"/>
          <p:cNvSpPr>
            <a:spLocks noChangeShapeType="1"/>
          </p:cNvSpPr>
          <p:nvPr userDrawn="1"/>
        </p:nvSpPr>
        <p:spPr bwMode="auto">
          <a:xfrm>
            <a:off x="0" y="6453188"/>
            <a:ext cx="9144000" cy="0"/>
          </a:xfrm>
          <a:prstGeom prst="line">
            <a:avLst/>
          </a:prstGeom>
          <a:noFill/>
          <a:ln w="1270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6661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DF191-1394-418C-9D78-ED966266152D}" type="datetimeFigureOut">
              <a:rPr lang="de-DE" smtClean="0"/>
              <a:t>11.10.2016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5E613-C6E4-40A2-95E2-D0CE2AD6C0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7704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DF191-1394-418C-9D78-ED966266152D}" type="datetimeFigureOut">
              <a:rPr lang="de-DE" smtClean="0"/>
              <a:t>11.10.2016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5E613-C6E4-40A2-95E2-D0CE2AD6C0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4174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DF191-1394-418C-9D78-ED966266152D}" type="datetimeFigureOut">
              <a:rPr lang="de-DE" smtClean="0"/>
              <a:t>11.10.2016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5E613-C6E4-40A2-95E2-D0CE2AD6C0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4638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DF191-1394-418C-9D78-ED966266152D}" type="datetimeFigureOut">
              <a:rPr lang="de-DE" smtClean="0"/>
              <a:t>11.10.2016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5E613-C6E4-40A2-95E2-D0CE2AD6C0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9442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DF191-1394-418C-9D78-ED966266152D}" type="datetimeFigureOut">
              <a:rPr lang="de-DE" smtClean="0"/>
              <a:t>11.10.2016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5E613-C6E4-40A2-95E2-D0CE2AD6C0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6833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DF191-1394-418C-9D78-ED966266152D}" type="datetimeFigureOut">
              <a:rPr lang="de-DE" smtClean="0"/>
              <a:t>11.10.2016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5E613-C6E4-40A2-95E2-D0CE2AD6C0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1898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DF191-1394-418C-9D78-ED966266152D}" type="datetimeFigureOut">
              <a:rPr lang="de-DE" smtClean="0"/>
              <a:t>11.10.2016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5E613-C6E4-40A2-95E2-D0CE2AD6C0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5054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DF191-1394-418C-9D78-ED966266152D}" type="datetimeFigureOut">
              <a:rPr lang="de-DE" smtClean="0"/>
              <a:t>11.10.2016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5E613-C6E4-40A2-95E2-D0CE2AD6C0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0724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1.pn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bas-submit.nilu.no/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ebas-feedback.nilu.no/my_view_page.php" TargetMode="External"/><Relationship Id="rId5" Type="http://schemas.openxmlformats.org/officeDocument/2006/relationships/hyperlink" Target="https://fz-juelich.sciebo.de/" TargetMode="External"/><Relationship Id="rId4" Type="http://schemas.openxmlformats.org/officeDocument/2006/relationships/hyperlink" Target="http://ebas-submit-tool.nilu.no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2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wmf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0.wmf"/><Relationship Id="rId5" Type="http://schemas.openxmlformats.org/officeDocument/2006/relationships/image" Target="../media/image7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wmf"/><Relationship Id="rId1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bas-submit-tool.nilu.no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9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 smtClean="0"/>
              <a:t>Data </a:t>
            </a:r>
            <a:r>
              <a:rPr lang="de-CH" dirty="0" err="1" smtClean="0"/>
              <a:t>flow</a:t>
            </a:r>
            <a:r>
              <a:rPr lang="de-CH" dirty="0" smtClean="0"/>
              <a:t> ACTRIS-2</a:t>
            </a:r>
            <a:endParaRPr lang="de-CH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301" y="1988840"/>
            <a:ext cx="3790031" cy="320992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9" y="852210"/>
            <a:ext cx="5147821" cy="6005790"/>
          </a:xfrm>
          <a:prstGeom prst="rect">
            <a:avLst/>
          </a:prstGeom>
        </p:spPr>
      </p:pic>
      <p:pic>
        <p:nvPicPr>
          <p:cNvPr id="8" name="Picture 30" descr="logo-actri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3" y="0"/>
            <a:ext cx="1613539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085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0" descr="logo-actr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3" y="0"/>
            <a:ext cx="1613539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641075" y="908720"/>
            <a:ext cx="6343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VOC rapid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delivery</a:t>
            </a:r>
            <a:r>
              <a:rPr lang="de-DE" dirty="0" smtClean="0"/>
              <a:t>? </a:t>
            </a:r>
            <a:r>
              <a:rPr lang="de-DE" dirty="0" smtClean="0">
                <a:sym typeface="Wingdings" panose="05000000000000000000" pitchFamily="2" charset="2"/>
              </a:rPr>
              <a:t> WHO will </a:t>
            </a:r>
            <a:r>
              <a:rPr lang="de-DE" dirty="0" err="1" smtClean="0">
                <a:sym typeface="Wingdings" panose="05000000000000000000" pitchFamily="2" charset="2"/>
              </a:rPr>
              <a:t>act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as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pilot</a:t>
            </a:r>
            <a:r>
              <a:rPr lang="de-DE" dirty="0" smtClean="0">
                <a:sym typeface="Wingdings" panose="05000000000000000000" pitchFamily="2" charset="2"/>
              </a:rPr>
              <a:t>?</a:t>
            </a:r>
            <a:endParaRPr lang="de-DE" dirty="0" smtClean="0"/>
          </a:p>
        </p:txBody>
      </p:sp>
      <p:sp>
        <p:nvSpPr>
          <p:cNvPr id="2" name="Textfeld 1"/>
          <p:cNvSpPr txBox="1"/>
          <p:nvPr/>
        </p:nvSpPr>
        <p:spPr>
          <a:xfrm>
            <a:off x="2843808" y="188640"/>
            <a:ext cx="4931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Open </a:t>
            </a:r>
            <a:r>
              <a:rPr lang="de-DE" sz="2800" dirty="0" err="1" smtClean="0"/>
              <a:t>questions</a:t>
            </a:r>
            <a:r>
              <a:rPr lang="de-DE" sz="2800" dirty="0" smtClean="0"/>
              <a:t> VOCs</a:t>
            </a:r>
            <a:endParaRPr lang="de-DE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0"/>
          <a:stretch/>
        </p:blipFill>
        <p:spPr bwMode="auto">
          <a:xfrm>
            <a:off x="179512" y="1196752"/>
            <a:ext cx="7703031" cy="4201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miley 2"/>
          <p:cNvSpPr/>
          <p:nvPr/>
        </p:nvSpPr>
        <p:spPr>
          <a:xfrm>
            <a:off x="6747502" y="1469134"/>
            <a:ext cx="432048" cy="472698"/>
          </a:xfrm>
          <a:prstGeom prst="smileyFac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Smiley 9"/>
          <p:cNvSpPr/>
          <p:nvPr/>
        </p:nvSpPr>
        <p:spPr>
          <a:xfrm>
            <a:off x="6747502" y="1983563"/>
            <a:ext cx="432048" cy="472698"/>
          </a:xfrm>
          <a:prstGeom prst="smileyFac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Smiley 10"/>
          <p:cNvSpPr/>
          <p:nvPr/>
        </p:nvSpPr>
        <p:spPr>
          <a:xfrm>
            <a:off x="6819510" y="4164788"/>
            <a:ext cx="432048" cy="472698"/>
          </a:xfrm>
          <a:prstGeom prst="smileyFac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Smiley 11"/>
          <p:cNvSpPr/>
          <p:nvPr/>
        </p:nvSpPr>
        <p:spPr>
          <a:xfrm>
            <a:off x="6801461" y="4882765"/>
            <a:ext cx="432048" cy="472698"/>
          </a:xfrm>
          <a:prstGeom prst="smileyFac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Smiley 12"/>
          <p:cNvSpPr/>
          <p:nvPr/>
        </p:nvSpPr>
        <p:spPr>
          <a:xfrm>
            <a:off x="6855514" y="3715607"/>
            <a:ext cx="360040" cy="329763"/>
          </a:xfrm>
          <a:prstGeom prst="smileyFac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612551" y="5397954"/>
            <a:ext cx="3594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/>
              <a:t>Automated</a:t>
            </a:r>
            <a:r>
              <a:rPr lang="de-DE" dirty="0"/>
              <a:t> QA </a:t>
            </a:r>
            <a:r>
              <a:rPr lang="de-DE" dirty="0" err="1" smtClean="0"/>
              <a:t>measures</a:t>
            </a:r>
            <a:r>
              <a:rPr lang="de-DE" dirty="0" smtClean="0"/>
              <a:t> 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err="1" smtClean="0">
                <a:sym typeface="Wingdings" panose="05000000000000000000" pitchFamily="2" charset="2"/>
              </a:rPr>
              <a:t>task</a:t>
            </a:r>
            <a:r>
              <a:rPr lang="de-DE" dirty="0" smtClean="0">
                <a:sym typeface="Wingdings" panose="05000000000000000000" pitchFamily="2" charset="2"/>
              </a:rPr>
              <a:t> 3.3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641075" y="5786883"/>
            <a:ext cx="6106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RR </a:t>
            </a:r>
            <a:r>
              <a:rPr lang="de-DE" dirty="0" err="1" smtClean="0"/>
              <a:t>Cylinders</a:t>
            </a:r>
            <a:r>
              <a:rPr lang="de-DE" dirty="0" smtClean="0"/>
              <a:t> </a:t>
            </a:r>
            <a:r>
              <a:rPr lang="de-DE" dirty="0" smtClean="0">
                <a:sym typeface="Wingdings" panose="05000000000000000000" pitchFamily="2" charset="2"/>
              </a:rPr>
              <a:t></a:t>
            </a:r>
            <a:r>
              <a:rPr lang="de-DE" dirty="0" smtClean="0"/>
              <a:t> 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station</a:t>
            </a:r>
            <a:r>
              <a:rPr lang="de-DE" dirty="0" smtClean="0"/>
              <a:t> </a:t>
            </a:r>
            <a:r>
              <a:rPr lang="de-DE" dirty="0" err="1" smtClean="0"/>
              <a:t>interested</a:t>
            </a:r>
            <a:r>
              <a:rPr lang="de-DE" dirty="0" smtClean="0"/>
              <a:t> in </a:t>
            </a:r>
            <a:r>
              <a:rPr lang="de-DE" dirty="0" err="1" smtClean="0"/>
              <a:t>intercomparison</a:t>
            </a:r>
            <a:r>
              <a:rPr lang="de-DE" dirty="0" smtClean="0"/>
              <a:t>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757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-174972" y="999193"/>
            <a:ext cx="94685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de-DE" sz="2800" dirty="0">
                <a:solidFill>
                  <a:schemeClr val="tx2"/>
                </a:solidFill>
                <a:latin typeface="Arial Black" pitchFamily="34" charset="0"/>
              </a:rPr>
              <a:t>data quality objectives (DQO‘s</a:t>
            </a:r>
            <a:r>
              <a:rPr lang="en-GB" altLang="de-DE" sz="2800" dirty="0" smtClean="0">
                <a:solidFill>
                  <a:schemeClr val="tx2"/>
                </a:solidFill>
                <a:latin typeface="Arial Black" pitchFamily="34" charset="0"/>
              </a:rPr>
              <a:t>) for VOCs</a:t>
            </a:r>
            <a:endParaRPr lang="en-GB" altLang="de-DE" sz="2800" dirty="0">
              <a:solidFill>
                <a:schemeClr val="tx2"/>
              </a:solidFill>
              <a:latin typeface="Arial Narrow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1791504"/>
            <a:ext cx="8358187" cy="449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0" descr="logo-actri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3" y="0"/>
            <a:ext cx="1613539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6"/>
          <p:cNvSpPr/>
          <p:nvPr/>
        </p:nvSpPr>
        <p:spPr>
          <a:xfrm>
            <a:off x="6084168" y="44624"/>
            <a:ext cx="3059832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2121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99592" y="1556792"/>
            <a:ext cx="705678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 smtClean="0"/>
              <a:t>Automated</a:t>
            </a:r>
            <a:r>
              <a:rPr lang="de-DE" sz="2800" dirty="0" smtClean="0"/>
              <a:t> QA </a:t>
            </a:r>
            <a:r>
              <a:rPr lang="de-DE" sz="2800" dirty="0" err="1" smtClean="0"/>
              <a:t>measures</a:t>
            </a:r>
            <a:r>
              <a:rPr lang="de-DE" sz="2800" dirty="0" smtClean="0"/>
              <a:t>:</a:t>
            </a:r>
          </a:p>
          <a:p>
            <a:endParaRPr lang="de-DE" dirty="0"/>
          </a:p>
          <a:p>
            <a:r>
              <a:rPr lang="de-DE" dirty="0" smtClean="0"/>
              <a:t>EMEP QA </a:t>
            </a:r>
            <a:r>
              <a:rPr lang="de-DE" dirty="0" err="1" smtClean="0"/>
              <a:t>checks</a:t>
            </a:r>
            <a:r>
              <a:rPr lang="de-DE" dirty="0" smtClean="0"/>
              <a:t> (Sverre Solberg)</a:t>
            </a:r>
          </a:p>
          <a:p>
            <a:endParaRPr lang="de-DE" dirty="0"/>
          </a:p>
          <a:p>
            <a:r>
              <a:rPr lang="de-DE" dirty="0" smtClean="0"/>
              <a:t>Plot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target</a:t>
            </a:r>
            <a:r>
              <a:rPr lang="de-DE" dirty="0" smtClean="0"/>
              <a:t> gas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average</a:t>
            </a:r>
            <a:r>
              <a:rPr lang="de-DE" dirty="0" smtClean="0"/>
              <a:t> </a:t>
            </a:r>
            <a:r>
              <a:rPr lang="de-DE" dirty="0" err="1" smtClean="0"/>
              <a:t>stdv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comparison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previous</a:t>
            </a:r>
            <a:r>
              <a:rPr lang="de-DE" dirty="0" smtClean="0"/>
              <a:t> </a:t>
            </a:r>
            <a:r>
              <a:rPr lang="de-DE" dirty="0" err="1" smtClean="0"/>
              <a:t>years</a:t>
            </a:r>
            <a:r>
              <a:rPr lang="de-DE" dirty="0" smtClean="0"/>
              <a:t>.</a:t>
            </a:r>
          </a:p>
          <a:p>
            <a:endParaRPr lang="de-DE" dirty="0"/>
          </a:p>
          <a:p>
            <a:endParaRPr lang="de-DE" dirty="0" smtClean="0"/>
          </a:p>
          <a:p>
            <a:r>
              <a:rPr lang="de-DE" dirty="0" smtClean="0"/>
              <a:t>X/y </a:t>
            </a:r>
            <a:r>
              <a:rPr lang="de-DE" dirty="0" err="1" smtClean="0"/>
              <a:t>plots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ratios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err="1" smtClean="0">
                <a:sym typeface="Wingdings" panose="05000000000000000000" pitchFamily="2" charset="2"/>
              </a:rPr>
              <a:t>workshop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for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discussion</a:t>
            </a:r>
            <a:r>
              <a:rPr lang="de-DE" dirty="0" smtClean="0">
                <a:sym typeface="Wingdings" panose="05000000000000000000" pitchFamily="2" charset="2"/>
              </a:rPr>
              <a:t> – </a:t>
            </a:r>
            <a:r>
              <a:rPr lang="de-DE" dirty="0" err="1" smtClean="0">
                <a:sym typeface="Wingdings" panose="05000000000000000000" pitchFamily="2" charset="2"/>
              </a:rPr>
              <a:t>date</a:t>
            </a:r>
            <a:r>
              <a:rPr lang="de-DE" dirty="0" smtClean="0">
                <a:sym typeface="Wingdings" panose="05000000000000000000" pitchFamily="2" charset="2"/>
              </a:rPr>
              <a:t>? Location ? </a:t>
            </a:r>
            <a:endParaRPr lang="de-DE" dirty="0"/>
          </a:p>
        </p:txBody>
      </p:sp>
      <p:pic>
        <p:nvPicPr>
          <p:cNvPr id="3" name="Picture 30" descr="logo-actr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3" y="0"/>
            <a:ext cx="1613539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19D1E0E2-8104-4515-818B-2DD3D5A2DCFC}" type="datetimeFigureOut">
              <a:rPr lang="de-DE" smtClean="0"/>
              <a:t>11.10.2016</a:t>
            </a:fld>
            <a:endParaRPr lang="de-DE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A0A91D2-037A-4C3C-BDF5-05C38CEEC4FA}" type="slidenum">
              <a:rPr lang="de-DE" smtClean="0"/>
              <a:t>12</a:t>
            </a:fld>
            <a:endParaRPr lang="de-DE"/>
          </a:p>
        </p:txBody>
      </p:sp>
      <p:sp>
        <p:nvSpPr>
          <p:cNvPr id="7" name="Line 23"/>
          <p:cNvSpPr>
            <a:spLocks noChangeShapeType="1"/>
          </p:cNvSpPr>
          <p:nvPr/>
        </p:nvSpPr>
        <p:spPr bwMode="auto">
          <a:xfrm>
            <a:off x="0" y="863600"/>
            <a:ext cx="9144000" cy="0"/>
          </a:xfrm>
          <a:prstGeom prst="line">
            <a:avLst/>
          </a:prstGeom>
          <a:noFill/>
          <a:ln w="22225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8" name="Picture 42" descr="NeuLogo_WortbildmarkeClaim_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950" y="100013"/>
            <a:ext cx="2697163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4"/>
          <p:cNvSpPr txBox="1">
            <a:spLocks noChangeArrowheads="1"/>
          </p:cNvSpPr>
          <p:nvPr/>
        </p:nvSpPr>
        <p:spPr bwMode="auto">
          <a:xfrm>
            <a:off x="746125" y="6534150"/>
            <a:ext cx="7775575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0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altLang="de-DE" dirty="0" smtClean="0"/>
              <a:t>DWD Met. Observatorium Hohenpeißenberg, </a:t>
            </a:r>
            <a:fld id="{ECF00A8B-B02F-4BE8-BDF5-21261F61E5F9}" type="datetime6">
              <a:rPr lang="de-DE" altLang="de-DE" smtClean="0"/>
              <a:pPr>
                <a:defRPr/>
              </a:pPr>
              <a:t>Oktober 16</a:t>
            </a:fld>
            <a:r>
              <a:rPr lang="de-DE" altLang="de-DE" dirty="0" smtClean="0"/>
              <a:t>			               Seite </a:t>
            </a:r>
            <a:fld id="{BD0F94B9-9A9D-4052-A2A6-D9E3336B5337}" type="slidenum">
              <a:rPr lang="de-DE" altLang="de-DE" smtClean="0"/>
              <a:pPr>
                <a:defRPr/>
              </a:pPr>
              <a:t>12</a:t>
            </a:fld>
            <a:endParaRPr lang="de-DE" altLang="de-DE" dirty="0"/>
          </a:p>
        </p:txBody>
      </p:sp>
      <p:pic>
        <p:nvPicPr>
          <p:cNvPr id="10" name="Picture 28" descr="Bundesadler_klei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6491288"/>
            <a:ext cx="34925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Line 23"/>
          <p:cNvSpPr>
            <a:spLocks noChangeShapeType="1"/>
          </p:cNvSpPr>
          <p:nvPr/>
        </p:nvSpPr>
        <p:spPr bwMode="auto">
          <a:xfrm>
            <a:off x="0" y="6453188"/>
            <a:ext cx="9144000" cy="0"/>
          </a:xfrm>
          <a:prstGeom prst="line">
            <a:avLst/>
          </a:prstGeom>
          <a:noFill/>
          <a:ln w="1270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2428628" y="274915"/>
            <a:ext cx="33241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/>
              <a:t>Open </a:t>
            </a:r>
            <a:r>
              <a:rPr lang="de-DE" sz="2800" dirty="0" err="1"/>
              <a:t>questions</a:t>
            </a:r>
            <a:r>
              <a:rPr lang="de-DE" sz="2800" dirty="0"/>
              <a:t> VOCs</a:t>
            </a:r>
          </a:p>
        </p:txBody>
      </p:sp>
    </p:spTree>
    <p:extLst>
      <p:ext uri="{BB962C8B-B14F-4D97-AF65-F5344CB8AC3E}">
        <p14:creationId xmlns:p14="http://schemas.microsoft.com/office/powerpoint/2010/main" val="87305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E0002R_trans-2-butene_20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18585"/>
            <a:ext cx="5944449" cy="2969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/>
          <p:nvPr/>
        </p:nvSpPr>
        <p:spPr>
          <a:xfrm>
            <a:off x="740227" y="1090613"/>
            <a:ext cx="79687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NILU consistency checks of new VOC data (colored) </a:t>
            </a:r>
            <a:r>
              <a:rPr lang="en-US" b="1" dirty="0" err="1"/>
              <a:t>receieved</a:t>
            </a:r>
            <a:r>
              <a:rPr lang="en-US" b="1" dirty="0"/>
              <a:t> through EBAS-submit compared to existing data in EBAS (grey</a:t>
            </a:r>
            <a:r>
              <a:rPr lang="en-US" b="1" dirty="0" smtClean="0"/>
              <a:t>) </a:t>
            </a:r>
            <a:r>
              <a:rPr lang="de-DE" b="1" i="1" dirty="0" err="1"/>
              <a:t>by</a:t>
            </a:r>
            <a:r>
              <a:rPr lang="de-DE" b="1" i="1" dirty="0"/>
              <a:t> S. Solberg</a:t>
            </a:r>
          </a:p>
        </p:txBody>
      </p:sp>
      <p:pic>
        <p:nvPicPr>
          <p:cNvPr id="4" name="Picture 3" descr="DE0002R_isoprene_2014month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127" y="3494313"/>
            <a:ext cx="4272873" cy="299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299127" y="500497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red </a:t>
            </a:r>
            <a:r>
              <a:rPr lang="en-US" b="1" dirty="0" smtClean="0">
                <a:solidFill>
                  <a:srgbClr val="FF0000"/>
                </a:solidFill>
              </a:rPr>
              <a:t>color: data rejected/outlier</a:t>
            </a:r>
          </a:p>
          <a:p>
            <a:r>
              <a:rPr lang="en-US" b="1" dirty="0">
                <a:solidFill>
                  <a:srgbClr val="0000FF"/>
                </a:solidFill>
              </a:rPr>
              <a:t>b</a:t>
            </a:r>
            <a:r>
              <a:rPr lang="en-US" b="1" dirty="0" smtClean="0">
                <a:solidFill>
                  <a:srgbClr val="0000FF"/>
                </a:solidFill>
              </a:rPr>
              <a:t>lue: data ok</a:t>
            </a:r>
          </a:p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grey: historical data</a:t>
            </a:r>
          </a:p>
        </p:txBody>
      </p:sp>
      <p:sp>
        <p:nvSpPr>
          <p:cNvPr id="6" name="Rechteck 5"/>
          <p:cNvSpPr/>
          <p:nvPr/>
        </p:nvSpPr>
        <p:spPr bwMode="auto">
          <a:xfrm>
            <a:off x="1883229" y="1818585"/>
            <a:ext cx="446314" cy="16261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hteck 6"/>
          <p:cNvSpPr/>
          <p:nvPr/>
        </p:nvSpPr>
        <p:spPr bwMode="auto">
          <a:xfrm>
            <a:off x="6247945" y="3628267"/>
            <a:ext cx="446314" cy="16261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Picture 30" descr="logo-actri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3" y="0"/>
            <a:ext cx="1613539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19D1E0E2-8104-4515-818B-2DD3D5A2DCFC}" type="datetimeFigureOut">
              <a:rPr lang="de-DE" smtClean="0"/>
              <a:t>11.10.2016</a:t>
            </a:fld>
            <a:endParaRPr lang="de-DE"/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11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A0A91D2-037A-4C3C-BDF5-05C38CEEC4FA}" type="slidenum">
              <a:rPr lang="de-DE" smtClean="0"/>
              <a:t>13</a:t>
            </a:fld>
            <a:endParaRPr lang="de-DE"/>
          </a:p>
        </p:txBody>
      </p:sp>
      <p:sp>
        <p:nvSpPr>
          <p:cNvPr id="12" name="Line 23"/>
          <p:cNvSpPr>
            <a:spLocks noChangeShapeType="1"/>
          </p:cNvSpPr>
          <p:nvPr/>
        </p:nvSpPr>
        <p:spPr bwMode="auto">
          <a:xfrm>
            <a:off x="0" y="863600"/>
            <a:ext cx="9144000" cy="0"/>
          </a:xfrm>
          <a:prstGeom prst="line">
            <a:avLst/>
          </a:prstGeom>
          <a:noFill/>
          <a:ln w="22225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3" name="Picture 42" descr="NeuLogo_WortbildmarkeClaim_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950" y="100013"/>
            <a:ext cx="2697163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4"/>
          <p:cNvSpPr txBox="1">
            <a:spLocks noChangeArrowheads="1"/>
          </p:cNvSpPr>
          <p:nvPr/>
        </p:nvSpPr>
        <p:spPr bwMode="auto">
          <a:xfrm>
            <a:off x="746125" y="6534150"/>
            <a:ext cx="7775575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0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altLang="de-DE" dirty="0" smtClean="0"/>
              <a:t>DWD Met. Observatorium Hohenpeißenberg, </a:t>
            </a:r>
            <a:fld id="{ECF00A8B-B02F-4BE8-BDF5-21261F61E5F9}" type="datetime6">
              <a:rPr lang="de-DE" altLang="de-DE" smtClean="0"/>
              <a:pPr>
                <a:defRPr/>
              </a:pPr>
              <a:t>Oktober 16</a:t>
            </a:fld>
            <a:r>
              <a:rPr lang="de-DE" altLang="de-DE" dirty="0" smtClean="0"/>
              <a:t>			               Seite </a:t>
            </a:r>
            <a:fld id="{BD0F94B9-9A9D-4052-A2A6-D9E3336B5337}" type="slidenum">
              <a:rPr lang="de-DE" altLang="de-DE" smtClean="0"/>
              <a:pPr>
                <a:defRPr/>
              </a:pPr>
              <a:t>13</a:t>
            </a:fld>
            <a:endParaRPr lang="de-DE" altLang="de-DE" dirty="0"/>
          </a:p>
        </p:txBody>
      </p:sp>
      <p:pic>
        <p:nvPicPr>
          <p:cNvPr id="15" name="Picture 28" descr="Bundesadler_klein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6491288"/>
            <a:ext cx="34925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Line 23"/>
          <p:cNvSpPr>
            <a:spLocks noChangeShapeType="1"/>
          </p:cNvSpPr>
          <p:nvPr/>
        </p:nvSpPr>
        <p:spPr bwMode="auto">
          <a:xfrm>
            <a:off x="0" y="6453188"/>
            <a:ext cx="9144000" cy="0"/>
          </a:xfrm>
          <a:prstGeom prst="line">
            <a:avLst/>
          </a:prstGeom>
          <a:noFill/>
          <a:ln w="1270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7" name="Picture 2" descr="image00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895" y="1981200"/>
            <a:ext cx="2308101" cy="1150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492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9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mtClean="0"/>
              <a:t>Data flow ACTRIS-2 for NOx</a:t>
            </a:r>
            <a:endParaRPr lang="de-CH" dirty="0"/>
          </a:p>
        </p:txBody>
      </p:sp>
      <p:sp>
        <p:nvSpPr>
          <p:cNvPr id="4" name="Rechteck 3"/>
          <p:cNvSpPr/>
          <p:nvPr/>
        </p:nvSpPr>
        <p:spPr>
          <a:xfrm>
            <a:off x="2877320" y="908721"/>
            <a:ext cx="3389360" cy="115212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sz="1400" dirty="0" err="1"/>
              <a:t>l</a:t>
            </a:r>
            <a:r>
              <a:rPr lang="de-CH" sz="1400" dirty="0" err="1" smtClean="0"/>
              <a:t>evel</a:t>
            </a:r>
            <a:r>
              <a:rPr lang="de-CH" sz="1400" dirty="0" smtClean="0"/>
              <a:t> 0: </a:t>
            </a:r>
            <a:r>
              <a:rPr lang="de-CH" sz="1400" dirty="0" err="1" smtClean="0"/>
              <a:t>raw</a:t>
            </a:r>
            <a:r>
              <a:rPr lang="de-CH" sz="1400" dirty="0" smtClean="0"/>
              <a:t> </a:t>
            </a:r>
            <a:r>
              <a:rPr lang="de-CH" sz="1400" dirty="0" err="1" smtClean="0"/>
              <a:t>data</a:t>
            </a:r>
            <a:r>
              <a:rPr lang="de-CH" sz="1400" dirty="0" smtClean="0"/>
              <a:t/>
            </a:r>
            <a:br>
              <a:rPr lang="de-CH" sz="1400" dirty="0" smtClean="0"/>
            </a:br>
            <a:r>
              <a:rPr lang="de-CH" sz="1400" dirty="0" err="1" smtClean="0"/>
              <a:t>level</a:t>
            </a:r>
            <a:r>
              <a:rPr lang="de-CH" sz="1400" dirty="0" smtClean="0"/>
              <a:t> 1: </a:t>
            </a:r>
            <a:r>
              <a:rPr lang="de-CH" sz="1400" dirty="0" err="1"/>
              <a:t>corrected</a:t>
            </a:r>
            <a:r>
              <a:rPr lang="de-CH" sz="1400" dirty="0"/>
              <a:t>*</a:t>
            </a:r>
            <a:r>
              <a:rPr lang="de-CH" sz="1400" baseline="30000" dirty="0"/>
              <a:t>1</a:t>
            </a:r>
            <a:r>
              <a:rPr lang="de-CH" sz="1400" dirty="0" smtClean="0"/>
              <a:t> </a:t>
            </a:r>
            <a:r>
              <a:rPr lang="de-CH" sz="1400" dirty="0" err="1" smtClean="0"/>
              <a:t>data</a:t>
            </a:r>
            <a:endParaRPr lang="de-CH" sz="1400" baseline="30000" dirty="0" smtClean="0"/>
          </a:p>
          <a:p>
            <a:pPr algn="ctr"/>
            <a:r>
              <a:rPr lang="de-CH" sz="1400" dirty="0" err="1" smtClean="0"/>
              <a:t>level</a:t>
            </a:r>
            <a:r>
              <a:rPr lang="de-CH" sz="1400" dirty="0" smtClean="0"/>
              <a:t> 2: 1-hourly </a:t>
            </a:r>
            <a:r>
              <a:rPr lang="de-CH" sz="1400" dirty="0" err="1" smtClean="0"/>
              <a:t>corrected</a:t>
            </a:r>
            <a:r>
              <a:rPr lang="de-CH" sz="1400" dirty="0"/>
              <a:t>*</a:t>
            </a:r>
            <a:r>
              <a:rPr lang="de-CH" sz="1400" baseline="30000" dirty="0"/>
              <a:t>1</a:t>
            </a:r>
            <a:r>
              <a:rPr lang="de-CH" sz="1400" dirty="0" smtClean="0"/>
              <a:t> </a:t>
            </a:r>
            <a:r>
              <a:rPr lang="de-CH" sz="1400" dirty="0" err="1" smtClean="0"/>
              <a:t>data</a:t>
            </a:r>
            <a:endParaRPr lang="de-CH" sz="1400" dirty="0" smtClean="0"/>
          </a:p>
          <a:p>
            <a:pPr algn="ctr"/>
            <a:r>
              <a:rPr lang="de-CH" sz="1200" dirty="0" smtClean="0"/>
              <a:t>(</a:t>
            </a:r>
            <a:r>
              <a:rPr lang="de-CH" sz="1200" dirty="0" err="1" smtClean="0"/>
              <a:t>for</a:t>
            </a:r>
            <a:r>
              <a:rPr lang="de-CH" sz="1200" dirty="0" smtClean="0"/>
              <a:t> all </a:t>
            </a:r>
            <a:r>
              <a:rPr lang="de-CH" sz="1200" dirty="0" err="1" smtClean="0"/>
              <a:t>levels</a:t>
            </a:r>
            <a:r>
              <a:rPr lang="de-CH" sz="1200" dirty="0" smtClean="0"/>
              <a:t>: EBAS </a:t>
            </a:r>
            <a:r>
              <a:rPr lang="de-CH" sz="1200" dirty="0" err="1" smtClean="0"/>
              <a:t>format</a:t>
            </a:r>
            <a:r>
              <a:rPr lang="de-CH" sz="1200" dirty="0" smtClean="0"/>
              <a:t> </a:t>
            </a:r>
            <a:r>
              <a:rPr lang="de-CH" sz="1200" dirty="0" err="1" smtClean="0"/>
              <a:t>with</a:t>
            </a:r>
            <a:r>
              <a:rPr lang="de-CH" sz="1200" dirty="0" smtClean="0"/>
              <a:t> optional </a:t>
            </a:r>
            <a:r>
              <a:rPr lang="de-CH" sz="1200" dirty="0" err="1" smtClean="0"/>
              <a:t>columns</a:t>
            </a:r>
            <a:r>
              <a:rPr lang="de-CH" sz="1200" dirty="0" smtClean="0"/>
              <a:t> </a:t>
            </a:r>
            <a:r>
              <a:rPr lang="de-CH" sz="1200" dirty="0" err="1" smtClean="0"/>
              <a:t>containing</a:t>
            </a:r>
            <a:r>
              <a:rPr lang="de-CH" sz="1200" dirty="0" smtClean="0"/>
              <a:t> </a:t>
            </a:r>
            <a:r>
              <a:rPr lang="de-CH" sz="1200" dirty="0" err="1" smtClean="0"/>
              <a:t>metadata</a:t>
            </a:r>
            <a:r>
              <a:rPr lang="de-CH" sz="1200" dirty="0" smtClean="0"/>
              <a:t> </a:t>
            </a:r>
            <a:r>
              <a:rPr lang="de-CH" sz="1200" dirty="0" err="1" smtClean="0"/>
              <a:t>to</a:t>
            </a:r>
            <a:r>
              <a:rPr lang="de-CH" sz="1200" dirty="0" smtClean="0"/>
              <a:t> check </a:t>
            </a:r>
            <a:r>
              <a:rPr lang="de-CH" sz="1200" dirty="0" err="1" smtClean="0"/>
              <a:t>corrections</a:t>
            </a:r>
            <a:r>
              <a:rPr lang="de-CH" sz="1200" dirty="0" smtClean="0"/>
              <a:t>) *</a:t>
            </a:r>
            <a:r>
              <a:rPr lang="de-CH" sz="1200" baseline="30000" dirty="0" smtClean="0"/>
              <a:t>2</a:t>
            </a:r>
            <a:endParaRPr lang="de-CH" sz="1200" dirty="0"/>
          </a:p>
        </p:txBody>
      </p:sp>
      <p:cxnSp>
        <p:nvCxnSpPr>
          <p:cNvPr id="7" name="Gerade Verbindung mit Pfeil 6"/>
          <p:cNvCxnSpPr/>
          <p:nvPr/>
        </p:nvCxnSpPr>
        <p:spPr>
          <a:xfrm flipH="1">
            <a:off x="4572000" y="2132856"/>
            <a:ext cx="6075" cy="432048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6361594" y="6237312"/>
            <a:ext cx="296293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smtClean="0"/>
              <a:t>*</a:t>
            </a:r>
            <a:r>
              <a:rPr lang="de-DE" sz="1050" baseline="30000" smtClean="0"/>
              <a:t>1</a:t>
            </a:r>
            <a:r>
              <a:rPr lang="de-DE" sz="1050" smtClean="0"/>
              <a:t> according to GAW Measurement Guidelines</a:t>
            </a:r>
          </a:p>
          <a:p>
            <a:r>
              <a:rPr lang="de-DE" sz="1050" smtClean="0"/>
              <a:t>*</a:t>
            </a:r>
            <a:r>
              <a:rPr lang="de-DE" sz="1050" baseline="30000" smtClean="0"/>
              <a:t>2</a:t>
            </a:r>
            <a:r>
              <a:rPr lang="de-DE" sz="1050" smtClean="0"/>
              <a:t> final format will be developed (Rohrer, EBAS), see </a:t>
            </a:r>
            <a:r>
              <a:rPr lang="de-DE" sz="1050" smtClean="0">
                <a:hlinkClick r:id="rId3"/>
              </a:rPr>
              <a:t>http://ebas-submit.nilu.no/</a:t>
            </a:r>
            <a:endParaRPr lang="de-DE" sz="1050"/>
          </a:p>
        </p:txBody>
      </p:sp>
      <p:sp>
        <p:nvSpPr>
          <p:cNvPr id="10" name="Abgerundetes Rechteck 9"/>
          <p:cNvSpPr/>
          <p:nvPr/>
        </p:nvSpPr>
        <p:spPr>
          <a:xfrm>
            <a:off x="3131840" y="2599310"/>
            <a:ext cx="2931846" cy="7238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First Submission </a:t>
            </a:r>
            <a:r>
              <a:rPr lang="de-CH" sz="1600" dirty="0" err="1" smtClean="0"/>
              <a:t>to</a:t>
            </a:r>
            <a:r>
              <a:rPr lang="de-CH" sz="1600" dirty="0" smtClean="0"/>
              <a:t> EBAS</a:t>
            </a:r>
          </a:p>
          <a:p>
            <a:pPr algn="ctr"/>
            <a:r>
              <a:rPr lang="de-CH" sz="1600" dirty="0" smtClean="0">
                <a:hlinkClick r:id="rId4"/>
              </a:rPr>
              <a:t>http://ebas-submit-tool.nilu.no/</a:t>
            </a:r>
            <a:endParaRPr lang="de-CH" sz="1600" dirty="0"/>
          </a:p>
        </p:txBody>
      </p:sp>
      <p:sp>
        <p:nvSpPr>
          <p:cNvPr id="11" name="Abgerundetes Rechteck 10"/>
          <p:cNvSpPr/>
          <p:nvPr/>
        </p:nvSpPr>
        <p:spPr>
          <a:xfrm>
            <a:off x="3563591" y="3717033"/>
            <a:ext cx="1944513" cy="720080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smtClean="0"/>
              <a:t>WCC-NOx</a:t>
            </a:r>
          </a:p>
          <a:p>
            <a:pPr algn="ctr"/>
            <a:r>
              <a:rPr lang="de-CH" sz="1100" smtClean="0"/>
              <a:t>Data Processing/Consistency Checks</a:t>
            </a:r>
            <a:endParaRPr lang="de-CH" sz="1100" dirty="0"/>
          </a:p>
        </p:txBody>
      </p:sp>
      <p:cxnSp>
        <p:nvCxnSpPr>
          <p:cNvPr id="12" name="Gerade Verbindung mit Pfeil 11"/>
          <p:cNvCxnSpPr/>
          <p:nvPr/>
        </p:nvCxnSpPr>
        <p:spPr>
          <a:xfrm>
            <a:off x="4572000" y="3398004"/>
            <a:ext cx="1" cy="288032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6216402" y="3861048"/>
            <a:ext cx="2604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QA</a:t>
            </a:r>
            <a:r>
              <a:rPr lang="en-US" dirty="0"/>
              <a:t> </a:t>
            </a:r>
            <a:r>
              <a:rPr lang="en-US"/>
              <a:t>process </a:t>
            </a:r>
            <a:r>
              <a:rPr lang="en-US" smtClean="0"/>
              <a:t>under </a:t>
            </a:r>
            <a:r>
              <a:rPr lang="en-US" dirty="0" smtClean="0"/>
              <a:t>lead by WCC-NOx</a:t>
            </a:r>
            <a:endParaRPr lang="de-DE" dirty="0"/>
          </a:p>
        </p:txBody>
      </p:sp>
      <p:cxnSp>
        <p:nvCxnSpPr>
          <p:cNvPr id="14" name="Gerade Verbindung mit Pfeil 13"/>
          <p:cNvCxnSpPr/>
          <p:nvPr/>
        </p:nvCxnSpPr>
        <p:spPr>
          <a:xfrm>
            <a:off x="5573965" y="4183342"/>
            <a:ext cx="582211" cy="144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 flipH="1">
            <a:off x="2771800" y="4462626"/>
            <a:ext cx="760796" cy="475346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bgerundetes Rechteck 18"/>
          <p:cNvSpPr/>
          <p:nvPr/>
        </p:nvSpPr>
        <p:spPr>
          <a:xfrm>
            <a:off x="3563591" y="5009981"/>
            <a:ext cx="1944513" cy="628600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smtClean="0"/>
              <a:t>WCC-Cloud</a:t>
            </a:r>
          </a:p>
          <a:p>
            <a:pPr algn="ctr"/>
            <a:r>
              <a:rPr lang="de-CH" sz="1100" smtClean="0">
                <a:hlinkClick r:id="rId5"/>
              </a:rPr>
              <a:t>https://fz-juelich.sciebo.de/</a:t>
            </a:r>
            <a:endParaRPr lang="de-CH" sz="1100" dirty="0"/>
          </a:p>
        </p:txBody>
      </p:sp>
      <p:sp>
        <p:nvSpPr>
          <p:cNvPr id="28" name="Rechteck 27"/>
          <p:cNvSpPr/>
          <p:nvPr/>
        </p:nvSpPr>
        <p:spPr>
          <a:xfrm>
            <a:off x="2051720" y="5013176"/>
            <a:ext cx="971131" cy="4320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sz="1400" smtClean="0"/>
              <a:t>Stations</a:t>
            </a:r>
            <a:endParaRPr lang="de-CH" sz="1200" dirty="0"/>
          </a:p>
        </p:txBody>
      </p:sp>
      <p:sp>
        <p:nvSpPr>
          <p:cNvPr id="15" name="Textfeld 14"/>
          <p:cNvSpPr txBox="1"/>
          <p:nvPr/>
        </p:nvSpPr>
        <p:spPr>
          <a:xfrm>
            <a:off x="755576" y="3904020"/>
            <a:ext cx="27363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Feedback </a:t>
            </a:r>
            <a:r>
              <a:rPr lang="en-US" sz="1400" b="1"/>
              <a:t>to </a:t>
            </a:r>
            <a:r>
              <a:rPr lang="en-US" sz="1400" b="1" smtClean="0"/>
              <a:t>stations:</a:t>
            </a:r>
          </a:p>
          <a:p>
            <a:r>
              <a:rPr lang="en-US" sz="1400" smtClean="0"/>
              <a:t>open </a:t>
            </a:r>
            <a:r>
              <a:rPr lang="en-US" sz="1400" dirty="0"/>
              <a:t>issues in the </a:t>
            </a:r>
            <a:r>
              <a:rPr lang="en-US" sz="1400"/>
              <a:t>issue </a:t>
            </a:r>
            <a:r>
              <a:rPr lang="en-US" sz="1400" smtClean="0"/>
              <a:t>tracker</a:t>
            </a:r>
          </a:p>
          <a:p>
            <a:r>
              <a:rPr lang="en-US" sz="1000" smtClean="0">
                <a:hlinkClick r:id="rId6"/>
              </a:rPr>
              <a:t>http://ebas-feedback.nilu.no/my_view_page.php</a:t>
            </a:r>
            <a:endParaRPr lang="en-US" sz="1000" dirty="0" smtClean="0"/>
          </a:p>
        </p:txBody>
      </p:sp>
      <p:sp>
        <p:nvSpPr>
          <p:cNvPr id="47" name="Textfeld 46"/>
          <p:cNvSpPr txBox="1"/>
          <p:nvPr/>
        </p:nvSpPr>
        <p:spPr>
          <a:xfrm>
            <a:off x="6012160" y="4718754"/>
            <a:ext cx="32403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second revision </a:t>
            </a:r>
            <a:r>
              <a:rPr lang="en-US" b="1" dirty="0" smtClean="0"/>
              <a:t>or </a:t>
            </a:r>
            <a:r>
              <a:rPr lang="en-US" b="1" dirty="0" smtClean="0">
                <a:solidFill>
                  <a:srgbClr val="00B050"/>
                </a:solidFill>
              </a:rPr>
              <a:t>approval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sz="1400" dirty="0"/>
              <a:t>problems / questions have to be addressed by the data provider; </a:t>
            </a:r>
            <a:endParaRPr lang="en-US" sz="1400" dirty="0" smtClean="0"/>
          </a:p>
          <a:p>
            <a:r>
              <a:rPr lang="en-US" sz="1400" dirty="0" smtClean="0"/>
              <a:t>this </a:t>
            </a:r>
            <a:r>
              <a:rPr lang="en-US" sz="1400" dirty="0"/>
              <a:t>will be tracked until a decision maker </a:t>
            </a:r>
            <a:r>
              <a:rPr lang="en-US" sz="1400" dirty="0" smtClean="0"/>
              <a:t>(WCC-NOx) </a:t>
            </a:r>
            <a:r>
              <a:rPr lang="en-US" sz="1400" dirty="0"/>
              <a:t>closes the issue (successful). </a:t>
            </a:r>
          </a:p>
        </p:txBody>
      </p:sp>
      <p:cxnSp>
        <p:nvCxnSpPr>
          <p:cNvPr id="48" name="Gerade Verbindung mit Pfeil 47"/>
          <p:cNvCxnSpPr/>
          <p:nvPr/>
        </p:nvCxnSpPr>
        <p:spPr>
          <a:xfrm flipH="1">
            <a:off x="5292080" y="4509120"/>
            <a:ext cx="1" cy="42885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mit Pfeil 49"/>
          <p:cNvCxnSpPr/>
          <p:nvPr/>
        </p:nvCxnSpPr>
        <p:spPr>
          <a:xfrm>
            <a:off x="5004048" y="4507379"/>
            <a:ext cx="0" cy="431174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mit Pfeil 61"/>
          <p:cNvCxnSpPr/>
          <p:nvPr/>
        </p:nvCxnSpPr>
        <p:spPr>
          <a:xfrm flipH="1">
            <a:off x="3116638" y="5357718"/>
            <a:ext cx="375242" cy="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mit Pfeil 62"/>
          <p:cNvCxnSpPr/>
          <p:nvPr/>
        </p:nvCxnSpPr>
        <p:spPr>
          <a:xfrm flipH="1">
            <a:off x="3116344" y="5100682"/>
            <a:ext cx="375536" cy="3195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Abgerundetes Rechteck 69"/>
          <p:cNvSpPr/>
          <p:nvPr/>
        </p:nvSpPr>
        <p:spPr>
          <a:xfrm>
            <a:off x="1043608" y="6017493"/>
            <a:ext cx="2931846" cy="7238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sz="1600" smtClean="0"/>
              <a:t>Final Submission to EBAS</a:t>
            </a:r>
          </a:p>
          <a:p>
            <a:pPr algn="ctr"/>
            <a:r>
              <a:rPr lang="de-CH" sz="1600" smtClean="0"/>
              <a:t>«ACTRIS» data</a:t>
            </a:r>
            <a:endParaRPr lang="de-CH" sz="1600" dirty="0" smtClean="0"/>
          </a:p>
          <a:p>
            <a:pPr algn="ctr"/>
            <a:r>
              <a:rPr lang="de-CH" sz="1600" smtClean="0">
                <a:hlinkClick r:id="rId4"/>
              </a:rPr>
              <a:t>http://ebas-submit-tool.nilu.no/</a:t>
            </a:r>
            <a:endParaRPr lang="de-CH" sz="1600" dirty="0"/>
          </a:p>
        </p:txBody>
      </p:sp>
      <p:cxnSp>
        <p:nvCxnSpPr>
          <p:cNvPr id="74" name="Gerade Verbindung mit Pfeil 73"/>
          <p:cNvCxnSpPr/>
          <p:nvPr/>
        </p:nvCxnSpPr>
        <p:spPr>
          <a:xfrm>
            <a:off x="2555776" y="5589240"/>
            <a:ext cx="0" cy="351417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>
            <a:off x="3131840" y="5467543"/>
            <a:ext cx="369759" cy="3195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Gerade Verbindung mit Pfeil 80"/>
          <p:cNvCxnSpPr/>
          <p:nvPr/>
        </p:nvCxnSpPr>
        <p:spPr>
          <a:xfrm flipV="1">
            <a:off x="3779912" y="4509120"/>
            <a:ext cx="0" cy="432049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feld 83"/>
          <p:cNvSpPr txBox="1"/>
          <p:nvPr/>
        </p:nvSpPr>
        <p:spPr>
          <a:xfrm>
            <a:off x="3355613" y="4543544"/>
            <a:ext cx="8194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Re-</a:t>
            </a:r>
          </a:p>
          <a:p>
            <a:r>
              <a:rPr lang="de-DE" sz="110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submission</a:t>
            </a:r>
            <a:endParaRPr lang="de-DE" sz="110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" name="Textfeld 84"/>
          <p:cNvSpPr txBox="1"/>
          <p:nvPr/>
        </p:nvSpPr>
        <p:spPr>
          <a:xfrm>
            <a:off x="2915816" y="5423138"/>
            <a:ext cx="8194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Re-</a:t>
            </a:r>
          </a:p>
          <a:p>
            <a:r>
              <a:rPr lang="de-DE" sz="110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submission</a:t>
            </a:r>
            <a:endParaRPr lang="de-DE" sz="110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6" name="Abgerundetes Rechteck 85"/>
          <p:cNvSpPr/>
          <p:nvPr/>
        </p:nvSpPr>
        <p:spPr>
          <a:xfrm>
            <a:off x="933490" y="2297788"/>
            <a:ext cx="1576041" cy="141711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sz="1600" dirty="0" smtClean="0"/>
              <a:t>Data </a:t>
            </a:r>
            <a:r>
              <a:rPr lang="de-CH" sz="1600" dirty="0" err="1" smtClean="0"/>
              <a:t>meeting</a:t>
            </a:r>
            <a:r>
              <a:rPr lang="de-CH" sz="1600" dirty="0" smtClean="0"/>
              <a:t> </a:t>
            </a:r>
            <a:r>
              <a:rPr lang="de-CH" sz="1600" dirty="0" err="1" smtClean="0"/>
              <a:t>to</a:t>
            </a:r>
            <a:r>
              <a:rPr lang="de-CH" sz="1600" dirty="0" smtClean="0"/>
              <a:t> </a:t>
            </a:r>
            <a:r>
              <a:rPr lang="de-CH" sz="1600" dirty="0" err="1" smtClean="0"/>
              <a:t>discuss</a:t>
            </a:r>
            <a:r>
              <a:rPr lang="de-CH" sz="1600" dirty="0" smtClean="0"/>
              <a:t> </a:t>
            </a:r>
            <a:r>
              <a:rPr lang="de-CH" sz="1600" dirty="0" err="1" smtClean="0"/>
              <a:t>problems</a:t>
            </a:r>
            <a:r>
              <a:rPr lang="de-CH" sz="1600" dirty="0" smtClean="0"/>
              <a:t> </a:t>
            </a:r>
            <a:r>
              <a:rPr lang="de-CH" sz="1600" dirty="0" err="1" smtClean="0"/>
              <a:t>and</a:t>
            </a:r>
            <a:r>
              <a:rPr lang="de-CH" sz="1600" dirty="0" smtClean="0"/>
              <a:t> </a:t>
            </a:r>
            <a:r>
              <a:rPr lang="de-CH" sz="1600" dirty="0" err="1" smtClean="0"/>
              <a:t>progress</a:t>
            </a:r>
            <a:endParaRPr lang="de-CH" sz="1600" dirty="0" smtClean="0"/>
          </a:p>
          <a:p>
            <a:pPr algn="ctr"/>
            <a:r>
              <a:rPr lang="de-CH" sz="1600" dirty="0" smtClean="0"/>
              <a:t>(</a:t>
            </a:r>
            <a:r>
              <a:rPr lang="de-CH" sz="1600" dirty="0" err="1" smtClean="0"/>
              <a:t>regular</a:t>
            </a:r>
            <a:r>
              <a:rPr lang="de-CH" sz="1600" dirty="0" smtClean="0"/>
              <a:t>?)</a:t>
            </a:r>
            <a:endParaRPr lang="de-CH" sz="1600" dirty="0"/>
          </a:p>
        </p:txBody>
      </p:sp>
      <p:grpSp>
        <p:nvGrpSpPr>
          <p:cNvPr id="92" name="Gruppieren 91"/>
          <p:cNvGrpSpPr/>
          <p:nvPr/>
        </p:nvGrpSpPr>
        <p:grpSpPr>
          <a:xfrm>
            <a:off x="115253" y="2961247"/>
            <a:ext cx="1759270" cy="2303074"/>
            <a:chOff x="7865134" y="1756420"/>
            <a:chExt cx="823166" cy="952500"/>
          </a:xfrm>
        </p:grpSpPr>
        <p:cxnSp>
          <p:nvCxnSpPr>
            <p:cNvPr id="88" name="Gerade Verbindung mit Pfeil 87"/>
            <p:cNvCxnSpPr/>
            <p:nvPr/>
          </p:nvCxnSpPr>
          <p:spPr>
            <a:xfrm>
              <a:off x="7872386" y="1761125"/>
              <a:ext cx="320048" cy="0"/>
            </a:xfrm>
            <a:prstGeom prst="straightConnector1">
              <a:avLst/>
            </a:prstGeom>
            <a:ln w="57150">
              <a:solidFill>
                <a:schemeClr val="accent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rade Verbindung 88"/>
            <p:cNvCxnSpPr/>
            <p:nvPr/>
          </p:nvCxnSpPr>
          <p:spPr>
            <a:xfrm flipH="1">
              <a:off x="7865134" y="2697659"/>
              <a:ext cx="823166" cy="0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Gerade Verbindung 89"/>
            <p:cNvCxnSpPr/>
            <p:nvPr/>
          </p:nvCxnSpPr>
          <p:spPr>
            <a:xfrm flipH="1">
              <a:off x="7876748" y="1756420"/>
              <a:ext cx="7620" cy="952500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Picture 30" descr="logo-actri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3" y="0"/>
            <a:ext cx="1613539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477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63"/>
          <a:stretch/>
        </p:blipFill>
        <p:spPr bwMode="auto">
          <a:xfrm>
            <a:off x="0" y="1700808"/>
            <a:ext cx="6432698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51520" y="5056238"/>
            <a:ext cx="81665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Confirmation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flags</a:t>
            </a:r>
            <a:r>
              <a:rPr lang="de-DE" dirty="0" smtClean="0"/>
              <a:t>???</a:t>
            </a:r>
          </a:p>
          <a:p>
            <a:r>
              <a:rPr lang="de-DE" dirty="0" smtClean="0"/>
              <a:t>Are </a:t>
            </a:r>
            <a:r>
              <a:rPr lang="de-DE" dirty="0" err="1" smtClean="0"/>
              <a:t>templates</a:t>
            </a:r>
            <a:r>
              <a:rPr lang="de-DE" dirty="0" smtClean="0"/>
              <a:t> ok? Yes, all </a:t>
            </a:r>
            <a:r>
              <a:rPr lang="de-DE" dirty="0" err="1" smtClean="0"/>
              <a:t>infomation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captured</a:t>
            </a:r>
            <a:r>
              <a:rPr lang="de-DE" dirty="0" smtClean="0"/>
              <a:t> but </a:t>
            </a:r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technical</a:t>
            </a:r>
            <a:r>
              <a:rPr lang="de-DE" dirty="0" smtClean="0"/>
              <a:t> </a:t>
            </a:r>
            <a:r>
              <a:rPr lang="de-DE" dirty="0" err="1" smtClean="0"/>
              <a:t>problems</a:t>
            </a:r>
            <a:r>
              <a:rPr lang="de-DE" dirty="0" smtClean="0"/>
              <a:t> </a:t>
            </a:r>
            <a:r>
              <a:rPr lang="de-DE" dirty="0" err="1" smtClean="0"/>
              <a:t>during</a:t>
            </a:r>
            <a:r>
              <a:rPr lang="de-DE" dirty="0" smtClean="0"/>
              <a:t> </a:t>
            </a:r>
            <a:r>
              <a:rPr lang="de-DE" dirty="0" err="1" smtClean="0"/>
              <a:t>submission</a:t>
            </a:r>
            <a:r>
              <a:rPr lang="de-DE" dirty="0"/>
              <a:t> </a:t>
            </a:r>
            <a:r>
              <a:rPr lang="de-DE" dirty="0" smtClean="0"/>
              <a:t>(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discussed</a:t>
            </a:r>
            <a:r>
              <a:rPr lang="de-DE" dirty="0" smtClean="0"/>
              <a:t> offline </a:t>
            </a:r>
            <a:r>
              <a:rPr lang="de-DE" dirty="0" err="1" smtClean="0"/>
              <a:t>with</a:t>
            </a:r>
            <a:r>
              <a:rPr lang="de-DE" dirty="0" smtClean="0"/>
              <a:t> EBAS)</a:t>
            </a:r>
          </a:p>
          <a:p>
            <a:r>
              <a:rPr lang="de-DE" dirty="0" smtClean="0"/>
              <a:t>Status </a:t>
            </a:r>
            <a:r>
              <a:rPr lang="de-DE" dirty="0" err="1" smtClean="0"/>
              <a:t>of</a:t>
            </a:r>
            <a:r>
              <a:rPr lang="de-DE" dirty="0" smtClean="0"/>
              <a:t> WCC </a:t>
            </a:r>
            <a:r>
              <a:rPr lang="de-DE" dirty="0" err="1" smtClean="0"/>
              <a:t>NOx</a:t>
            </a:r>
            <a:r>
              <a:rPr lang="de-DE" dirty="0" smtClean="0"/>
              <a:t>: </a:t>
            </a:r>
            <a:r>
              <a:rPr lang="de-DE" dirty="0" err="1" smtClean="0"/>
              <a:t>first</a:t>
            </a:r>
            <a:r>
              <a:rPr lang="de-DE" dirty="0" smtClean="0"/>
              <a:t> </a:t>
            </a:r>
            <a:r>
              <a:rPr lang="de-DE" dirty="0" err="1" smtClean="0"/>
              <a:t>priority</a:t>
            </a:r>
            <a:r>
              <a:rPr lang="de-DE" dirty="0" smtClean="0"/>
              <a:t> Side-</a:t>
            </a:r>
            <a:r>
              <a:rPr lang="de-DE" dirty="0" err="1" smtClean="0"/>
              <a:t>by</a:t>
            </a:r>
            <a:r>
              <a:rPr lang="de-DE" dirty="0" smtClean="0"/>
              <a:t>-Side </a:t>
            </a:r>
            <a:r>
              <a:rPr lang="de-DE" dirty="0" err="1" smtClean="0"/>
              <a:t>intercomparison</a:t>
            </a:r>
            <a:r>
              <a:rPr lang="de-DE" dirty="0"/>
              <a:t> </a:t>
            </a:r>
            <a:r>
              <a:rPr lang="de-DE" dirty="0" smtClean="0"/>
              <a:t>(</a:t>
            </a:r>
            <a:r>
              <a:rPr lang="de-DE" dirty="0" err="1" smtClean="0"/>
              <a:t>preparation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participation</a:t>
            </a:r>
            <a:r>
              <a:rPr lang="de-DE" dirty="0" smtClean="0"/>
              <a:t>), </a:t>
            </a:r>
            <a:r>
              <a:rPr lang="de-DE" dirty="0" err="1" smtClean="0"/>
              <a:t>correction</a:t>
            </a:r>
            <a:r>
              <a:rPr lang="de-DE" dirty="0" smtClean="0"/>
              <a:t>/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checks</a:t>
            </a:r>
            <a:r>
              <a:rPr lang="de-DE" dirty="0" smtClean="0"/>
              <a:t> on-</a:t>
            </a:r>
            <a:r>
              <a:rPr lang="de-DE" dirty="0" err="1" smtClean="0"/>
              <a:t>going</a:t>
            </a:r>
            <a:r>
              <a:rPr lang="de-DE" dirty="0" smtClean="0"/>
              <a:t>.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835696" y="332656"/>
            <a:ext cx="65823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err="1" smtClean="0"/>
              <a:t>NOx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submission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levels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and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flags</a:t>
            </a:r>
            <a:endParaRPr lang="de-DE" sz="2400" b="1" dirty="0" smtClean="0"/>
          </a:p>
          <a:p>
            <a:endParaRPr lang="de-DE" dirty="0"/>
          </a:p>
          <a:p>
            <a:r>
              <a:rPr lang="de-DE" b="1" dirty="0" smtClean="0"/>
              <a:t>Level 0 </a:t>
            </a:r>
            <a:r>
              <a:rPr lang="de-DE" dirty="0"/>
              <a:t>"Native" time </a:t>
            </a:r>
            <a:r>
              <a:rPr lang="de-DE" dirty="0" err="1" smtClean="0"/>
              <a:t>resolution</a:t>
            </a:r>
            <a:r>
              <a:rPr lang="de-DE" dirty="0" smtClean="0"/>
              <a:t>, </a:t>
            </a:r>
            <a:r>
              <a:rPr lang="de-DE" dirty="0" err="1" smtClean="0"/>
              <a:t>mixing</a:t>
            </a:r>
            <a:r>
              <a:rPr lang="de-DE" dirty="0" smtClean="0"/>
              <a:t> </a:t>
            </a:r>
            <a:r>
              <a:rPr lang="de-DE" dirty="0" err="1" smtClean="0"/>
              <a:t>ratios</a:t>
            </a:r>
            <a:endParaRPr lang="de-DE" dirty="0" smtClean="0"/>
          </a:p>
          <a:p>
            <a:r>
              <a:rPr lang="de-DE" b="1" dirty="0" smtClean="0"/>
              <a:t>Level 1 </a:t>
            </a:r>
            <a:r>
              <a:rPr lang="de-DE" dirty="0" err="1" smtClean="0"/>
              <a:t>corrected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, </a:t>
            </a:r>
            <a:r>
              <a:rPr lang="de-DE" dirty="0"/>
              <a:t>"Native" time </a:t>
            </a:r>
            <a:r>
              <a:rPr lang="de-DE" dirty="0" err="1" smtClean="0"/>
              <a:t>resolution</a:t>
            </a:r>
            <a:endParaRPr lang="de-DE" dirty="0"/>
          </a:p>
          <a:p>
            <a:r>
              <a:rPr lang="de-DE" b="1" dirty="0" smtClean="0"/>
              <a:t>Level 2 </a:t>
            </a:r>
            <a:r>
              <a:rPr lang="de-DE" dirty="0" err="1" smtClean="0"/>
              <a:t>corrected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, 1-hour </a:t>
            </a:r>
            <a:r>
              <a:rPr lang="de-DE" dirty="0" err="1" smtClean="0"/>
              <a:t>averages</a:t>
            </a:r>
            <a:endParaRPr lang="de-DE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82" t="12679" r="960" b="4348"/>
          <a:stretch/>
        </p:blipFill>
        <p:spPr bwMode="auto">
          <a:xfrm>
            <a:off x="1547664" y="2147848"/>
            <a:ext cx="7596336" cy="2908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0" descr="logo-actri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3" y="0"/>
            <a:ext cx="1613539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015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3516519"/>
              </p:ext>
            </p:extLst>
          </p:nvPr>
        </p:nvGraphicFramePr>
        <p:xfrm>
          <a:off x="447584" y="2094849"/>
          <a:ext cx="2625423" cy="3215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" name="Formel" r:id="rId4" imgW="1866600" imgH="228600" progId="Equation.3">
                  <p:embed/>
                </p:oleObj>
              </mc:Choice>
              <mc:Fallback>
                <p:oleObj name="Formel" r:id="rId4" imgW="1866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584" y="2094849"/>
                        <a:ext cx="2625423" cy="3215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2657858"/>
              </p:ext>
            </p:extLst>
          </p:nvPr>
        </p:nvGraphicFramePr>
        <p:xfrm>
          <a:off x="400084" y="2454193"/>
          <a:ext cx="6624736" cy="619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" name="Formel" r:id="rId6" imgW="5155920" imgH="482400" progId="Equation.3">
                  <p:embed/>
                </p:oleObj>
              </mc:Choice>
              <mc:Fallback>
                <p:oleObj name="Formel" r:id="rId6" imgW="51559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84" y="2454193"/>
                        <a:ext cx="6624736" cy="6198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0368198"/>
              </p:ext>
            </p:extLst>
          </p:nvPr>
        </p:nvGraphicFramePr>
        <p:xfrm>
          <a:off x="755576" y="4918385"/>
          <a:ext cx="3161163" cy="363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" name="Formel" r:id="rId8" imgW="2095200" imgH="241200" progId="Equation.3">
                  <p:embed/>
                </p:oleObj>
              </mc:Choice>
              <mc:Fallback>
                <p:oleObj name="Formel" r:id="rId8" imgW="20952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4918385"/>
                        <a:ext cx="3161163" cy="3639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5902339"/>
              </p:ext>
            </p:extLst>
          </p:nvPr>
        </p:nvGraphicFramePr>
        <p:xfrm>
          <a:off x="746530" y="5295397"/>
          <a:ext cx="3961980" cy="800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" name="Formel" r:id="rId10" imgW="2641320" imgH="469800" progId="Equation.3">
                  <p:embed/>
                </p:oleObj>
              </mc:Choice>
              <mc:Fallback>
                <p:oleObj name="Formel" r:id="rId10" imgW="264132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530" y="5295397"/>
                        <a:ext cx="3961980" cy="8000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117094" y="3486423"/>
            <a:ext cx="480933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2000" dirty="0" smtClean="0"/>
              <a:t>2) </a:t>
            </a:r>
            <a:r>
              <a:rPr lang="de-DE" sz="2000" dirty="0" smtClean="0">
                <a:solidFill>
                  <a:srgbClr val="FF0000"/>
                </a:solidFill>
              </a:rPr>
              <a:t>H</a:t>
            </a:r>
            <a:r>
              <a:rPr lang="de-DE" sz="2000" baseline="-25000" dirty="0" smtClean="0">
                <a:solidFill>
                  <a:srgbClr val="FF0000"/>
                </a:solidFill>
              </a:rPr>
              <a:t>2</a:t>
            </a:r>
            <a:r>
              <a:rPr lang="de-DE" sz="2000" dirty="0" smtClean="0">
                <a:solidFill>
                  <a:srgbClr val="FF0000"/>
                </a:solidFill>
              </a:rPr>
              <a:t>O </a:t>
            </a:r>
            <a:r>
              <a:rPr lang="de-DE" sz="2000" dirty="0" err="1" smtClean="0">
                <a:solidFill>
                  <a:srgbClr val="FF0000"/>
                </a:solidFill>
              </a:rPr>
              <a:t>quenching</a:t>
            </a:r>
            <a:r>
              <a:rPr lang="de-DE" sz="2000" dirty="0" smtClean="0"/>
              <a:t>:</a:t>
            </a:r>
          </a:p>
          <a:p>
            <a:pPr algn="l"/>
            <a:r>
              <a:rPr lang="de-DE" sz="2000" dirty="0" smtClean="0"/>
              <a:t>	NO</a:t>
            </a:r>
            <a:r>
              <a:rPr lang="de-DE" sz="2000" baseline="-25000" dirty="0" smtClean="0"/>
              <a:t>2</a:t>
            </a:r>
            <a:r>
              <a:rPr lang="de-DE" sz="2000" baseline="30000" dirty="0" smtClean="0"/>
              <a:t>*</a:t>
            </a:r>
            <a:r>
              <a:rPr lang="de-DE" sz="2000" dirty="0" smtClean="0"/>
              <a:t> + H</a:t>
            </a:r>
            <a:r>
              <a:rPr lang="de-DE" sz="2000" baseline="-25000" dirty="0" smtClean="0"/>
              <a:t>2</a:t>
            </a:r>
            <a:r>
              <a:rPr lang="de-DE" sz="2000" dirty="0" smtClean="0"/>
              <a:t>O → NO</a:t>
            </a:r>
            <a:r>
              <a:rPr lang="de-DE" sz="2000" baseline="-25000" dirty="0" smtClean="0"/>
              <a:t>2</a:t>
            </a:r>
            <a:r>
              <a:rPr lang="de-DE" sz="2000" dirty="0" smtClean="0"/>
              <a:t> + H</a:t>
            </a:r>
            <a:r>
              <a:rPr lang="de-DE" sz="2000" baseline="-25000" dirty="0" smtClean="0"/>
              <a:t>2</a:t>
            </a:r>
            <a:r>
              <a:rPr lang="de-DE" sz="2000" dirty="0" smtClean="0"/>
              <a:t>O</a:t>
            </a:r>
            <a:endParaRPr lang="de-DE" sz="2000" dirty="0"/>
          </a:p>
          <a:p>
            <a:pPr marL="800100" lvl="1" indent="-342900" algn="l">
              <a:buFont typeface="Symbol"/>
              <a:buChar char="Þ"/>
            </a:pPr>
            <a:r>
              <a:rPr lang="de-DE" sz="2000" dirty="0" smtClean="0"/>
              <a:t>H</a:t>
            </a:r>
            <a:r>
              <a:rPr lang="de-DE" sz="2000" baseline="-25000" dirty="0" smtClean="0"/>
              <a:t>2</a:t>
            </a:r>
            <a:r>
              <a:rPr lang="de-DE" sz="2000" dirty="0" smtClean="0"/>
              <a:t>O </a:t>
            </a:r>
            <a:r>
              <a:rPr lang="de-DE" sz="2000" dirty="0" err="1" smtClean="0"/>
              <a:t>measurements</a:t>
            </a:r>
            <a:r>
              <a:rPr lang="de-DE" sz="2000" dirty="0" smtClean="0"/>
              <a:t> </a:t>
            </a:r>
            <a:r>
              <a:rPr lang="de-DE" sz="2000" dirty="0" err="1" smtClean="0"/>
              <a:t>required</a:t>
            </a:r>
            <a:r>
              <a:rPr lang="de-DE" sz="2000" dirty="0" smtClean="0"/>
              <a:t> </a:t>
            </a:r>
            <a:br>
              <a:rPr lang="de-DE" sz="2000" dirty="0" smtClean="0"/>
            </a:br>
            <a:r>
              <a:rPr lang="de-DE" sz="2000" dirty="0" smtClean="0"/>
              <a:t>(</a:t>
            </a:r>
            <a:r>
              <a:rPr lang="de-DE" sz="2000" dirty="0" err="1" smtClean="0"/>
              <a:t>or</a:t>
            </a:r>
            <a:r>
              <a:rPr lang="de-DE" sz="2000" dirty="0" smtClean="0"/>
              <a:t>  </a:t>
            </a:r>
            <a:r>
              <a:rPr lang="de-DE" sz="2000" dirty="0" err="1" smtClean="0"/>
              <a:t>alternatively</a:t>
            </a:r>
            <a:r>
              <a:rPr lang="de-DE" sz="2000" dirty="0" smtClean="0"/>
              <a:t> </a:t>
            </a:r>
            <a:r>
              <a:rPr lang="de-DE" sz="2000" dirty="0" err="1" smtClean="0"/>
              <a:t>adequate</a:t>
            </a:r>
            <a:r>
              <a:rPr lang="de-DE" sz="2000" dirty="0" smtClean="0"/>
              <a:t> </a:t>
            </a:r>
            <a:r>
              <a:rPr lang="de-DE" sz="2000" dirty="0" err="1" smtClean="0"/>
              <a:t>drying</a:t>
            </a:r>
            <a:r>
              <a:rPr lang="de-DE" sz="2000" dirty="0" smtClean="0"/>
              <a:t>)</a:t>
            </a:r>
          </a:p>
          <a:p>
            <a:endParaRPr lang="de-DE" sz="20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665" y="1156122"/>
            <a:ext cx="3672408" cy="2627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673" y="3852961"/>
            <a:ext cx="3600400" cy="2529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117093" y="5805264"/>
            <a:ext cx="5750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pPr algn="l"/>
            <a:r>
              <a:rPr lang="de-DE" dirty="0" smtClean="0"/>
              <a:t>3) </a:t>
            </a:r>
            <a:r>
              <a:rPr lang="de-DE" dirty="0" smtClean="0">
                <a:solidFill>
                  <a:srgbClr val="FF0000"/>
                </a:solidFill>
              </a:rPr>
              <a:t>Offset </a:t>
            </a:r>
            <a:r>
              <a:rPr lang="de-DE" dirty="0" err="1" smtClean="0">
                <a:solidFill>
                  <a:srgbClr val="FF0000"/>
                </a:solidFill>
              </a:rPr>
              <a:t>correction</a:t>
            </a:r>
            <a:r>
              <a:rPr lang="de-DE" dirty="0" smtClean="0"/>
              <a:t>: </a:t>
            </a:r>
            <a:r>
              <a:rPr lang="de-DE" dirty="0" err="1" smtClean="0"/>
              <a:t>nighttime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when</a:t>
            </a:r>
            <a:r>
              <a:rPr lang="de-DE" dirty="0" smtClean="0"/>
              <a:t> O</a:t>
            </a:r>
            <a:r>
              <a:rPr lang="de-DE" baseline="-25000" dirty="0" smtClean="0"/>
              <a:t>3</a:t>
            </a:r>
            <a:r>
              <a:rPr lang="de-DE" dirty="0" smtClean="0"/>
              <a:t> &gt; 20 ppb</a:t>
            </a:r>
            <a:endParaRPr lang="de-DE" dirty="0"/>
          </a:p>
        </p:txBody>
      </p:sp>
      <p:pic>
        <p:nvPicPr>
          <p:cNvPr id="12" name="Picture 30" descr="logo-actris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3" y="0"/>
            <a:ext cx="1613539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hteck 12"/>
          <p:cNvSpPr/>
          <p:nvPr/>
        </p:nvSpPr>
        <p:spPr bwMode="auto">
          <a:xfrm>
            <a:off x="2521759" y="71377"/>
            <a:ext cx="3536823" cy="8316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NO</a:t>
            </a:r>
            <a:r>
              <a:rPr kumimoji="0" lang="de-DE" sz="2800" b="1" i="1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x</a:t>
            </a:r>
            <a:r>
              <a:rPr kumimoji="0" lang="de-DE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de-DE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Correction</a:t>
            </a:r>
            <a:endParaRPr kumimoji="0" lang="de-DE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b="1" i="1" dirty="0" smtClean="0"/>
              <a:t>F. Rohrer WCC-</a:t>
            </a:r>
            <a:r>
              <a:rPr lang="de-DE" b="1" i="1" dirty="0" err="1" smtClean="0"/>
              <a:t>NO</a:t>
            </a:r>
            <a:r>
              <a:rPr lang="de-DE" b="1" i="1" baseline="-25000" dirty="0" err="1" smtClean="0"/>
              <a:t>x</a:t>
            </a:r>
            <a:endParaRPr kumimoji="0" lang="de-DE" b="1" i="1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246264" y="903040"/>
            <a:ext cx="53062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2000" dirty="0" smtClean="0"/>
              <a:t>1) </a:t>
            </a:r>
            <a:r>
              <a:rPr lang="de-DE" sz="2000" dirty="0" smtClean="0">
                <a:solidFill>
                  <a:srgbClr val="FF0000"/>
                </a:solidFill>
              </a:rPr>
              <a:t>Dark </a:t>
            </a:r>
            <a:r>
              <a:rPr lang="de-DE" sz="2000" dirty="0" err="1" smtClean="0">
                <a:solidFill>
                  <a:srgbClr val="FF0000"/>
                </a:solidFill>
              </a:rPr>
              <a:t>reaction</a:t>
            </a:r>
            <a:r>
              <a:rPr lang="de-DE" sz="2000" dirty="0" smtClean="0">
                <a:solidFill>
                  <a:srgbClr val="FF0000"/>
                </a:solidFill>
              </a:rPr>
              <a:t> </a:t>
            </a:r>
            <a:r>
              <a:rPr lang="de-DE" sz="2000" dirty="0" err="1" smtClean="0"/>
              <a:t>with</a:t>
            </a:r>
            <a:r>
              <a:rPr lang="de-DE" sz="2000" dirty="0" smtClean="0"/>
              <a:t> </a:t>
            </a:r>
            <a:r>
              <a:rPr lang="de-DE" sz="2000" dirty="0" err="1" smtClean="0"/>
              <a:t>ambient</a:t>
            </a:r>
            <a:r>
              <a:rPr lang="de-DE" sz="2000" dirty="0" smtClean="0"/>
              <a:t> O</a:t>
            </a:r>
            <a:r>
              <a:rPr lang="de-DE" sz="2000" baseline="-25000" dirty="0" smtClean="0"/>
              <a:t>3</a:t>
            </a:r>
            <a:r>
              <a:rPr lang="de-DE" sz="2000" dirty="0" smtClean="0"/>
              <a:t> in </a:t>
            </a:r>
            <a:r>
              <a:rPr lang="de-DE" sz="2000" dirty="0" err="1" smtClean="0"/>
              <a:t>inlet</a:t>
            </a:r>
            <a:r>
              <a:rPr lang="de-DE" sz="2000" dirty="0" smtClean="0"/>
              <a:t> </a:t>
            </a:r>
            <a:r>
              <a:rPr lang="de-DE" sz="2000" dirty="0" err="1" smtClean="0"/>
              <a:t>line</a:t>
            </a:r>
            <a:r>
              <a:rPr lang="de-DE" sz="2000" dirty="0" smtClean="0"/>
              <a:t> :</a:t>
            </a:r>
            <a:br>
              <a:rPr lang="de-DE" sz="2000" dirty="0" smtClean="0"/>
            </a:br>
            <a:r>
              <a:rPr lang="de-DE" sz="2000" dirty="0" smtClean="0"/>
              <a:t>	NO+O</a:t>
            </a:r>
            <a:r>
              <a:rPr lang="de-DE" sz="2000" baseline="-25000" dirty="0" smtClean="0"/>
              <a:t>3</a:t>
            </a:r>
            <a:r>
              <a:rPr lang="de-DE" sz="2000" dirty="0" smtClean="0"/>
              <a:t> (</a:t>
            </a:r>
            <a:r>
              <a:rPr lang="de-DE" sz="2000" dirty="0" err="1" smtClean="0"/>
              <a:t>h</a:t>
            </a:r>
            <a:r>
              <a:rPr lang="de-DE" sz="2000" dirty="0" err="1" smtClean="0">
                <a:latin typeface="Symbol" panose="05050102010706020507" pitchFamily="18" charset="2"/>
              </a:rPr>
              <a:t>n</a:t>
            </a:r>
            <a:r>
              <a:rPr lang="de-DE" sz="2000" dirty="0" smtClean="0"/>
              <a:t> = 0)</a:t>
            </a:r>
          </a:p>
          <a:p>
            <a:pPr marL="800100" lvl="1" indent="-342900" algn="l">
              <a:buFont typeface="Symbol"/>
              <a:buChar char="Þ"/>
            </a:pPr>
            <a:r>
              <a:rPr lang="de-DE" sz="2000" dirty="0" smtClean="0"/>
              <a:t>O</a:t>
            </a:r>
            <a:r>
              <a:rPr lang="de-DE" sz="2000" baseline="-25000" dirty="0" smtClean="0"/>
              <a:t>3</a:t>
            </a:r>
            <a:r>
              <a:rPr lang="de-DE" sz="2000" dirty="0" smtClean="0"/>
              <a:t> </a:t>
            </a:r>
            <a:r>
              <a:rPr lang="de-DE" sz="2000" dirty="0" err="1" smtClean="0"/>
              <a:t>measurements</a:t>
            </a:r>
            <a:r>
              <a:rPr lang="de-DE" sz="2000" dirty="0" smtClean="0"/>
              <a:t> </a:t>
            </a:r>
            <a:r>
              <a:rPr lang="de-DE" sz="2000" dirty="0" err="1" smtClean="0"/>
              <a:t>required</a:t>
            </a:r>
            <a:endParaRPr lang="de-DE" sz="2000" dirty="0" smtClean="0"/>
          </a:p>
        </p:txBody>
      </p:sp>
    </p:spTree>
    <p:extLst>
      <p:ext uri="{BB962C8B-B14F-4D97-AF65-F5344CB8AC3E}">
        <p14:creationId xmlns:p14="http://schemas.microsoft.com/office/powerpoint/2010/main" val="393270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9197F8-E3EE-4ED4-9106-CCB7934369B0}" type="slidenum">
              <a:rPr lang="de-DE" altLang="de-DE" smtClean="0"/>
              <a:pPr>
                <a:defRPr/>
              </a:pPr>
              <a:t>5</a:t>
            </a:fld>
            <a:endParaRPr lang="de-DE" altLang="de-DE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37" y="1580365"/>
            <a:ext cx="7331487" cy="4656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-174972" y="999193"/>
            <a:ext cx="94685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40000"/>
              </a:spcBef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de-DE" sz="2800" dirty="0">
                <a:solidFill>
                  <a:schemeClr val="tx2"/>
                </a:solidFill>
                <a:latin typeface="Arial Black" pitchFamily="34" charset="0"/>
              </a:rPr>
              <a:t>data quality objectives (DQO‘s</a:t>
            </a:r>
            <a:r>
              <a:rPr lang="en-GB" altLang="de-DE" sz="2800" dirty="0" smtClean="0">
                <a:solidFill>
                  <a:schemeClr val="tx2"/>
                </a:solidFill>
                <a:latin typeface="Arial Black" pitchFamily="34" charset="0"/>
              </a:rPr>
              <a:t>) for NO &amp; NO</a:t>
            </a:r>
            <a:r>
              <a:rPr lang="en-GB" altLang="de-DE" sz="2800" baseline="-25000" dirty="0" smtClean="0">
                <a:solidFill>
                  <a:schemeClr val="tx2"/>
                </a:solidFill>
                <a:latin typeface="Arial Black" pitchFamily="34" charset="0"/>
              </a:rPr>
              <a:t>2</a:t>
            </a:r>
            <a:endParaRPr lang="en-GB" altLang="de-DE" sz="2800" baseline="-25000" dirty="0">
              <a:solidFill>
                <a:schemeClr val="tx2"/>
              </a:solidFill>
              <a:latin typeface="Arial Narrow" pitchFamily="34" charset="0"/>
            </a:endParaRPr>
          </a:p>
        </p:txBody>
      </p:sp>
      <p:pic>
        <p:nvPicPr>
          <p:cNvPr id="6" name="Picture 30" descr="logo-actri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3" y="0"/>
            <a:ext cx="1613539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23"/>
          <p:cNvSpPr>
            <a:spLocks noChangeShapeType="1"/>
          </p:cNvSpPr>
          <p:nvPr/>
        </p:nvSpPr>
        <p:spPr bwMode="auto">
          <a:xfrm>
            <a:off x="0" y="863600"/>
            <a:ext cx="9144000" cy="0"/>
          </a:xfrm>
          <a:prstGeom prst="line">
            <a:avLst/>
          </a:prstGeom>
          <a:noFill/>
          <a:ln w="22225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2040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0" descr="logo-actr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3" y="0"/>
            <a:ext cx="1613539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073551" y="1124744"/>
            <a:ext cx="6343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NOx</a:t>
            </a:r>
            <a:r>
              <a:rPr lang="de-DE" dirty="0" smtClean="0"/>
              <a:t> rapid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delivery</a:t>
            </a:r>
            <a:r>
              <a:rPr lang="de-DE" dirty="0" smtClean="0"/>
              <a:t>? </a:t>
            </a:r>
            <a:r>
              <a:rPr lang="de-DE" dirty="0" smtClean="0">
                <a:sym typeface="Wingdings" panose="05000000000000000000" pitchFamily="2" charset="2"/>
              </a:rPr>
              <a:t> WHO will </a:t>
            </a:r>
            <a:r>
              <a:rPr lang="de-DE" dirty="0" err="1" smtClean="0">
                <a:sym typeface="Wingdings" panose="05000000000000000000" pitchFamily="2" charset="2"/>
              </a:rPr>
              <a:t>act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as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pilot</a:t>
            </a:r>
            <a:r>
              <a:rPr lang="de-DE" dirty="0" smtClean="0">
                <a:sym typeface="Wingdings" panose="05000000000000000000" pitchFamily="2" charset="2"/>
              </a:rPr>
              <a:t>?</a:t>
            </a:r>
            <a:endParaRPr lang="de-DE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46" y="1628800"/>
            <a:ext cx="7123236" cy="2063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06" y="3789040"/>
            <a:ext cx="6984776" cy="115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65" y="4986065"/>
            <a:ext cx="6343270" cy="1020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2843808" y="188640"/>
            <a:ext cx="4931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Open </a:t>
            </a:r>
            <a:r>
              <a:rPr lang="de-DE" sz="2800" dirty="0" err="1" smtClean="0"/>
              <a:t>questions</a:t>
            </a:r>
            <a:r>
              <a:rPr lang="de-DE" sz="2800" dirty="0" smtClean="0"/>
              <a:t> </a:t>
            </a:r>
            <a:r>
              <a:rPr lang="de-DE" sz="2800" dirty="0" err="1" smtClean="0"/>
              <a:t>NOx</a:t>
            </a:r>
            <a:endParaRPr lang="de-DE" sz="2800" dirty="0"/>
          </a:p>
        </p:txBody>
      </p:sp>
      <p:sp>
        <p:nvSpPr>
          <p:cNvPr id="3" name="Smiley 2"/>
          <p:cNvSpPr/>
          <p:nvPr/>
        </p:nvSpPr>
        <p:spPr>
          <a:xfrm>
            <a:off x="7524328" y="5229200"/>
            <a:ext cx="576064" cy="576064"/>
          </a:xfrm>
          <a:prstGeom prst="smileyFac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0447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9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 smtClean="0"/>
              <a:t>Data </a:t>
            </a:r>
            <a:r>
              <a:rPr lang="de-CH" dirty="0" err="1" smtClean="0"/>
              <a:t>flow</a:t>
            </a:r>
            <a:r>
              <a:rPr lang="de-CH" dirty="0" smtClean="0"/>
              <a:t> ACTRIS-2 </a:t>
            </a:r>
            <a:r>
              <a:rPr lang="de-CH" dirty="0" err="1" smtClean="0"/>
              <a:t>for</a:t>
            </a:r>
            <a:r>
              <a:rPr lang="de-CH" dirty="0" smtClean="0"/>
              <a:t> VOCs</a:t>
            </a:r>
            <a:endParaRPr lang="de-CH" dirty="0"/>
          </a:p>
        </p:txBody>
      </p:sp>
      <p:sp>
        <p:nvSpPr>
          <p:cNvPr id="5" name="Textfeld 4"/>
          <p:cNvSpPr txBox="1"/>
          <p:nvPr/>
        </p:nvSpPr>
        <p:spPr>
          <a:xfrm>
            <a:off x="233914" y="3659569"/>
            <a:ext cx="2126511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b="1" i="1" dirty="0" err="1" smtClean="0"/>
              <a:t>Issue</a:t>
            </a:r>
            <a:r>
              <a:rPr lang="de-DE" sz="1400" b="1" i="1" dirty="0" smtClean="0"/>
              <a:t> </a:t>
            </a:r>
            <a:r>
              <a:rPr lang="de-DE" sz="1400" b="1" i="1" dirty="0" err="1" smtClean="0"/>
              <a:t>tracker</a:t>
            </a:r>
            <a:r>
              <a:rPr lang="de-DE" sz="1400" b="1" i="1" dirty="0" smtClean="0"/>
              <a:t>: </a:t>
            </a:r>
            <a:r>
              <a:rPr lang="de-DE" sz="1400" b="1" i="1" dirty="0" err="1" smtClean="0"/>
              <a:t>Stations</a:t>
            </a:r>
            <a:r>
              <a:rPr lang="de-DE" sz="1400" b="1" i="1" dirty="0" smtClean="0"/>
              <a:t> </a:t>
            </a:r>
            <a:r>
              <a:rPr lang="de-DE" sz="1400" b="1" i="1" dirty="0" err="1" smtClean="0"/>
              <a:t>answer</a:t>
            </a:r>
            <a:r>
              <a:rPr lang="de-DE" sz="1400" b="1" i="1" dirty="0" smtClean="0"/>
              <a:t> open </a:t>
            </a:r>
            <a:r>
              <a:rPr lang="de-DE" sz="1400" b="1" i="1" dirty="0" err="1" smtClean="0"/>
              <a:t>issues</a:t>
            </a:r>
            <a:endParaRPr lang="de-DE" sz="1400" b="1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Abgerundetes Rechteck 5"/>
          <p:cNvSpPr/>
          <p:nvPr/>
        </p:nvSpPr>
        <p:spPr>
          <a:xfrm>
            <a:off x="2824565" y="1073460"/>
            <a:ext cx="4898768" cy="79208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 smtClean="0"/>
              <a:t>1. Submission </a:t>
            </a:r>
            <a:r>
              <a:rPr lang="de-CH" dirty="0" err="1" smtClean="0"/>
              <a:t>level</a:t>
            </a:r>
            <a:r>
              <a:rPr lang="de-CH" dirty="0" smtClean="0"/>
              <a:t> 0 (</a:t>
            </a:r>
            <a:r>
              <a:rPr lang="de-CH" dirty="0" err="1" smtClean="0"/>
              <a:t>incl.target</a:t>
            </a:r>
            <a:r>
              <a:rPr lang="de-CH" dirty="0" smtClean="0"/>
              <a:t>, </a:t>
            </a:r>
            <a:r>
              <a:rPr lang="de-CH" dirty="0" err="1" smtClean="0"/>
              <a:t>zero</a:t>
            </a:r>
            <a:r>
              <a:rPr lang="de-CH" dirty="0" smtClean="0"/>
              <a:t>) </a:t>
            </a:r>
            <a:r>
              <a:rPr lang="de-CH" dirty="0" err="1" smtClean="0"/>
              <a:t>and</a:t>
            </a:r>
            <a:r>
              <a:rPr lang="de-CH" dirty="0" smtClean="0"/>
              <a:t>/</a:t>
            </a:r>
            <a:r>
              <a:rPr lang="de-CH" dirty="0" err="1" smtClean="0"/>
              <a:t>or</a:t>
            </a:r>
            <a:r>
              <a:rPr lang="de-CH" dirty="0" smtClean="0"/>
              <a:t> Level 2 </a:t>
            </a:r>
            <a:r>
              <a:rPr lang="de-CH" dirty="0" err="1" smtClean="0"/>
              <a:t>to</a:t>
            </a:r>
            <a:r>
              <a:rPr lang="de-CH" dirty="0" smtClean="0"/>
              <a:t> EBAS </a:t>
            </a:r>
            <a:r>
              <a:rPr lang="de-CH" i="1" dirty="0" smtClean="0">
                <a:solidFill>
                  <a:srgbClr val="FF0000"/>
                </a:solidFill>
              </a:rPr>
              <a:t>via </a:t>
            </a:r>
            <a:r>
              <a:rPr lang="de-CH" dirty="0">
                <a:hlinkClick r:id="rId3"/>
              </a:rPr>
              <a:t>http://ebas-submit-tool.nilu.no/</a:t>
            </a:r>
            <a:endParaRPr lang="de-CH" dirty="0"/>
          </a:p>
        </p:txBody>
      </p:sp>
      <p:sp>
        <p:nvSpPr>
          <p:cNvPr id="7" name="Rechteck 6"/>
          <p:cNvSpPr/>
          <p:nvPr/>
        </p:nvSpPr>
        <p:spPr>
          <a:xfrm>
            <a:off x="2991600" y="2265254"/>
            <a:ext cx="4564698" cy="9670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 err="1" smtClean="0"/>
              <a:t>Consistency</a:t>
            </a:r>
            <a:r>
              <a:rPr lang="de-CH" dirty="0" smtClean="0"/>
              <a:t> </a:t>
            </a:r>
            <a:r>
              <a:rPr lang="de-CH" dirty="0" err="1" smtClean="0"/>
              <a:t>checks</a:t>
            </a:r>
            <a:r>
              <a:rPr lang="de-CH" dirty="0" smtClean="0"/>
              <a:t> ACTRIS QA(EMPA) </a:t>
            </a:r>
            <a:r>
              <a:rPr lang="de-CH" dirty="0" err="1" smtClean="0"/>
              <a:t>and</a:t>
            </a:r>
            <a:r>
              <a:rPr lang="de-CH" dirty="0" smtClean="0"/>
              <a:t> EMEP QA (NILU) 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723257" y="4671996"/>
            <a:ext cx="3122649" cy="72387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 smtClean="0"/>
              <a:t>Re-submission</a:t>
            </a:r>
          </a:p>
          <a:p>
            <a:r>
              <a:rPr lang="de-CH" dirty="0" err="1" smtClean="0"/>
              <a:t>to</a:t>
            </a:r>
            <a:r>
              <a:rPr lang="de-CH" dirty="0" smtClean="0"/>
              <a:t> EBAS </a:t>
            </a:r>
            <a:r>
              <a:rPr lang="de-CH" i="1" dirty="0">
                <a:solidFill>
                  <a:srgbClr val="FF0000"/>
                </a:solidFill>
              </a:rPr>
              <a:t>via </a:t>
            </a:r>
            <a:r>
              <a:rPr lang="de-CH" i="1" dirty="0" err="1">
                <a:solidFill>
                  <a:srgbClr val="FF0000"/>
                </a:solidFill>
              </a:rPr>
              <a:t>submission</a:t>
            </a:r>
            <a:r>
              <a:rPr lang="de-CH" i="1" dirty="0">
                <a:solidFill>
                  <a:srgbClr val="FF0000"/>
                </a:solidFill>
              </a:rPr>
              <a:t> </a:t>
            </a:r>
            <a:r>
              <a:rPr lang="de-CH" i="1" dirty="0" err="1">
                <a:solidFill>
                  <a:srgbClr val="FF0000"/>
                </a:solidFill>
              </a:rPr>
              <a:t>tool</a:t>
            </a:r>
            <a:r>
              <a:rPr lang="de-CH" b="1" i="1" dirty="0">
                <a:solidFill>
                  <a:srgbClr val="FF0000"/>
                </a:solidFill>
              </a:rPr>
              <a:t> </a:t>
            </a:r>
            <a:endParaRPr lang="de-CH" dirty="0"/>
          </a:p>
        </p:txBody>
      </p:sp>
      <p:sp>
        <p:nvSpPr>
          <p:cNvPr id="9" name="Rechteck 8"/>
          <p:cNvSpPr/>
          <p:nvPr/>
        </p:nvSpPr>
        <p:spPr>
          <a:xfrm>
            <a:off x="3325373" y="5800544"/>
            <a:ext cx="3918635" cy="6959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 err="1" smtClean="0"/>
              <a:t>Publication</a:t>
            </a:r>
            <a:r>
              <a:rPr lang="de-CH" dirty="0" smtClean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smtClean="0"/>
              <a:t>final </a:t>
            </a:r>
            <a:r>
              <a:rPr lang="de-CH" dirty="0" err="1" smtClean="0"/>
              <a:t>data</a:t>
            </a:r>
            <a:r>
              <a:rPr lang="de-CH" dirty="0" smtClean="0"/>
              <a:t> at EBAS:</a:t>
            </a:r>
          </a:p>
          <a:p>
            <a:pPr algn="ctr"/>
            <a:r>
              <a:rPr lang="de-CH" dirty="0" smtClean="0"/>
              <a:t>«ACTRIS» </a:t>
            </a:r>
            <a:r>
              <a:rPr lang="de-CH" dirty="0" err="1" smtClean="0"/>
              <a:t>data</a:t>
            </a:r>
            <a:endParaRPr lang="de-CH" dirty="0"/>
          </a:p>
        </p:txBody>
      </p:sp>
      <p:sp>
        <p:nvSpPr>
          <p:cNvPr id="10" name="Abgerundetes Rechteck 9"/>
          <p:cNvSpPr/>
          <p:nvPr/>
        </p:nvSpPr>
        <p:spPr>
          <a:xfrm>
            <a:off x="4206934" y="3657672"/>
            <a:ext cx="2160240" cy="523219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 smtClean="0"/>
              <a:t>Data </a:t>
            </a:r>
            <a:r>
              <a:rPr lang="de-CH" dirty="0" err="1" smtClean="0"/>
              <a:t>workshop</a:t>
            </a:r>
            <a:r>
              <a:rPr lang="de-CH" dirty="0" smtClean="0"/>
              <a:t> – </a:t>
            </a:r>
            <a:r>
              <a:rPr lang="de-CH" sz="1200" b="1" dirty="0" err="1" smtClean="0"/>
              <a:t>Discussion</a:t>
            </a:r>
            <a:r>
              <a:rPr lang="de-CH" sz="1200" b="1" dirty="0" smtClean="0"/>
              <a:t> </a:t>
            </a:r>
            <a:r>
              <a:rPr lang="de-CH" sz="1200" b="1" dirty="0" err="1" smtClean="0"/>
              <a:t>of</a:t>
            </a:r>
            <a:r>
              <a:rPr lang="de-CH" sz="1200" b="1" dirty="0" smtClean="0"/>
              <a:t> </a:t>
            </a:r>
            <a:r>
              <a:rPr lang="de-CH" sz="1200" b="1" dirty="0" err="1" smtClean="0"/>
              <a:t>data</a:t>
            </a:r>
            <a:endParaRPr lang="de-CH" sz="1200" b="1" dirty="0"/>
          </a:p>
        </p:txBody>
      </p:sp>
      <p:cxnSp>
        <p:nvCxnSpPr>
          <p:cNvPr id="11" name="Gerade Verbindung mit Pfeil 10"/>
          <p:cNvCxnSpPr/>
          <p:nvPr/>
        </p:nvCxnSpPr>
        <p:spPr>
          <a:xfrm>
            <a:off x="5273949" y="1865548"/>
            <a:ext cx="0" cy="39970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-63357" y="2958655"/>
            <a:ext cx="1363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Not approved</a:t>
            </a:r>
            <a:endParaRPr lang="en-US" sz="1400" dirty="0"/>
          </a:p>
        </p:txBody>
      </p:sp>
      <p:cxnSp>
        <p:nvCxnSpPr>
          <p:cNvPr id="13" name="Gerade Verbindung mit Pfeil 12"/>
          <p:cNvCxnSpPr>
            <a:endCxn id="10" idx="0"/>
          </p:cNvCxnSpPr>
          <p:nvPr/>
        </p:nvCxnSpPr>
        <p:spPr>
          <a:xfrm>
            <a:off x="5272588" y="3232335"/>
            <a:ext cx="14466" cy="42533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>
            <a:stCxn id="23" idx="3"/>
            <a:endCxn id="8" idx="1"/>
          </p:cNvCxnSpPr>
          <p:nvPr/>
        </p:nvCxnSpPr>
        <p:spPr>
          <a:xfrm flipV="1">
            <a:off x="2367638" y="5033934"/>
            <a:ext cx="1355619" cy="181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>
            <a:stCxn id="5" idx="2"/>
            <a:endCxn id="23" idx="0"/>
          </p:cNvCxnSpPr>
          <p:nvPr/>
        </p:nvCxnSpPr>
        <p:spPr>
          <a:xfrm>
            <a:off x="1297170" y="4182789"/>
            <a:ext cx="7213" cy="591349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>
            <a:stCxn id="5" idx="0"/>
            <a:endCxn id="19" idx="2"/>
          </p:cNvCxnSpPr>
          <p:nvPr/>
        </p:nvCxnSpPr>
        <p:spPr>
          <a:xfrm flipH="1" flipV="1">
            <a:off x="1286539" y="2978505"/>
            <a:ext cx="10631" cy="681064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>
            <a:stCxn id="6" idx="1"/>
            <a:endCxn id="18" idx="3"/>
          </p:cNvCxnSpPr>
          <p:nvPr/>
        </p:nvCxnSpPr>
        <p:spPr bwMode="auto">
          <a:xfrm flipH="1">
            <a:off x="2250282" y="1469504"/>
            <a:ext cx="574283" cy="518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feld 17"/>
          <p:cNvSpPr txBox="1"/>
          <p:nvPr/>
        </p:nvSpPr>
        <p:spPr>
          <a:xfrm>
            <a:off x="294292" y="1105359"/>
            <a:ext cx="1955990" cy="7386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b="1" i="1" dirty="0" err="1" smtClean="0"/>
              <a:t>Issue</a:t>
            </a:r>
            <a:r>
              <a:rPr lang="de-DE" sz="1400" b="1" i="1" dirty="0" smtClean="0"/>
              <a:t> </a:t>
            </a:r>
            <a:r>
              <a:rPr lang="de-DE" sz="1400" b="1" i="1" dirty="0" err="1" smtClean="0"/>
              <a:t>tracker</a:t>
            </a:r>
            <a:r>
              <a:rPr lang="de-DE" sz="1400" b="1" i="1" dirty="0" smtClean="0"/>
              <a:t>: </a:t>
            </a:r>
            <a:r>
              <a:rPr lang="de-DE" sz="1400" b="1" i="1" dirty="0" err="1" smtClean="0"/>
              <a:t>request</a:t>
            </a:r>
            <a:r>
              <a:rPr lang="de-DE" sz="1400" b="1" i="1" dirty="0" smtClean="0"/>
              <a:t> </a:t>
            </a:r>
            <a:r>
              <a:rPr lang="de-DE" sz="1400" b="1" i="1" dirty="0" err="1" smtClean="0"/>
              <a:t>to</a:t>
            </a:r>
            <a:r>
              <a:rPr lang="de-DE" sz="1400" b="1" i="1" dirty="0" smtClean="0"/>
              <a:t> </a:t>
            </a:r>
            <a:r>
              <a:rPr lang="de-DE" sz="1400" b="1" i="1" dirty="0" err="1" smtClean="0"/>
              <a:t>submit</a:t>
            </a:r>
            <a:r>
              <a:rPr lang="de-DE" sz="1400" b="1" i="1" dirty="0" smtClean="0"/>
              <a:t> </a:t>
            </a:r>
            <a:r>
              <a:rPr lang="de-DE" sz="1400" b="1" i="1" dirty="0" err="1" smtClean="0"/>
              <a:t>data</a:t>
            </a:r>
            <a:endParaRPr lang="de-DE" sz="1400" b="1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223283" y="2455285"/>
            <a:ext cx="2126511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b="1" i="1" dirty="0" err="1" smtClean="0"/>
              <a:t>Issue</a:t>
            </a:r>
            <a:r>
              <a:rPr lang="de-DE" sz="1400" b="1" i="1" dirty="0" smtClean="0"/>
              <a:t> </a:t>
            </a:r>
            <a:r>
              <a:rPr lang="de-DE" sz="1400" b="1" i="1" dirty="0" err="1" smtClean="0"/>
              <a:t>tracker</a:t>
            </a:r>
            <a:r>
              <a:rPr lang="de-DE" sz="1400" b="1" i="1" dirty="0" smtClean="0"/>
              <a:t>: Feedback </a:t>
            </a:r>
            <a:r>
              <a:rPr lang="de-DE" sz="1400" b="1" i="1" dirty="0" err="1" smtClean="0"/>
              <a:t>to</a:t>
            </a:r>
            <a:r>
              <a:rPr lang="de-DE" sz="1400" b="1" i="1" dirty="0" smtClean="0"/>
              <a:t> </a:t>
            </a:r>
            <a:r>
              <a:rPr lang="de-DE" sz="1400" b="1" i="1" dirty="0" err="1" smtClean="0"/>
              <a:t>stations</a:t>
            </a:r>
            <a:endParaRPr lang="de-DE" sz="1400" b="1" i="1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0" name="Gerade Verbindung mit Pfeil 19"/>
          <p:cNvCxnSpPr>
            <a:stCxn id="10" idx="1"/>
            <a:endCxn id="5" idx="3"/>
          </p:cNvCxnSpPr>
          <p:nvPr/>
        </p:nvCxnSpPr>
        <p:spPr>
          <a:xfrm flipH="1">
            <a:off x="2360425" y="3919282"/>
            <a:ext cx="1846509" cy="189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>
            <a:endCxn id="19" idx="3"/>
          </p:cNvCxnSpPr>
          <p:nvPr/>
        </p:nvCxnSpPr>
        <p:spPr>
          <a:xfrm flipH="1">
            <a:off x="2349794" y="2716895"/>
            <a:ext cx="641806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hteck 21"/>
          <p:cNvSpPr/>
          <p:nvPr/>
        </p:nvSpPr>
        <p:spPr>
          <a:xfrm>
            <a:off x="0" y="4227258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approval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241127" y="4774138"/>
            <a:ext cx="2126511" cy="5232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b="1" i="1" dirty="0" err="1" smtClean="0"/>
              <a:t>Issue</a:t>
            </a:r>
            <a:r>
              <a:rPr lang="de-DE" sz="1400" b="1" i="1" dirty="0" smtClean="0"/>
              <a:t> </a:t>
            </a:r>
            <a:r>
              <a:rPr lang="de-DE" sz="1400" b="1" i="1" dirty="0" err="1" smtClean="0"/>
              <a:t>tracker</a:t>
            </a:r>
            <a:r>
              <a:rPr lang="de-DE" sz="1400" b="1" i="1" dirty="0" smtClean="0"/>
              <a:t>: </a:t>
            </a:r>
            <a:r>
              <a:rPr lang="de-DE" sz="1400" b="1" i="1" dirty="0" err="1" smtClean="0"/>
              <a:t>re-submit</a:t>
            </a:r>
            <a:r>
              <a:rPr lang="de-DE" sz="1400" b="1" i="1" dirty="0" smtClean="0"/>
              <a:t> </a:t>
            </a:r>
            <a:r>
              <a:rPr lang="de-DE" sz="1400" b="1" i="1" dirty="0" err="1" smtClean="0"/>
              <a:t>data</a:t>
            </a:r>
            <a:endParaRPr lang="de-DE" sz="1400" b="1" i="1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4" name="Gerade Verbindung mit Pfeil 23"/>
          <p:cNvCxnSpPr>
            <a:stCxn id="8" idx="2"/>
            <a:endCxn id="9" idx="0"/>
          </p:cNvCxnSpPr>
          <p:nvPr/>
        </p:nvCxnSpPr>
        <p:spPr>
          <a:xfrm>
            <a:off x="5284582" y="5395871"/>
            <a:ext cx="109" cy="40467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/>
        </p:nvSpPr>
        <p:spPr>
          <a:xfrm>
            <a:off x="7742750" y="1278667"/>
            <a:ext cx="12666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dirty="0"/>
              <a:t>March 31</a:t>
            </a:r>
            <a:r>
              <a:rPr lang="de-CH" baseline="30000" dirty="0"/>
              <a:t>st</a:t>
            </a:r>
            <a:endParaRPr lang="de-CH" dirty="0"/>
          </a:p>
        </p:txBody>
      </p:sp>
      <p:sp>
        <p:nvSpPr>
          <p:cNvPr id="26" name="Rechteck 25"/>
          <p:cNvSpPr/>
          <p:nvPr/>
        </p:nvSpPr>
        <p:spPr>
          <a:xfrm>
            <a:off x="7742750" y="2532229"/>
            <a:ext cx="1095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dirty="0"/>
              <a:t>April 30</a:t>
            </a:r>
            <a:r>
              <a:rPr lang="de-CH" baseline="30000" dirty="0"/>
              <a:t>th</a:t>
            </a:r>
            <a:endParaRPr lang="de-CH" dirty="0"/>
          </a:p>
        </p:txBody>
      </p:sp>
      <p:sp>
        <p:nvSpPr>
          <p:cNvPr id="27" name="Rechteck 26"/>
          <p:cNvSpPr/>
          <p:nvPr/>
        </p:nvSpPr>
        <p:spPr>
          <a:xfrm>
            <a:off x="7335620" y="3767012"/>
            <a:ext cx="16920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dirty="0" smtClean="0"/>
              <a:t>~2</a:t>
            </a:r>
            <a:r>
              <a:rPr lang="de-CH" baseline="30000" dirty="0" smtClean="0"/>
              <a:t>nd</a:t>
            </a:r>
            <a:r>
              <a:rPr lang="de-CH" dirty="0" smtClean="0"/>
              <a:t> </a:t>
            </a:r>
            <a:r>
              <a:rPr lang="de-CH" dirty="0"/>
              <a:t>half </a:t>
            </a:r>
            <a:r>
              <a:rPr lang="de-CH" dirty="0" err="1"/>
              <a:t>of</a:t>
            </a:r>
            <a:r>
              <a:rPr lang="de-CH" dirty="0"/>
              <a:t> May</a:t>
            </a:r>
          </a:p>
        </p:txBody>
      </p:sp>
      <p:sp>
        <p:nvSpPr>
          <p:cNvPr id="28" name="Rechteck 27"/>
          <p:cNvSpPr/>
          <p:nvPr/>
        </p:nvSpPr>
        <p:spPr>
          <a:xfrm>
            <a:off x="7010082" y="4765841"/>
            <a:ext cx="2017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dirty="0" smtClean="0"/>
              <a:t>Deadline: 30st June</a:t>
            </a:r>
            <a:endParaRPr lang="de-CH" dirty="0"/>
          </a:p>
        </p:txBody>
      </p:sp>
      <p:cxnSp>
        <p:nvCxnSpPr>
          <p:cNvPr id="29" name="Gerade Verbindung mit Pfeil 28"/>
          <p:cNvCxnSpPr/>
          <p:nvPr/>
        </p:nvCxnSpPr>
        <p:spPr bwMode="auto">
          <a:xfrm flipH="1">
            <a:off x="1321891" y="3224537"/>
            <a:ext cx="166970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Gerade Verbindung mit Pfeil 29"/>
          <p:cNvCxnSpPr/>
          <p:nvPr/>
        </p:nvCxnSpPr>
        <p:spPr bwMode="auto">
          <a:xfrm flipH="1">
            <a:off x="1321891" y="4301689"/>
            <a:ext cx="176955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Gerade Verbindung mit Pfeil 30"/>
          <p:cNvCxnSpPr/>
          <p:nvPr/>
        </p:nvCxnSpPr>
        <p:spPr bwMode="auto">
          <a:xfrm flipV="1">
            <a:off x="3091447" y="3232336"/>
            <a:ext cx="0" cy="106935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Gerade Verbindung mit Pfeil 31"/>
          <p:cNvCxnSpPr/>
          <p:nvPr/>
        </p:nvCxnSpPr>
        <p:spPr>
          <a:xfrm>
            <a:off x="7010082" y="3879523"/>
            <a:ext cx="0" cy="1921021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>
            <a:endCxn id="10" idx="3"/>
          </p:cNvCxnSpPr>
          <p:nvPr/>
        </p:nvCxnSpPr>
        <p:spPr bwMode="auto">
          <a:xfrm flipH="1">
            <a:off x="6367174" y="3919281"/>
            <a:ext cx="650121" cy="1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Rechteck 33"/>
          <p:cNvSpPr/>
          <p:nvPr/>
        </p:nvSpPr>
        <p:spPr>
          <a:xfrm>
            <a:off x="7158045" y="4218990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approval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5" name="Picture 30" descr="logo-actri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3" y="0"/>
            <a:ext cx="1613539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772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1088078" y="402605"/>
            <a:ext cx="7704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	VOC </a:t>
            </a:r>
            <a:r>
              <a:rPr lang="de-DE" sz="2400" b="1" dirty="0" err="1" smtClean="0"/>
              <a:t>submission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levels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and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flags</a:t>
            </a:r>
            <a:endParaRPr lang="de-DE" sz="2400" b="1" dirty="0" smtClean="0"/>
          </a:p>
          <a:p>
            <a:endParaRPr lang="de-DE" dirty="0"/>
          </a:p>
          <a:p>
            <a:r>
              <a:rPr lang="de-DE" b="1" dirty="0" smtClean="0"/>
              <a:t>Level 0 </a:t>
            </a:r>
            <a:r>
              <a:rPr lang="de-DE" dirty="0"/>
              <a:t>(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target</a:t>
            </a:r>
            <a:r>
              <a:rPr lang="de-DE" dirty="0"/>
              <a:t> </a:t>
            </a:r>
            <a:r>
              <a:rPr lang="de-DE" dirty="0" smtClean="0"/>
              <a:t>gas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zero</a:t>
            </a:r>
            <a:r>
              <a:rPr lang="de-DE" dirty="0" smtClean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>
                <a:sym typeface="Wingdings" panose="05000000000000000000" pitchFamily="2" charset="2"/>
              </a:rPr>
              <a:t> HPB </a:t>
            </a:r>
            <a:r>
              <a:rPr lang="de-DE" dirty="0" err="1" smtClean="0">
                <a:sym typeface="Wingdings" panose="05000000000000000000" pitchFamily="2" charset="2"/>
              </a:rPr>
              <a:t>pilot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station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for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target</a:t>
            </a:r>
            <a:r>
              <a:rPr lang="de-DE" dirty="0" smtClean="0">
                <a:sym typeface="Wingdings" panose="05000000000000000000" pitchFamily="2" charset="2"/>
              </a:rPr>
              <a:t> gas </a:t>
            </a:r>
            <a:r>
              <a:rPr lang="de-DE" dirty="0" smtClean="0"/>
              <a:t>)</a:t>
            </a:r>
            <a:endParaRPr lang="de-DE" dirty="0"/>
          </a:p>
          <a:p>
            <a:endParaRPr lang="de-DE" dirty="0" smtClean="0"/>
          </a:p>
          <a:p>
            <a:r>
              <a:rPr lang="de-DE" b="1" dirty="0" smtClean="0"/>
              <a:t>Level 2 </a:t>
            </a:r>
            <a:r>
              <a:rPr lang="de-DE" dirty="0" smtClean="0"/>
              <a:t>same </a:t>
            </a:r>
            <a:r>
              <a:rPr lang="de-DE" dirty="0" err="1" smtClean="0"/>
              <a:t>as</a:t>
            </a:r>
            <a:r>
              <a:rPr lang="de-DE" dirty="0" smtClean="0"/>
              <a:t>  Level 0 but </a:t>
            </a:r>
            <a:r>
              <a:rPr lang="de-DE" dirty="0" err="1" smtClean="0"/>
              <a:t>without</a:t>
            </a:r>
            <a:r>
              <a:rPr lang="de-DE" dirty="0" smtClean="0"/>
              <a:t> </a:t>
            </a:r>
            <a:r>
              <a:rPr lang="de-DE" dirty="0" err="1" smtClean="0"/>
              <a:t>target</a:t>
            </a:r>
            <a:r>
              <a:rPr lang="de-DE" dirty="0" smtClean="0"/>
              <a:t> gas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zero</a:t>
            </a:r>
            <a:r>
              <a:rPr lang="de-DE" dirty="0" smtClean="0"/>
              <a:t> gas </a:t>
            </a:r>
            <a:r>
              <a:rPr lang="de-DE" dirty="0" err="1" smtClean="0"/>
              <a:t>infromation</a:t>
            </a:r>
            <a:endParaRPr lang="de-DE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595"/>
          <a:stretch/>
        </p:blipFill>
        <p:spPr bwMode="auto">
          <a:xfrm>
            <a:off x="137603" y="2060848"/>
            <a:ext cx="6168124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33" t="7561"/>
          <a:stretch/>
        </p:blipFill>
        <p:spPr bwMode="auto">
          <a:xfrm>
            <a:off x="1619672" y="2321544"/>
            <a:ext cx="7416824" cy="3187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215516" y="5813724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http://ebas-submit.nilu.no/Submit-Data/Regular-Annual-Data-Reporting/VOC/NMHC-VOC-OVOC-on-line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15516" y="5444392"/>
            <a:ext cx="4418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NEW Submission </a:t>
            </a:r>
            <a:r>
              <a:rPr lang="de-DE" dirty="0" err="1" smtClean="0"/>
              <a:t>template</a:t>
            </a:r>
            <a:r>
              <a:rPr lang="de-DE" dirty="0" smtClean="0"/>
              <a:t> VOCs (</a:t>
            </a:r>
            <a:r>
              <a:rPr lang="de-DE" dirty="0" err="1" smtClean="0"/>
              <a:t>July</a:t>
            </a:r>
            <a:r>
              <a:rPr lang="de-DE" dirty="0" smtClean="0"/>
              <a:t> 2016):</a:t>
            </a:r>
            <a:endParaRPr lang="de-DE" dirty="0"/>
          </a:p>
        </p:txBody>
      </p:sp>
      <p:pic>
        <p:nvPicPr>
          <p:cNvPr id="8" name="Picture 30" descr="logo-actri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3" y="0"/>
            <a:ext cx="1613539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732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40"/>
          <a:stretch/>
        </p:blipFill>
        <p:spPr bwMode="auto">
          <a:xfrm>
            <a:off x="481013" y="656248"/>
            <a:ext cx="5725501" cy="486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25"/>
          <a:stretch/>
        </p:blipFill>
        <p:spPr bwMode="auto">
          <a:xfrm>
            <a:off x="6296025" y="659890"/>
            <a:ext cx="1854200" cy="486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hteck 3"/>
          <p:cNvSpPr/>
          <p:nvPr/>
        </p:nvSpPr>
        <p:spPr>
          <a:xfrm>
            <a:off x="366712" y="5301208"/>
            <a:ext cx="78755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b="1" dirty="0"/>
              <a:t>Target gas measurements monitor… </a:t>
            </a:r>
          </a:p>
          <a:p>
            <a:pPr algn="l"/>
            <a:r>
              <a:rPr lang="en-US" sz="1600" b="1" dirty="0" smtClean="0"/>
              <a:t>…</a:t>
            </a:r>
            <a:r>
              <a:rPr lang="en-US" sz="1600" b="1" dirty="0"/>
              <a:t>the </a:t>
            </a:r>
            <a:r>
              <a:rPr lang="en-US" sz="1600" b="1" dirty="0">
                <a:solidFill>
                  <a:srgbClr val="FF0000"/>
                </a:solidFill>
              </a:rPr>
              <a:t>reproducibility</a:t>
            </a:r>
            <a:r>
              <a:rPr lang="en-US" sz="1600" b="1" dirty="0"/>
              <a:t> of the </a:t>
            </a:r>
            <a:r>
              <a:rPr lang="en-US" sz="1600" b="1" dirty="0" smtClean="0"/>
              <a:t>instrument, the </a:t>
            </a:r>
            <a:r>
              <a:rPr lang="en-US" sz="1600" b="1" dirty="0">
                <a:solidFill>
                  <a:srgbClr val="FF0000"/>
                </a:solidFill>
              </a:rPr>
              <a:t>uncertainty</a:t>
            </a:r>
            <a:r>
              <a:rPr lang="en-US" sz="1600" b="1" dirty="0"/>
              <a:t> of the measurement (deviation from expected </a:t>
            </a:r>
            <a:r>
              <a:rPr lang="en-US" sz="1600" b="1" dirty="0" smtClean="0"/>
              <a:t>values),the </a:t>
            </a:r>
            <a:r>
              <a:rPr lang="en-US" sz="1600" b="1" dirty="0">
                <a:solidFill>
                  <a:srgbClr val="FF0000"/>
                </a:solidFill>
              </a:rPr>
              <a:t>quality of the calibration </a:t>
            </a:r>
            <a:r>
              <a:rPr lang="en-US" sz="1600" b="1" dirty="0" smtClean="0"/>
              <a:t>procedure on </a:t>
            </a:r>
            <a:r>
              <a:rPr lang="en-US" sz="1600" b="1" dirty="0"/>
              <a:t>a </a:t>
            </a:r>
            <a:r>
              <a:rPr lang="en-US" sz="1600" b="1" dirty="0">
                <a:solidFill>
                  <a:srgbClr val="FF0000"/>
                </a:solidFill>
              </a:rPr>
              <a:t>monthly and long-term </a:t>
            </a:r>
            <a:r>
              <a:rPr lang="en-US" sz="1600" b="1" dirty="0"/>
              <a:t>scale.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35696" y="233690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First VOC </a:t>
            </a:r>
            <a:r>
              <a:rPr lang="de-DE" sz="2800" dirty="0" err="1" smtClean="0"/>
              <a:t>target</a:t>
            </a:r>
            <a:r>
              <a:rPr lang="de-DE" sz="2800" dirty="0" smtClean="0"/>
              <a:t> gas </a:t>
            </a:r>
            <a:r>
              <a:rPr lang="de-DE" sz="2800" dirty="0" err="1" smtClean="0"/>
              <a:t>data</a:t>
            </a:r>
            <a:r>
              <a:rPr lang="de-DE" sz="2800" dirty="0" smtClean="0"/>
              <a:t> </a:t>
            </a:r>
            <a:r>
              <a:rPr lang="de-DE" sz="2800" dirty="0" err="1" smtClean="0"/>
              <a:t>submitted</a:t>
            </a:r>
            <a:r>
              <a:rPr lang="de-DE" sz="2800" dirty="0" smtClean="0"/>
              <a:t> </a:t>
            </a:r>
            <a:r>
              <a:rPr lang="de-DE" sz="2800" dirty="0" err="1" smtClean="0"/>
              <a:t>for</a:t>
            </a:r>
            <a:r>
              <a:rPr lang="de-DE" sz="2800" dirty="0" smtClean="0"/>
              <a:t> 2015</a:t>
            </a:r>
            <a:endParaRPr lang="de-DE" sz="2800" dirty="0"/>
          </a:p>
        </p:txBody>
      </p:sp>
      <p:pic>
        <p:nvPicPr>
          <p:cNvPr id="6" name="Picture 30" descr="logo-actri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3" y="0"/>
            <a:ext cx="1613539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366712" y="6378426"/>
            <a:ext cx="8381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Target gas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NOx</a:t>
            </a:r>
            <a:r>
              <a:rPr lang="de-DE" dirty="0" smtClean="0"/>
              <a:t> (</a:t>
            </a:r>
            <a:r>
              <a:rPr lang="de-DE" dirty="0" err="1" smtClean="0"/>
              <a:t>pilot</a:t>
            </a:r>
            <a:r>
              <a:rPr lang="de-DE" dirty="0" smtClean="0"/>
              <a:t> </a:t>
            </a:r>
            <a:r>
              <a:rPr lang="de-DE" dirty="0" err="1" smtClean="0"/>
              <a:t>station</a:t>
            </a:r>
            <a:r>
              <a:rPr lang="de-DE" dirty="0" smtClean="0"/>
              <a:t> HPB) </a:t>
            </a:r>
            <a:r>
              <a:rPr lang="de-DE" dirty="0" err="1" smtClean="0"/>
              <a:t>postboned</a:t>
            </a:r>
            <a:r>
              <a:rPr lang="de-DE" dirty="0" smtClean="0"/>
              <a:t> 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err="1" smtClean="0">
                <a:sym typeface="Wingdings" panose="05000000000000000000" pitchFamily="2" charset="2"/>
              </a:rPr>
              <a:t>technical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issues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552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784</Words>
  <Application>Microsoft Office PowerPoint</Application>
  <PresentationFormat>Bildschirmpräsentation (4:3)</PresentationFormat>
  <Paragraphs>127</Paragraphs>
  <Slides>13</Slides>
  <Notes>4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5" baseType="lpstr">
      <vt:lpstr>Larissa</vt:lpstr>
      <vt:lpstr>Formel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Deutscher Wetterdienst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Holla Robert</dc:creator>
  <cp:lastModifiedBy>Anja</cp:lastModifiedBy>
  <cp:revision>82</cp:revision>
  <cp:lastPrinted>2016-10-10T11:30:41Z</cp:lastPrinted>
  <dcterms:created xsi:type="dcterms:W3CDTF">2016-06-03T13:09:38Z</dcterms:created>
  <dcterms:modified xsi:type="dcterms:W3CDTF">2016-10-11T08:53:56Z</dcterms:modified>
</cp:coreProperties>
</file>