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5" r:id="rId4"/>
    <p:sldId id="286" r:id="rId5"/>
    <p:sldId id="278" r:id="rId6"/>
    <p:sldId id="268" r:id="rId7"/>
    <p:sldId id="272" r:id="rId8"/>
    <p:sldId id="279" r:id="rId9"/>
    <p:sldId id="283" r:id="rId10"/>
    <p:sldId id="284" r:id="rId11"/>
    <p:sldId id="285" r:id="rId12"/>
    <p:sldId id="27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3CCCC"/>
    <a:srgbClr val="009999"/>
    <a:srgbClr val="FF00FF"/>
    <a:srgbClr val="008000"/>
    <a:srgbClr val="503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168" y="-5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C9074-436A-4D14-8BD4-7CD49BE6D57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4592-2801-49C5-AD3B-95D2C5C3D3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7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73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Times" panose="02020603050405020304" pitchFamily="18" charset="0"/>
              <a:ea typeface="ヒラギノ角ゴ Pro W3" charset="-128"/>
            </a:endParaRPr>
          </a:p>
        </p:txBody>
      </p:sp>
      <p:sp>
        <p:nvSpPr>
          <p:cNvPr id="30724" name="Foliennummernplatzhalter 3"/>
          <p:cNvSpPr txBox="1">
            <a:spLocks noGrp="1"/>
          </p:cNvSpPr>
          <p:nvPr/>
        </p:nvSpPr>
        <p:spPr bwMode="auto">
          <a:xfrm>
            <a:off x="3885566" y="8687962"/>
            <a:ext cx="2972434" cy="4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 anchor="b"/>
          <a:lstStyle>
            <a:lvl1pPr defTabSz="9540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pPr algn="r"/>
            <a:fld id="{D4257DC3-BDD7-4B1D-8E2A-A3DFFD8ACD77}" type="slidenum">
              <a:rPr lang="de-DE" altLang="de-DE" sz="1100" baseline="30000"/>
              <a:pPr algn="r"/>
              <a:t>10</a:t>
            </a:fld>
            <a:endParaRPr lang="de-DE" altLang="de-DE" sz="1100" baseline="30000"/>
          </a:p>
        </p:txBody>
      </p:sp>
    </p:spTree>
    <p:extLst>
      <p:ext uri="{BB962C8B-B14F-4D97-AF65-F5344CB8AC3E}">
        <p14:creationId xmlns:p14="http://schemas.microsoft.com/office/powerpoint/2010/main" val="3737357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Times" panose="02020603050405020304" pitchFamily="18" charset="0"/>
              <a:ea typeface="ヒラギノ角ゴ Pro W3" charset="-128"/>
            </a:endParaRPr>
          </a:p>
        </p:txBody>
      </p:sp>
      <p:sp>
        <p:nvSpPr>
          <p:cNvPr id="36868" name="Foliennummernplatzhalter 3"/>
          <p:cNvSpPr txBox="1">
            <a:spLocks noGrp="1"/>
          </p:cNvSpPr>
          <p:nvPr/>
        </p:nvSpPr>
        <p:spPr bwMode="auto">
          <a:xfrm>
            <a:off x="3885566" y="8687962"/>
            <a:ext cx="2972434" cy="4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 anchor="b"/>
          <a:lstStyle>
            <a:lvl1pPr defTabSz="9540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pPr algn="r"/>
            <a:fld id="{540E1BD5-C8FE-4058-A7AB-1E7DEB552609}" type="slidenum">
              <a:rPr lang="de-DE" altLang="de-DE" sz="1100" baseline="30000"/>
              <a:pPr algn="r"/>
              <a:t>11</a:t>
            </a:fld>
            <a:endParaRPr lang="de-DE" altLang="de-DE" sz="1100" baseline="30000"/>
          </a:p>
        </p:txBody>
      </p:sp>
    </p:spTree>
    <p:extLst>
      <p:ext uri="{BB962C8B-B14F-4D97-AF65-F5344CB8AC3E}">
        <p14:creationId xmlns:p14="http://schemas.microsoft.com/office/powerpoint/2010/main" val="2285297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98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98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98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98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98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98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98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981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98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91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84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2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6629400"/>
            <a:ext cx="12192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85800"/>
            <a:ext cx="12192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6" name="Bild 16" descr="PSI-Logo_narrow_30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6213"/>
            <a:ext cx="135466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000" y="900000"/>
            <a:ext cx="11377600" cy="5653200"/>
          </a:xfrm>
          <a:noFill/>
        </p:spPr>
        <p:txBody>
          <a:bodyPr/>
          <a:lstStyle>
            <a:lvl1pPr marL="0" indent="0">
              <a:spcBef>
                <a:spcPts val="0"/>
              </a:spcBef>
              <a:tabLst/>
              <a:defRPr sz="1700" b="0" i="0">
                <a:latin typeface="Arial Narrow"/>
                <a:cs typeface="Arial Narrow"/>
              </a:defRPr>
            </a:lvl1pPr>
            <a:lvl2pPr marL="179388" indent="-179388">
              <a:spcBef>
                <a:spcPts val="0"/>
              </a:spcBef>
              <a:buFont typeface="Lucida Grande"/>
              <a:buChar char="•"/>
              <a:tabLst/>
              <a:defRPr sz="1700" b="0" i="0">
                <a:latin typeface="Arial Narrow"/>
                <a:cs typeface="Arial Narrow"/>
              </a:defRPr>
            </a:lvl2pPr>
            <a:lvl3pPr marL="358775" indent="-179388">
              <a:spcBef>
                <a:spcPts val="0"/>
              </a:spcBef>
              <a:buFont typeface="Lucida Grande"/>
              <a:buChar char="–"/>
              <a:tabLst/>
              <a:defRPr sz="1700" b="0" i="0">
                <a:latin typeface="Arial Narrow"/>
                <a:cs typeface="Arial Narrow"/>
              </a:defRPr>
            </a:lvl3pPr>
            <a:lvl4pPr marL="627063" indent="-179388">
              <a:spcBef>
                <a:spcPts val="0"/>
              </a:spcBef>
              <a:tabLst/>
              <a:defRPr sz="1700" b="0" i="0">
                <a:latin typeface="Arial Narrow"/>
                <a:cs typeface="Arial Narrow"/>
              </a:defRPr>
            </a:lvl4pPr>
            <a:lvl5pPr marL="1435100" indent="-182563">
              <a:buNone/>
              <a:tabLst/>
              <a:defRPr sz="1500"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9" name="Titre 8"/>
          <p:cNvSpPr>
            <a:spLocks noGrp="1" noChangeArrowheads="1"/>
          </p:cNvSpPr>
          <p:nvPr>
            <p:ph type="title"/>
          </p:nvPr>
        </p:nvSpPr>
        <p:spPr bwMode="auto">
          <a:xfrm>
            <a:off x="2160000" y="144001"/>
            <a:ext cx="96256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C09C-6EE7-4774-A464-C0238BEC1508}" type="datetime1">
              <a:rPr lang="de-DE"/>
              <a:pPr>
                <a:defRPr/>
              </a:pPr>
              <a:t>11.10.2016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F. CanonacoPSI,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98DA482-9D8D-46FC-8718-2B7E955E56F9}" type="slidenum">
              <a:rPr lang="de-DE" altLang="de-DE"/>
              <a:pPr/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15381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95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71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82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98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8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93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0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48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7B98-D65B-4D58-BE46-FB3EB8FE83F3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32BE-467A-4803-A160-99D2D4C315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55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Fa\Admin\LOGOS\logocartouch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4570" y="6161789"/>
            <a:ext cx="1226590" cy="57496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2455" y="814125"/>
            <a:ext cx="10668000" cy="23876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WP3.2.1: </a:t>
            </a:r>
            <a:r>
              <a:rPr lang="en-US" sz="2400" dirty="0"/>
              <a:t>Development of a measurement standardization and data submission protocol for aerosol particle mass spectroscopy based on Aerosol Chemical Speciation Monitor </a:t>
            </a:r>
            <a:endParaRPr lang="fr-F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tse3.mm.bing.net/th?id=OIP.M7ffe77b759afb3e0f782e9bac9eba531H0&amp;=160&amp;=160&amp;c=7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393" y="6141615"/>
            <a:ext cx="1440160" cy="6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932" y="6055952"/>
            <a:ext cx="745947" cy="7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07819" y="189270"/>
            <a:ext cx="1761511" cy="184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27" descr="http://www.aerodyne.com/sites/default/files/images/7/New_ACS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9" y="140176"/>
            <a:ext cx="1740748" cy="1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tse2.mm.bing.net/th?id=OIP.Me0780163b5eee3bf210fb6f361f5dec2o0&amp;=160&amp;=160&amp;c=7&amp;pid=A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79" y="189270"/>
            <a:ext cx="28575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48796" y="3188582"/>
            <a:ext cx="95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Evelyn </a:t>
            </a:r>
            <a:r>
              <a:rPr lang="fr-FR" i="1" dirty="0" err="1" smtClean="0"/>
              <a:t>Freney</a:t>
            </a:r>
            <a:r>
              <a:rPr lang="fr-FR" i="1" dirty="0" smtClean="0"/>
              <a:t>, Olivier </a:t>
            </a:r>
            <a:r>
              <a:rPr lang="fr-FR" i="1" dirty="0" err="1" smtClean="0"/>
              <a:t>Favez</a:t>
            </a:r>
            <a:r>
              <a:rPr lang="fr-FR" i="1" dirty="0" smtClean="0"/>
              <a:t>, </a:t>
            </a:r>
            <a:r>
              <a:rPr lang="fr-FR" i="1" dirty="0" err="1" smtClean="0"/>
              <a:t>Valerie</a:t>
            </a:r>
            <a:r>
              <a:rPr lang="fr-FR" i="1" dirty="0" smtClean="0"/>
              <a:t> Gros, Jean </a:t>
            </a:r>
            <a:r>
              <a:rPr lang="fr-FR" i="1" dirty="0" err="1" smtClean="0"/>
              <a:t>Sciare</a:t>
            </a:r>
            <a:r>
              <a:rPr lang="fr-FR" i="1" dirty="0" smtClean="0"/>
              <a:t>, </a:t>
            </a:r>
            <a:r>
              <a:rPr lang="fr-FR" i="1" dirty="0" err="1" smtClean="0"/>
              <a:t>Andre</a:t>
            </a:r>
            <a:r>
              <a:rPr lang="fr-FR" i="1" dirty="0" smtClean="0"/>
              <a:t> </a:t>
            </a:r>
            <a:r>
              <a:rPr lang="fr-FR" i="1" dirty="0" err="1" smtClean="0"/>
              <a:t>Prevot</a:t>
            </a:r>
            <a:r>
              <a:rPr lang="fr-FR" i="1" dirty="0" smtClean="0"/>
              <a:t>, Jay </a:t>
            </a:r>
            <a:r>
              <a:rPr lang="fr-FR" i="1" dirty="0" err="1" smtClean="0"/>
              <a:t>Slowik</a:t>
            </a:r>
            <a:r>
              <a:rPr lang="fr-FR" i="1" dirty="0" smtClean="0"/>
              <a:t>, Francesco </a:t>
            </a:r>
            <a:r>
              <a:rPr lang="fr-FR" i="1" dirty="0" err="1" smtClean="0"/>
              <a:t>Canonaco</a:t>
            </a:r>
            <a:endParaRPr lang="fr-FR" i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346646" y="3809564"/>
            <a:ext cx="10346960" cy="219807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96331" y="3945241"/>
            <a:ext cx="100475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</a:t>
            </a:r>
          </a:p>
          <a:p>
            <a:endParaRPr lang="en-US" sz="1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To </a:t>
            </a:r>
            <a:r>
              <a:rPr lang="en-US" sz="1600" dirty="0"/>
              <a:t>provide homogeneous quality-controlled ACSM datasets at a European </a:t>
            </a:r>
            <a:r>
              <a:rPr lang="en-US" sz="1600" dirty="0" smtClean="0"/>
              <a:t>scale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To </a:t>
            </a:r>
            <a:r>
              <a:rPr lang="en-US" sz="1600" dirty="0"/>
              <a:t>homogenize calibration and data processing and in particular the source apportionment of organic aerosol </a:t>
            </a:r>
            <a:r>
              <a:rPr lang="en-US" sz="1600" dirty="0" smtClean="0"/>
              <a:t>data.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To </a:t>
            </a:r>
            <a:r>
              <a:rPr lang="en-US" sz="1600" dirty="0"/>
              <a:t>assure the precision and accuracy of these measurements through comparison with various co-located instruments </a:t>
            </a:r>
            <a:r>
              <a:rPr lang="en-US" sz="1600" dirty="0" err="1"/>
              <a:t>e.g</a:t>
            </a:r>
            <a:r>
              <a:rPr lang="en-US" sz="1600" dirty="0"/>
              <a:t> TEOM-FDMS, SMPS, OC-EC etc.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848107" y="6055952"/>
            <a:ext cx="124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With</a:t>
            </a:r>
            <a:r>
              <a:rPr lang="fr-FR" sz="1200" dirty="0" smtClean="0"/>
              <a:t> the help of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5689798" y="1656121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Bologna</a:t>
            </a:r>
            <a:r>
              <a:rPr lang="fr-FR" sz="14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1400" b="1" i="1" dirty="0" err="1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  <a:r>
              <a:rPr lang="fr-FR" sz="14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1400" b="1" i="1" dirty="0" err="1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fr-FR" sz="1400" b="1" i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</a:t>
            </a:r>
            <a:endParaRPr lang="fr-FR" sz="1400" b="1" i="1" dirty="0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5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Inhaltsplatzhalter 1"/>
          <p:cNvSpPr>
            <a:spLocks/>
          </p:cNvSpPr>
          <p:nvPr/>
        </p:nvSpPr>
        <p:spPr bwMode="auto">
          <a:xfrm>
            <a:off x="130194" y="6046566"/>
            <a:ext cx="214085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pPr>
              <a:lnSpc>
                <a:spcPct val="110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de-DE" sz="1500" i="1" dirty="0">
                <a:latin typeface="Arial Narrow" panose="020B0606020202030204" pitchFamily="34" charset="0"/>
              </a:rPr>
              <a:t>Canonaco et al</a:t>
            </a:r>
            <a:r>
              <a:rPr lang="en-US" altLang="de-DE" sz="1500" i="1" dirty="0" smtClean="0">
                <a:latin typeface="Arial Narrow" panose="020B0606020202030204" pitchFamily="34" charset="0"/>
              </a:rPr>
              <a:t>., 2013</a:t>
            </a:r>
            <a:endParaRPr lang="en-US" altLang="de-DE" sz="1500" dirty="0">
              <a:latin typeface="Arial Narrow" panose="020B0606020202030204" pitchFamily="34" charset="0"/>
            </a:endParaRPr>
          </a:p>
        </p:txBody>
      </p:sp>
      <p:sp>
        <p:nvSpPr>
          <p:cNvPr id="9222" name="Inhaltsplatzhalter 1"/>
          <p:cNvSpPr>
            <a:spLocks/>
          </p:cNvSpPr>
          <p:nvPr/>
        </p:nvSpPr>
        <p:spPr bwMode="auto">
          <a:xfrm>
            <a:off x="408517" y="900113"/>
            <a:ext cx="11377083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23850" indent="-3238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pPr>
              <a:lnSpc>
                <a:spcPct val="110000"/>
              </a:lnSpc>
              <a:buClr>
                <a:schemeClr val="accent2"/>
              </a:buClr>
            </a:pPr>
            <a:endParaRPr lang="en-US" altLang="de-DE" sz="2000" i="1">
              <a:latin typeface="Arial Narrow" panose="020B0606020202030204" pitchFamily="34" charset="0"/>
            </a:endParaRPr>
          </a:p>
        </p:txBody>
      </p:sp>
      <p:sp>
        <p:nvSpPr>
          <p:cNvPr id="2" name="Pfeil nach rechts 1"/>
          <p:cNvSpPr/>
          <p:nvPr/>
        </p:nvSpPr>
        <p:spPr bwMode="auto">
          <a:xfrm>
            <a:off x="5703877" y="4010041"/>
            <a:ext cx="1104123" cy="55888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0" t="12223" r="41079" b="52631"/>
          <a:stretch/>
        </p:blipFill>
        <p:spPr bwMode="auto">
          <a:xfrm>
            <a:off x="1065262" y="3042461"/>
            <a:ext cx="2521128" cy="26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5" t="47369" r="23416" b="17485"/>
          <a:stretch/>
        </p:blipFill>
        <p:spPr bwMode="auto">
          <a:xfrm>
            <a:off x="2994819" y="3712676"/>
            <a:ext cx="2484052" cy="256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1"/>
          <p:cNvSpPr>
            <a:spLocks/>
          </p:cNvSpPr>
          <p:nvPr/>
        </p:nvSpPr>
        <p:spPr bwMode="auto">
          <a:xfrm>
            <a:off x="8920234" y="2489260"/>
            <a:ext cx="1536171" cy="2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pPr>
              <a:lnSpc>
                <a:spcPct val="110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de-DE" sz="1500" i="1" dirty="0" smtClean="0">
                <a:latin typeface="Arial Narrow" panose="020B0606020202030204" pitchFamily="34" charset="0"/>
              </a:rPr>
              <a:t>Current state</a:t>
            </a:r>
            <a:endParaRPr lang="en-US" altLang="de-DE" sz="1500" dirty="0">
              <a:latin typeface="Arial Narrow" panose="020B0606020202030204" pitchFamily="34" charset="0"/>
            </a:endParaRPr>
          </a:p>
        </p:txBody>
      </p:sp>
      <p:sp>
        <p:nvSpPr>
          <p:cNvPr id="13" name="Inhaltsplatzhalter 1"/>
          <p:cNvSpPr>
            <a:spLocks/>
          </p:cNvSpPr>
          <p:nvPr/>
        </p:nvSpPr>
        <p:spPr bwMode="auto">
          <a:xfrm>
            <a:off x="219137" y="1227484"/>
            <a:ext cx="5664629" cy="17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pPr>
              <a:lnSpc>
                <a:spcPct val="110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de-DE" sz="1600" b="1" dirty="0" smtClean="0">
                <a:latin typeface="Arial Narrow" panose="020B0606020202030204" pitchFamily="34" charset="0"/>
              </a:rPr>
              <a:t>Current </a:t>
            </a:r>
            <a:r>
              <a:rPr lang="en-US" altLang="de-DE" sz="1600" b="1" dirty="0" err="1" smtClean="0">
                <a:latin typeface="Arial Narrow" panose="020B0606020202030204" pitchFamily="34" charset="0"/>
              </a:rPr>
              <a:t>SoFi</a:t>
            </a:r>
            <a:r>
              <a:rPr lang="en-US" altLang="de-DE" sz="1600" b="1" dirty="0" smtClean="0">
                <a:latin typeface="Arial Narrow" panose="020B0606020202030204" pitchFamily="34" charset="0"/>
              </a:rPr>
              <a:t> version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de-DE" sz="1600" dirty="0" smtClean="0">
                <a:latin typeface="Arial Narrow" panose="020B0606020202030204" pitchFamily="34" charset="0"/>
              </a:rPr>
              <a:t>user-friendly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de-DE" sz="1600" dirty="0" smtClean="0">
                <a:latin typeface="Arial Narrow" panose="020B0606020202030204" pitchFamily="34" charset="0"/>
              </a:rPr>
              <a:t>fast (exploits multiprocessors for PMF calculations and during data analysis)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de-DE" sz="1600" dirty="0">
                <a:latin typeface="Arial Narrow" panose="020B0606020202030204" pitchFamily="34" charset="0"/>
              </a:rPr>
              <a:t>s</a:t>
            </a:r>
            <a:r>
              <a:rPr lang="en-US" altLang="de-DE" sz="1600" dirty="0" smtClean="0">
                <a:latin typeface="Arial Narrow" panose="020B0606020202030204" pitchFamily="34" charset="0"/>
              </a:rPr>
              <a:t>mart storage using HDF technology</a:t>
            </a:r>
          </a:p>
        </p:txBody>
      </p:sp>
      <p:sp>
        <p:nvSpPr>
          <p:cNvPr id="15" name="Untertitel 4"/>
          <p:cNvSpPr>
            <a:spLocks/>
          </p:cNvSpPr>
          <p:nvPr/>
        </p:nvSpPr>
        <p:spPr bwMode="auto">
          <a:xfrm>
            <a:off x="130194" y="6336279"/>
            <a:ext cx="3936437" cy="22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charset="-128"/>
              </a:defRPr>
            </a:lvl9pPr>
          </a:lstStyle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altLang="de-DE" sz="1500" b="1" dirty="0" smtClean="0">
                <a:latin typeface="Arial Narrow" panose="020B0606020202030204" pitchFamily="34" charset="0"/>
              </a:rPr>
              <a:t>Email to: francesco.canonaco@psi.ch</a:t>
            </a:r>
            <a:endParaRPr lang="en-US" altLang="de-DE" sz="1500" b="1" dirty="0"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4918" r="74193" b="39344"/>
          <a:stretch>
            <a:fillRect/>
          </a:stretch>
        </p:blipFill>
        <p:spPr bwMode="auto">
          <a:xfrm>
            <a:off x="6808000" y="2417251"/>
            <a:ext cx="16604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30000" t="3953" r="27778" b="16997"/>
          <a:stretch>
            <a:fillRect/>
          </a:stretch>
        </p:blipFill>
        <p:spPr bwMode="auto">
          <a:xfrm>
            <a:off x="8358573" y="2777291"/>
            <a:ext cx="209783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56115" t="12924" b="10027"/>
          <a:stretch>
            <a:fillRect/>
          </a:stretch>
        </p:blipFill>
        <p:spPr bwMode="auto">
          <a:xfrm>
            <a:off x="9688320" y="3497371"/>
            <a:ext cx="243161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5530" t="9836" r="52073" b="13115"/>
          <a:stretch>
            <a:fillRect/>
          </a:stretch>
        </p:blipFill>
        <p:spPr bwMode="auto">
          <a:xfrm>
            <a:off x="7324712" y="4361467"/>
            <a:ext cx="206729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53175" t="8470" r="3968" b="13891"/>
          <a:stretch>
            <a:fillRect/>
          </a:stretch>
        </p:blipFill>
        <p:spPr bwMode="auto">
          <a:xfrm>
            <a:off x="9340936" y="5081547"/>
            <a:ext cx="197956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10476094" y="103866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3.2.1</a:t>
            </a:r>
          </a:p>
        </p:txBody>
      </p:sp>
      <p:pic>
        <p:nvPicPr>
          <p:cNvPr id="19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31724"/>
            <a:ext cx="582882" cy="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325826" y="0"/>
            <a:ext cx="81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dirty="0"/>
              <a:t>Development of a measurement standardization and data submission protocol for aerosol particle mass spectroscopy based on Aerosol Chemical Speciation Monitor 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680515"/>
            <a:ext cx="12192000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800109"/>
            <a:ext cx="901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2a. </a:t>
            </a:r>
            <a:r>
              <a:rPr lang="en-US" u="sng" dirty="0" smtClean="0"/>
              <a:t>Data processing </a:t>
            </a:r>
            <a:r>
              <a:rPr lang="en-US" b="1" u="sng" dirty="0" smtClean="0"/>
              <a:t>and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apportionment  </a:t>
            </a:r>
            <a:r>
              <a:rPr lang="en-US" b="1" u="sng" dirty="0" smtClean="0">
                <a:sym typeface="Wingdings" panose="05000000000000000000" pitchFamily="2" charset="2"/>
              </a:rPr>
              <a:t> </a:t>
            </a:r>
            <a:r>
              <a:rPr lang="en-US" alt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ヒラギノ角ゴ Pro W3" charset="-128"/>
                <a:cs typeface="Arial Narrow" panose="020B0606020202030204" pitchFamily="34" charset="0"/>
              </a:rPr>
              <a:t>SoFi</a:t>
            </a:r>
            <a:r>
              <a:rPr lang="en-US" altLang="de-DE" b="1" dirty="0">
                <a:latin typeface="Arial Narrow" panose="020B0606020202030204" pitchFamily="34" charset="0"/>
                <a:ea typeface="ヒラギノ角ゴ Pro W3" charset="-128"/>
                <a:cs typeface="Arial Narrow" panose="020B0606020202030204" pitchFamily="34" charset="0"/>
              </a:rPr>
              <a:t> – The interface in Igor </a:t>
            </a:r>
            <a:r>
              <a:rPr lang="en-US" altLang="de-DE" b="1" dirty="0" err="1">
                <a:latin typeface="Arial Narrow" panose="020B0606020202030204" pitchFamily="34" charset="0"/>
                <a:ea typeface="ヒラギノ角ゴ Pro W3" charset="-128"/>
                <a:cs typeface="Arial Narrow" panose="020B0606020202030204" pitchFamily="34" charset="0"/>
              </a:rPr>
              <a:t>Wavemetrics</a:t>
            </a:r>
            <a:r>
              <a:rPr lang="en-US" altLang="de-DE" b="1" dirty="0">
                <a:latin typeface="Arial Narrow" panose="020B0606020202030204" pitchFamily="34" charset="0"/>
                <a:ea typeface="ヒラギノ角ゴ Pro W3" charset="-128"/>
                <a:cs typeface="Arial Narrow" panose="020B0606020202030204" pitchFamily="34" charset="0"/>
              </a:rPr>
              <a:t> Pro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041433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/>
          <p:nvPr/>
        </p:nvPicPr>
        <p:blipFill rotWithShape="1">
          <a:blip r:embed="rId3" cstate="print"/>
          <a:srcRect l="30293" t="30755" r="25362" b="24551"/>
          <a:stretch/>
        </p:blipFill>
        <p:spPr bwMode="auto">
          <a:xfrm>
            <a:off x="2549425" y="3686400"/>
            <a:ext cx="6449296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/>
          <a:srcRect l="13628" t="46678" r="63562" b="20242"/>
          <a:stretch/>
        </p:blipFill>
        <p:spPr>
          <a:xfrm>
            <a:off x="228615" y="3170941"/>
            <a:ext cx="1634368" cy="13611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/>
          <a:srcRect l="12323" t="41753" r="63502" b="25585"/>
          <a:stretch/>
        </p:blipFill>
        <p:spPr>
          <a:xfrm>
            <a:off x="330816" y="4769283"/>
            <a:ext cx="1392837" cy="13439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 cstate="print"/>
          <a:srcRect l="6245" t="10144" r="70311" b="52024"/>
          <a:stretch/>
        </p:blipFill>
        <p:spPr>
          <a:xfrm>
            <a:off x="10554056" y="4364169"/>
            <a:ext cx="1414855" cy="15567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7" cstate="print"/>
          <a:srcRect l="4577" t="10543" r="70371" b="51453"/>
          <a:stretch/>
        </p:blipFill>
        <p:spPr>
          <a:xfrm>
            <a:off x="10470997" y="2811849"/>
            <a:ext cx="1580972" cy="1563788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 bwMode="auto">
          <a:xfrm>
            <a:off x="2617788" y="4443181"/>
            <a:ext cx="1473712" cy="3225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 flipV="1">
            <a:off x="2843343" y="4334472"/>
            <a:ext cx="2653497" cy="11067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 flipH="1" flipV="1">
            <a:off x="7248129" y="4334472"/>
            <a:ext cx="2355728" cy="7139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 flipH="1">
            <a:off x="8597738" y="3686400"/>
            <a:ext cx="1614486" cy="4375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21" name="Inhaltsplatzhalter 1"/>
          <p:cNvSpPr>
            <a:spLocks/>
          </p:cNvSpPr>
          <p:nvPr/>
        </p:nvSpPr>
        <p:spPr bwMode="auto">
          <a:xfrm>
            <a:off x="330816" y="1266278"/>
            <a:ext cx="10194389" cy="13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Actions:</a:t>
            </a:r>
            <a:endParaRPr lang="en-US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finalize/test automatic selection of the sources</a:t>
            </a:r>
          </a:p>
          <a:p>
            <a:pPr marL="457200" indent="-457200">
              <a:lnSpc>
                <a:spcPct val="11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Test on other data sets  </a:t>
            </a:r>
          </a:p>
          <a:p>
            <a:pPr marL="457200" indent="-457200">
              <a:lnSpc>
                <a:spcPct val="11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build/test </a:t>
            </a:r>
            <a:r>
              <a:rPr lang="en-US" u="sng" dirty="0">
                <a:solidFill>
                  <a:srgbClr val="C00000"/>
                </a:solidFill>
                <a:latin typeface="Arial Narrow" pitchFamily="34" charset="0"/>
              </a:rPr>
              <a:t>on-line</a:t>
            </a:r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 source apportionment (Automated Rolling </a:t>
            </a:r>
            <a:r>
              <a:rPr lang="en-US" dirty="0">
                <a:solidFill>
                  <a:srgbClr val="C00000"/>
                </a:solidFill>
                <a:latin typeface="Arial Narrow" pitchFamily="34" charset="0"/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C00000"/>
                </a:solidFill>
                <a:latin typeface="Arial Narrow" pitchFamily="34" charset="0"/>
                <a:sym typeface="Wingdings" panose="05000000000000000000" pitchFamily="2" charset="2"/>
              </a:rPr>
              <a:t>AuRo</a:t>
            </a:r>
            <a:r>
              <a:rPr lang="en-US" dirty="0">
                <a:solidFill>
                  <a:srgbClr val="C00000"/>
                </a:solidFill>
                <a:latin typeface="Arial Narrow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 Narrow" pitchFamily="34" charset="0"/>
                <a:sym typeface="Wingdings" panose="05000000000000000000" pitchFamily="2" charset="2"/>
              </a:rPr>
              <a:t>SoFi</a:t>
            </a:r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endParaRPr lang="en-US" sz="2000" dirty="0" smtClean="0">
              <a:latin typeface="Arial Narrow" pitchFamily="34" charset="0"/>
            </a:endParaRPr>
          </a:p>
          <a:p>
            <a:pPr marL="457200" indent="-457200">
              <a:lnSpc>
                <a:spcPct val="110000"/>
              </a:lnSpc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endParaRPr lang="en-US" sz="2000" dirty="0">
              <a:latin typeface="Arial Narrow" pitchFamily="34" charset="0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75000"/>
              <a:defRPr/>
            </a:pPr>
            <a:endParaRPr lang="en-US" sz="2000" dirty="0">
              <a:latin typeface="Arial Narrow" pitchFamily="34" charset="0"/>
            </a:endParaRPr>
          </a:p>
          <a:p>
            <a:pPr marL="342900" indent="-34290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endParaRPr lang="de-CH" sz="2000" b="1" dirty="0">
              <a:latin typeface="Arial Narrow" pitchFamily="34" charset="0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endParaRPr lang="de-CH" sz="2000" b="1" dirty="0">
              <a:latin typeface="Arial Narrow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476094" y="103866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3.2.1</a:t>
            </a:r>
          </a:p>
        </p:txBody>
      </p:sp>
      <p:pic>
        <p:nvPicPr>
          <p:cNvPr id="24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31724"/>
            <a:ext cx="582882" cy="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325826" y="0"/>
            <a:ext cx="81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dirty="0"/>
              <a:t>Development of a measurement standardization and data submission protocol for aerosol particle mass spectroscopy based on Aerosol Chemical Speciation Monitor 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0" y="680515"/>
            <a:ext cx="12192000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800109"/>
            <a:ext cx="8965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2a.</a:t>
            </a:r>
            <a:r>
              <a:rPr lang="en-US" u="sng" dirty="0" smtClean="0"/>
              <a:t>Data processing </a:t>
            </a:r>
            <a:r>
              <a:rPr lang="en-US" b="1" u="sng" dirty="0" smtClean="0"/>
              <a:t>and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apportionment  </a:t>
            </a:r>
            <a:r>
              <a:rPr lang="en-US" b="1" u="sng" dirty="0" smtClean="0">
                <a:sym typeface="Wingdings" panose="05000000000000000000" pitchFamily="2" charset="2"/>
              </a:rPr>
              <a:t> </a:t>
            </a:r>
            <a:r>
              <a:rPr lang="en-US" alt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ヒラギノ角ゴ Pro W3" charset="-128"/>
                <a:cs typeface="Arial Narrow" panose="020B0606020202030204" pitchFamily="34" charset="0"/>
              </a:rPr>
              <a:t>SoFi</a:t>
            </a:r>
            <a:r>
              <a:rPr lang="en-US" altLang="de-DE" b="1" dirty="0">
                <a:latin typeface="Arial Narrow" panose="020B0606020202030204" pitchFamily="34" charset="0"/>
                <a:ea typeface="ヒラギノ角ゴ Pro W3" charset="-128"/>
                <a:cs typeface="Arial Narrow" panose="020B0606020202030204" pitchFamily="34" charset="0"/>
              </a:rPr>
              <a:t> – The interface in Igor </a:t>
            </a:r>
            <a:r>
              <a:rPr lang="en-US" altLang="de-DE" b="1" dirty="0" err="1">
                <a:latin typeface="Arial Narrow" panose="020B0606020202030204" pitchFamily="34" charset="0"/>
                <a:ea typeface="ヒラギノ角ゴ Pro W3" charset="-128"/>
                <a:cs typeface="Arial Narrow" panose="020B0606020202030204" pitchFamily="34" charset="0"/>
              </a:rPr>
              <a:t>Wavemetrics</a:t>
            </a:r>
            <a:r>
              <a:rPr lang="en-US" altLang="de-DE" b="1" dirty="0">
                <a:latin typeface="Arial Narrow" panose="020B0606020202030204" pitchFamily="34" charset="0"/>
                <a:ea typeface="ヒラギノ角ゴ Pro W3" charset="-128"/>
                <a:cs typeface="Arial Narrow" panose="020B0606020202030204" pitchFamily="34" charset="0"/>
              </a:rPr>
              <a:t> Pro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858628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713315" y="1286587"/>
            <a:ext cx="8397797" cy="4402022"/>
          </a:xfrm>
          <a:prstGeom prst="roundRect">
            <a:avLst/>
          </a:prstGeom>
          <a:solidFill>
            <a:schemeClr val="bg1"/>
          </a:solidFill>
          <a:ln w="476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4047" y="1458797"/>
            <a:ext cx="8826225" cy="3816424"/>
          </a:xfrm>
        </p:spPr>
        <p:txBody>
          <a:bodyPr>
            <a:noAutofit/>
          </a:bodyPr>
          <a:lstStyle/>
          <a:p>
            <a:pPr marL="449263" lvl="1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/>
              <a:t>ACTIONS: </a:t>
            </a:r>
            <a:endParaRPr lang="en-US" sz="1600" b="1" dirty="0" smtClean="0"/>
          </a:p>
          <a:p>
            <a:pPr marL="449263" lvl="1" indent="0">
              <a:buNone/>
            </a:pPr>
            <a:endParaRPr lang="en-US" sz="1000" b="1" dirty="0" smtClean="0"/>
          </a:p>
          <a:p>
            <a:pPr marL="677863" lvl="1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1. ACMCC:</a:t>
            </a:r>
          </a:p>
          <a:p>
            <a:pPr marL="677863" lvl="1"/>
            <a:r>
              <a:rPr lang="en-US" sz="1600" b="1" dirty="0" smtClean="0">
                <a:solidFill>
                  <a:srgbClr val="FF0000"/>
                </a:solidFill>
              </a:rPr>
              <a:t>Calibration reports need </a:t>
            </a:r>
            <a:r>
              <a:rPr lang="en-US" sz="1600" b="1" dirty="0">
                <a:solidFill>
                  <a:srgbClr val="FF0000"/>
                </a:solidFill>
              </a:rPr>
              <a:t>to be distributed to each of the instruments PIs</a:t>
            </a:r>
            <a:r>
              <a:rPr lang="en-US" sz="1600" b="1" dirty="0" smtClean="0">
                <a:solidFill>
                  <a:srgbClr val="FF0000"/>
                </a:solidFill>
              </a:rPr>
              <a:t>. (Dec 2016)</a:t>
            </a:r>
          </a:p>
          <a:p>
            <a:pPr marL="677863" lvl="1"/>
            <a:r>
              <a:rPr lang="en-US" sz="1600" b="1" dirty="0" smtClean="0">
                <a:solidFill>
                  <a:srgbClr val="FF0000"/>
                </a:solidFill>
              </a:rPr>
              <a:t>Announcement of new inter-laboratory exercise </a:t>
            </a:r>
          </a:p>
          <a:p>
            <a:pPr marL="449263" lvl="1" indent="0">
              <a:buNone/>
            </a:pPr>
            <a:r>
              <a:rPr lang="en-US" sz="1600" b="1" dirty="0" smtClean="0"/>
              <a:t>	- basic calibration exercise 2017 (new and/or </a:t>
            </a:r>
            <a:r>
              <a:rPr lang="en-US" sz="1600" b="1" dirty="0" err="1" smtClean="0"/>
              <a:t>uncalibrated</a:t>
            </a:r>
            <a:r>
              <a:rPr lang="en-US" sz="1600" b="1" dirty="0" smtClean="0"/>
              <a:t> instruments), </a:t>
            </a:r>
          </a:p>
          <a:p>
            <a:pPr marL="449263" lvl="1" indent="0">
              <a:buNone/>
            </a:pPr>
            <a:r>
              <a:rPr lang="en-US" sz="1600" b="1" dirty="0" smtClean="0"/>
              <a:t>	- larger (research) </a:t>
            </a:r>
            <a:r>
              <a:rPr lang="en-US" sz="1600" b="1" dirty="0" err="1" smtClean="0"/>
              <a:t>intercomparison</a:t>
            </a:r>
            <a:r>
              <a:rPr lang="en-US" sz="1600" b="1" dirty="0" smtClean="0"/>
              <a:t> 2018</a:t>
            </a:r>
          </a:p>
          <a:p>
            <a:pPr marL="677863" lvl="1">
              <a:buAutoNum type="arabicPeriod"/>
            </a:pPr>
            <a:endParaRPr lang="en-US" sz="1000" b="1" dirty="0">
              <a:solidFill>
                <a:srgbClr val="FF0000"/>
              </a:solidFill>
            </a:endParaRPr>
          </a:p>
          <a:p>
            <a:pPr marL="792163" lvl="1" indent="-34290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2. ACMCC + PSI : Implementation of existing and new SOPs</a:t>
            </a:r>
          </a:p>
          <a:p>
            <a:pPr marL="906463" lvl="2" indent="0">
              <a:buNone/>
            </a:pPr>
            <a:r>
              <a:rPr lang="en-US" sz="1600" b="1" i="1" dirty="0" smtClean="0"/>
              <a:t>In current SOPs calibrations are recommended every two months. We aim to request groups to send their calibration results every 6 months as a means to follow instrument performance. </a:t>
            </a:r>
          </a:p>
          <a:p>
            <a:pPr marL="906463" lvl="2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792163" lvl="1" indent="-342900">
              <a:buAutoNum type="arabicPeriod" startAt="3"/>
            </a:pPr>
            <a:r>
              <a:rPr lang="en-US" sz="1600" b="1" dirty="0" smtClean="0">
                <a:solidFill>
                  <a:srgbClr val="FF0000"/>
                </a:solidFill>
              </a:rPr>
              <a:t>All: Data submission</a:t>
            </a:r>
            <a:endParaRPr lang="en-US" sz="1600" b="1" i="1" dirty="0" smtClean="0"/>
          </a:p>
          <a:p>
            <a:pPr marL="1249363" lvl="2" indent="-342900">
              <a:buNone/>
            </a:pPr>
            <a:r>
              <a:rPr lang="en-US" sz="1600" b="1" i="1" dirty="0" smtClean="0"/>
              <a:t>Increase the amount of submitted data.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Set up of NRT of level0 data</a:t>
            </a:r>
          </a:p>
          <a:p>
            <a:pPr marL="792163" lvl="1" indent="-342900">
              <a:buFont typeface="+mj-lt"/>
              <a:buAutoNum type="arabicPeriod"/>
            </a:pP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49263" lvl="1" indent="0">
              <a:buNone/>
            </a:pPr>
            <a:endParaRPr lang="en-US" sz="1600" dirty="0" smtClean="0"/>
          </a:p>
          <a:p>
            <a:pPr marL="449263" lvl="1" indent="0">
              <a:buNone/>
            </a:pPr>
            <a:r>
              <a:rPr lang="en-US" sz="1600" dirty="0" smtClean="0"/>
              <a:t> </a:t>
            </a:r>
          </a:p>
          <a:p>
            <a:pPr marL="449263" lvl="1" indent="0">
              <a:buNone/>
            </a:pPr>
            <a:endParaRPr lang="en-US" sz="14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10476094" y="103866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3.2.1</a:t>
            </a:r>
          </a:p>
        </p:txBody>
      </p:sp>
      <p:pic>
        <p:nvPicPr>
          <p:cNvPr id="10" name="Picture 2" descr="https://tse3.mm.bing.net/th?id=OIP.M7ffe77b759afb3e0f782e9bac9eba531H0&amp;=160&amp;=160&amp;c=7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" y="41772"/>
            <a:ext cx="1266953" cy="5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41772"/>
            <a:ext cx="582882" cy="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5826" y="0"/>
            <a:ext cx="81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dirty="0"/>
              <a:t>Development of a measurement standardization and data submission protocol for aerosol particle mass spectroscopy based on Aerosol Chemical Speciation Monitor 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97872" y="646331"/>
            <a:ext cx="11818511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5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2358"/>
            <a:ext cx="8826225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smtClean="0"/>
              <a:t>1. Homogenous </a:t>
            </a:r>
            <a:r>
              <a:rPr lang="en-US" sz="1600" b="1" u="sng" dirty="0"/>
              <a:t>quality-controlled ACSM datasets </a:t>
            </a:r>
            <a:r>
              <a:rPr lang="en-US" sz="1600" b="1" dirty="0"/>
              <a:t>at a European scale</a:t>
            </a:r>
          </a:p>
          <a:p>
            <a:pPr marL="735013" lvl="1" indent="-285750">
              <a:buFont typeface="Wingdings" panose="05000000000000000000" pitchFamily="2" charset="2"/>
              <a:buChar char="ü"/>
            </a:pPr>
            <a:r>
              <a:rPr lang="en-US" sz="1600" dirty="0" err="1" smtClean="0"/>
              <a:t>Intercomparison</a:t>
            </a:r>
            <a:r>
              <a:rPr lang="en-US" sz="1600" dirty="0" smtClean="0"/>
              <a:t> campaign took place March/April 2016. A total of 22 instruments within the ACTRIS network participated. </a:t>
            </a:r>
          </a:p>
          <a:p>
            <a:pPr marL="735013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In order to accommodate all applications to the </a:t>
            </a:r>
            <a:r>
              <a:rPr lang="en-US" sz="1600" dirty="0" err="1" smtClean="0"/>
              <a:t>intercomparison</a:t>
            </a:r>
            <a:r>
              <a:rPr lang="en-US" sz="1600" dirty="0" smtClean="0"/>
              <a:t> exercise, two separate calibration exercises were </a:t>
            </a:r>
            <a:r>
              <a:rPr lang="en-US" sz="1600" dirty="0" err="1" smtClean="0"/>
              <a:t>organised</a:t>
            </a:r>
            <a:r>
              <a:rPr lang="en-US" sz="1600" dirty="0" smtClean="0"/>
              <a:t>.</a:t>
            </a:r>
          </a:p>
          <a:p>
            <a:pPr marL="449263" lvl="1" indent="0">
              <a:buNone/>
            </a:pPr>
            <a:r>
              <a:rPr lang="en-US" sz="1600" dirty="0" smtClean="0"/>
              <a:t> </a:t>
            </a:r>
          </a:p>
          <a:p>
            <a:pPr marL="449263" lvl="1" indent="0">
              <a:buNone/>
            </a:pPr>
            <a:endParaRPr lang="en-US" sz="14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10476094" y="103866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3.2.1</a:t>
            </a:r>
          </a:p>
        </p:txBody>
      </p:sp>
      <p:pic>
        <p:nvPicPr>
          <p:cNvPr id="10" name="Picture 2" descr="https://tse3.mm.bing.net/th?id=OIP.M7ffe77b759afb3e0f782e9bac9eba531H0&amp;=160&amp;=160&amp;c=7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" y="41772"/>
            <a:ext cx="1266953" cy="5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41772"/>
            <a:ext cx="582882" cy="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5826" y="0"/>
            <a:ext cx="81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dirty="0"/>
              <a:t>Development of a measurement standardization and data submission protocol for aerosol particle mass spectroscopy based on Aerosol Chemical Speciation Monitor 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97872" y="646331"/>
            <a:ext cx="11818511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626029"/>
              </p:ext>
            </p:extLst>
          </p:nvPr>
        </p:nvGraphicFramePr>
        <p:xfrm>
          <a:off x="8763174" y="1065363"/>
          <a:ext cx="3032312" cy="54130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0121"/>
                <a:gridCol w="771394"/>
                <a:gridCol w="910797"/>
              </a:tblGrid>
              <a:tr h="409829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Site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aseline="0" dirty="0" smtClean="0"/>
                        <a:t>       </a:t>
                      </a:r>
                      <a:r>
                        <a:rPr lang="fr-FR" sz="1100" dirty="0" err="1" smtClean="0"/>
                        <a:t>Intercomparison</a:t>
                      </a:r>
                      <a:endParaRPr lang="fr-FR" sz="1100" dirty="0" smtClean="0"/>
                    </a:p>
                    <a:p>
                      <a:r>
                        <a:rPr lang="fr-FR" sz="1100" dirty="0" smtClean="0">
                          <a:solidFill>
                            <a:srgbClr val="215968"/>
                          </a:solidFill>
                        </a:rPr>
                        <a:t>Q-ACSM</a:t>
                      </a:r>
                      <a:r>
                        <a:rPr lang="fr-FR" sz="1100" dirty="0" smtClean="0"/>
                        <a:t>         </a:t>
                      </a:r>
                      <a:r>
                        <a:rPr lang="fr-FR" sz="1100" dirty="0" err="1" smtClean="0">
                          <a:solidFill>
                            <a:srgbClr val="FF33CC"/>
                          </a:solidFill>
                        </a:rPr>
                        <a:t>ToF</a:t>
                      </a:r>
                      <a:r>
                        <a:rPr lang="fr-FR" sz="1100" dirty="0" smtClean="0">
                          <a:solidFill>
                            <a:srgbClr val="FF33CC"/>
                          </a:solidFill>
                        </a:rPr>
                        <a:t>-ACSM</a:t>
                      </a:r>
                      <a:endParaRPr lang="fr-FR" sz="1100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22862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Hohenpeissenberg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FMI</a:t>
                      </a:r>
                      <a:r>
                        <a:rPr lang="fr-FR" sz="1100" baseline="0" dirty="0" smtClean="0"/>
                        <a:t> –</a:t>
                      </a:r>
                      <a:r>
                        <a:rPr lang="fr-FR" sz="1100" dirty="0" err="1" smtClean="0"/>
                        <a:t>Hyytiala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Cyprus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Melpitz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Finokalia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London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Bologna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Madrid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Vavihill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rgbClr val="FF33CC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SMEAR (UHEL)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Zurich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JFJ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Bucharest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Barcelona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PUY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SIRTA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CapCorse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Tartu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45394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ToFwerk</a:t>
                      </a:r>
                      <a:endParaRPr lang="fr-F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5067798" y="5248390"/>
            <a:ext cx="2381852" cy="1338828"/>
            <a:chOff x="6255971" y="2077490"/>
            <a:chExt cx="2381852" cy="1338828"/>
          </a:xfrm>
        </p:grpSpPr>
        <p:sp>
          <p:nvSpPr>
            <p:cNvPr id="63" name="Ellipse 62"/>
            <p:cNvSpPr/>
            <p:nvPr/>
          </p:nvSpPr>
          <p:spPr>
            <a:xfrm>
              <a:off x="6255973" y="2207068"/>
              <a:ext cx="252000" cy="252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6255971" y="2679304"/>
              <a:ext cx="252000" cy="252000"/>
            </a:xfrm>
            <a:prstGeom prst="ellipse">
              <a:avLst/>
            </a:prstGeom>
            <a:solidFill>
              <a:srgbClr val="FF33C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255971" y="3068916"/>
              <a:ext cx="252000" cy="252000"/>
            </a:xfrm>
            <a:prstGeom prst="ellipse">
              <a:avLst/>
            </a:prstGeom>
            <a:solidFill>
              <a:schemeClr val="tx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0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6640225" y="2077490"/>
              <a:ext cx="1997598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dirty="0" err="1" smtClean="0"/>
                <a:t>Calib</a:t>
              </a:r>
              <a:r>
                <a:rPr lang="fr-FR" dirty="0" smtClean="0"/>
                <a:t>: Quad –ACSM</a:t>
              </a:r>
            </a:p>
            <a:p>
              <a:pPr>
                <a:lnSpc>
                  <a:spcPct val="150000"/>
                </a:lnSpc>
              </a:pPr>
              <a:r>
                <a:rPr lang="fr-FR" dirty="0" err="1" smtClean="0"/>
                <a:t>Calib</a:t>
              </a:r>
              <a:r>
                <a:rPr lang="fr-FR" dirty="0" smtClean="0"/>
                <a:t>: </a:t>
              </a:r>
              <a:r>
                <a:rPr lang="fr-FR" dirty="0" err="1" smtClean="0"/>
                <a:t>ToF</a:t>
              </a:r>
              <a:r>
                <a:rPr lang="fr-FR" dirty="0" smtClean="0"/>
                <a:t>-ACSM</a:t>
              </a:r>
            </a:p>
            <a:p>
              <a:pPr>
                <a:lnSpc>
                  <a:spcPct val="150000"/>
                </a:lnSpc>
              </a:pPr>
              <a:r>
                <a:rPr lang="fr-FR" dirty="0" smtClean="0"/>
                <a:t>DNA</a:t>
              </a:r>
              <a:endParaRPr lang="fr-FR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1" y="2333068"/>
            <a:ext cx="4363412" cy="444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999757" y="3067713"/>
            <a:ext cx="3469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Quad-ACSM: 4th to 14th of March</a:t>
            </a:r>
          </a:p>
          <a:p>
            <a:r>
              <a:rPr lang="fr-FR" dirty="0" smtClean="0"/>
              <a:t>(15 instruments)</a:t>
            </a:r>
          </a:p>
          <a:p>
            <a:r>
              <a:rPr lang="fr-FR" dirty="0" err="1" smtClean="0"/>
              <a:t>ToF</a:t>
            </a:r>
            <a:r>
              <a:rPr lang="fr-FR" dirty="0" smtClean="0"/>
              <a:t>-ACSM: 21st of March to 18th of April</a:t>
            </a:r>
          </a:p>
          <a:p>
            <a:r>
              <a:rPr lang="fr-FR" dirty="0" smtClean="0"/>
              <a:t>(12 instruments (6 </a:t>
            </a:r>
            <a:r>
              <a:rPr lang="fr-FR" dirty="0" err="1" smtClean="0"/>
              <a:t>ToF</a:t>
            </a:r>
            <a:r>
              <a:rPr lang="fr-FR" dirty="0" smtClean="0"/>
              <a:t>-ACSM))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-9" y="720433"/>
            <a:ext cx="5915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ACTRIS-2 ACSM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intercomparison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exercise at the ACMCC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1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476094" y="103866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3.2.1</a:t>
            </a:r>
          </a:p>
        </p:txBody>
      </p:sp>
      <p:pic>
        <p:nvPicPr>
          <p:cNvPr id="10" name="Picture 2" descr="https://tse3.mm.bing.net/th?id=OIP.M7ffe77b759afb3e0f782e9bac9eba531H0&amp;=160&amp;=160&amp;c=7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" y="41772"/>
            <a:ext cx="1266953" cy="5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41772"/>
            <a:ext cx="582882" cy="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5826" y="0"/>
            <a:ext cx="81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dirty="0"/>
              <a:t>Development of a measurement standardization and data submission protocol for aerosol particle mass spectroscopy based on Aerosol Chemical Speciation Monitor 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97872" y="646331"/>
            <a:ext cx="11818511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2533127" y="3207013"/>
            <a:ext cx="694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461955" y="3348748"/>
            <a:ext cx="1225252" cy="1210162"/>
          </a:xfrm>
          <a:prstGeom prst="ellipse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098947" y="3793751"/>
            <a:ext cx="2659552" cy="0"/>
          </a:xfrm>
          <a:prstGeom prst="line">
            <a:avLst/>
          </a:prstGeom>
          <a:ln w="76200">
            <a:solidFill>
              <a:srgbClr val="230EC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849910" y="3805418"/>
            <a:ext cx="2304000" cy="0"/>
          </a:xfrm>
          <a:prstGeom prst="line">
            <a:avLst/>
          </a:prstGeom>
          <a:ln w="76200">
            <a:solidFill>
              <a:srgbClr val="230EC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11221" y="3535209"/>
            <a:ext cx="1126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Quad-ACSM </a:t>
            </a:r>
          </a:p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arrival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98297" y="4035567"/>
            <a:ext cx="952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3rd March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098947" y="3799941"/>
            <a:ext cx="1651862" cy="307777"/>
          </a:xfrm>
          <a:prstGeom prst="rect">
            <a:avLst/>
          </a:prstGeom>
          <a:noFill/>
          <a:ln>
            <a:solidFill>
              <a:srgbClr val="230EC2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230EC2"/>
                </a:solidFill>
              </a:rPr>
              <a:t>4th to 7 th of March</a:t>
            </a:r>
            <a:endParaRPr lang="fr-FR" sz="1400" dirty="0">
              <a:solidFill>
                <a:srgbClr val="230EC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005808" y="3438325"/>
            <a:ext cx="1976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230EC2"/>
                </a:solidFill>
              </a:rPr>
              <a:t>Ambient</a:t>
            </a:r>
            <a:r>
              <a:rPr lang="fr-FR" sz="1400" b="1" dirty="0" smtClean="0">
                <a:solidFill>
                  <a:srgbClr val="230EC2"/>
                </a:solidFill>
              </a:rPr>
              <a:t> </a:t>
            </a:r>
            <a:r>
              <a:rPr lang="fr-FR" sz="1400" b="1" dirty="0" err="1" smtClean="0">
                <a:solidFill>
                  <a:srgbClr val="230EC2"/>
                </a:solidFill>
              </a:rPr>
              <a:t>measurements</a:t>
            </a:r>
            <a:endParaRPr lang="fr-FR" sz="1400" b="1" dirty="0">
              <a:solidFill>
                <a:srgbClr val="230EC2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4681910" y="4035567"/>
            <a:ext cx="2988000" cy="0"/>
          </a:xfrm>
          <a:prstGeom prst="line">
            <a:avLst/>
          </a:prstGeom>
          <a:ln w="76200">
            <a:solidFill>
              <a:srgbClr val="5030F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681910" y="4051190"/>
            <a:ext cx="1743234" cy="307777"/>
          </a:xfrm>
          <a:prstGeom prst="rect">
            <a:avLst/>
          </a:prstGeom>
          <a:noFill/>
          <a:ln>
            <a:solidFill>
              <a:srgbClr val="5030F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230EC2"/>
                </a:solidFill>
              </a:rPr>
              <a:t>7</a:t>
            </a:r>
            <a:r>
              <a:rPr lang="fr-FR" sz="1400" dirty="0" smtClean="0">
                <a:solidFill>
                  <a:srgbClr val="230EC2"/>
                </a:solidFill>
              </a:rPr>
              <a:t>th to 10 th of March</a:t>
            </a:r>
            <a:endParaRPr lang="fr-FR" sz="1400" dirty="0">
              <a:solidFill>
                <a:srgbClr val="230EC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81910" y="3475563"/>
            <a:ext cx="29015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230EC2"/>
                </a:solidFill>
              </a:rPr>
              <a:t>Calibration, </a:t>
            </a:r>
          </a:p>
          <a:p>
            <a:pPr algn="ctr"/>
            <a:r>
              <a:rPr lang="fr-FR" sz="1400" b="1" dirty="0" smtClean="0">
                <a:solidFill>
                  <a:srgbClr val="230EC2"/>
                </a:solidFill>
              </a:rPr>
              <a:t>IE NO</a:t>
            </a:r>
            <a:r>
              <a:rPr lang="fr-FR" sz="1400" b="1" baseline="-25000" dirty="0" smtClean="0">
                <a:solidFill>
                  <a:srgbClr val="230EC2"/>
                </a:solidFill>
              </a:rPr>
              <a:t>3</a:t>
            </a:r>
            <a:r>
              <a:rPr lang="fr-FR" sz="1400" b="1" dirty="0" smtClean="0">
                <a:solidFill>
                  <a:srgbClr val="230EC2"/>
                </a:solidFill>
              </a:rPr>
              <a:t>, IE SO</a:t>
            </a:r>
            <a:r>
              <a:rPr lang="fr-FR" sz="1400" b="1" baseline="-25000" dirty="0" smtClean="0">
                <a:solidFill>
                  <a:srgbClr val="230EC2"/>
                </a:solidFill>
              </a:rPr>
              <a:t>4</a:t>
            </a:r>
            <a:r>
              <a:rPr lang="fr-FR" sz="1400" b="1" dirty="0" smtClean="0">
                <a:solidFill>
                  <a:srgbClr val="230EC2"/>
                </a:solidFill>
              </a:rPr>
              <a:t> </a:t>
            </a:r>
            <a:endParaRPr lang="fr-FR" sz="1400" b="1" dirty="0">
              <a:solidFill>
                <a:srgbClr val="230EC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839047" y="3805418"/>
            <a:ext cx="1834605" cy="307777"/>
          </a:xfrm>
          <a:prstGeom prst="rect">
            <a:avLst/>
          </a:prstGeom>
          <a:noFill/>
          <a:ln>
            <a:solidFill>
              <a:srgbClr val="230EC2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230EC2"/>
                </a:solidFill>
              </a:rPr>
              <a:t>11th to 14 th of March</a:t>
            </a:r>
            <a:endParaRPr lang="fr-FR" sz="1400" dirty="0">
              <a:solidFill>
                <a:srgbClr val="230EC2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768194" y="3475563"/>
            <a:ext cx="1976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230EC2"/>
                </a:solidFill>
              </a:rPr>
              <a:t>Ambient</a:t>
            </a:r>
            <a:r>
              <a:rPr lang="fr-FR" sz="1400" b="1" dirty="0" smtClean="0">
                <a:solidFill>
                  <a:srgbClr val="230EC2"/>
                </a:solidFill>
              </a:rPr>
              <a:t> </a:t>
            </a:r>
            <a:r>
              <a:rPr lang="fr-FR" sz="1400" b="1" dirty="0" err="1" smtClean="0">
                <a:solidFill>
                  <a:srgbClr val="230EC2"/>
                </a:solidFill>
              </a:rPr>
              <a:t>measurements</a:t>
            </a:r>
            <a:endParaRPr lang="fr-FR" sz="1400" b="1" dirty="0">
              <a:solidFill>
                <a:srgbClr val="230EC2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238701" y="5064402"/>
            <a:ext cx="2598504" cy="163373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Phase 2:</a:t>
            </a:r>
          </a:p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ToF</a:t>
            </a:r>
            <a:r>
              <a:rPr lang="fr-FR" sz="1400" b="1" dirty="0" smtClean="0">
                <a:solidFill>
                  <a:schemeClr val="bg1"/>
                </a:solidFill>
              </a:rPr>
              <a:t>-ACSM</a:t>
            </a:r>
          </a:p>
          <a:p>
            <a:pPr algn="ctr"/>
            <a:r>
              <a:rPr lang="fr-FR" sz="1400" b="1" dirty="0" err="1" smtClean="0">
                <a:solidFill>
                  <a:schemeClr val="bg1"/>
                </a:solidFill>
              </a:rPr>
              <a:t>Research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Intercomparison</a:t>
            </a:r>
            <a:endParaRPr lang="fr-FR" sz="1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21st March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0104540" y="3810843"/>
            <a:ext cx="717100" cy="0"/>
          </a:xfrm>
          <a:prstGeom prst="straightConnector1">
            <a:avLst/>
          </a:prstGeom>
          <a:ln w="88900">
            <a:solidFill>
              <a:srgbClr val="230EC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1025" descr="a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59" y="6922357"/>
            <a:ext cx="191408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9989391" y="7505525"/>
            <a:ext cx="191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230EC2"/>
                </a:solidFill>
              </a:rPr>
              <a:t>acmcc@lsce.ipsl.fr</a:t>
            </a:r>
            <a:endParaRPr lang="fr-FR" dirty="0">
              <a:solidFill>
                <a:srgbClr val="230EC2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3135833" y="5982718"/>
            <a:ext cx="248254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135833" y="5988908"/>
            <a:ext cx="1768497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21st to 24th of March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042694" y="5633179"/>
            <a:ext cx="1976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chemeClr val="accent2">
                    <a:lumMod val="75000"/>
                  </a:schemeClr>
                </a:solidFill>
              </a:rPr>
              <a:t>Ambient</a:t>
            </a: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accent2">
                    <a:lumMod val="75000"/>
                  </a:schemeClr>
                </a:solidFill>
              </a:rPr>
              <a:t>measurements</a:t>
            </a:r>
            <a:endParaRPr lang="fr-F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freney\AppData\Local\Microsoft\Windows\Temporary Internet Files\Content.IE5\G9OSAP5C\dynnamitt-hom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983" y="3154606"/>
            <a:ext cx="892129" cy="8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necteur droit 39"/>
          <p:cNvCxnSpPr/>
          <p:nvPr/>
        </p:nvCxnSpPr>
        <p:spPr>
          <a:xfrm>
            <a:off x="5618375" y="5616532"/>
            <a:ext cx="248254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618375" y="5622722"/>
            <a:ext cx="1794530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24th to 27th of March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525236" y="5266993"/>
            <a:ext cx="2395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Calibration/PAM </a:t>
            </a:r>
            <a:r>
              <a:rPr lang="fr-FR" sz="1400" b="1" dirty="0" err="1" smtClean="0">
                <a:solidFill>
                  <a:schemeClr val="accent2">
                    <a:lumMod val="75000"/>
                  </a:schemeClr>
                </a:solidFill>
              </a:rPr>
              <a:t>experiments</a:t>
            </a:r>
            <a:endParaRPr lang="fr-F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8237494" y="6034348"/>
            <a:ext cx="248254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8237494" y="6040538"/>
            <a:ext cx="2368405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27th of March to 18th of April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144355" y="5684809"/>
            <a:ext cx="1976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chemeClr val="accent2">
                    <a:lumMod val="75000"/>
                  </a:schemeClr>
                </a:solidFill>
              </a:rPr>
              <a:t>Ambient</a:t>
            </a: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accent2">
                    <a:lumMod val="75000"/>
                  </a:schemeClr>
                </a:solidFill>
              </a:rPr>
              <a:t>measurements</a:t>
            </a:r>
            <a:endParaRPr lang="fr-F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10361486" y="6040538"/>
            <a:ext cx="717100" cy="0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Picture 2" descr="C:\Users\freney\AppData\Local\Microsoft\Windows\Temporary Internet Files\Content.IE5\G9OSAP5C\dynnamitt-hom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983" y="5405572"/>
            <a:ext cx="921736" cy="87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367" y="1451987"/>
            <a:ext cx="8044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indent="0">
              <a:buNone/>
            </a:pP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792163" lvl="1" indent="-342900">
              <a:buFont typeface="+mj-lt"/>
              <a:buAutoNum type="arabicPeriod"/>
            </a:pPr>
            <a:r>
              <a:rPr lang="en-US" sz="2000" dirty="0"/>
              <a:t>Three to four days pre-calibration </a:t>
            </a:r>
            <a:r>
              <a:rPr lang="en-US" sz="2000" dirty="0" err="1"/>
              <a:t>intercomparison</a:t>
            </a:r>
            <a:r>
              <a:rPr lang="en-US" sz="2000" dirty="0"/>
              <a:t>. </a:t>
            </a:r>
          </a:p>
          <a:p>
            <a:pPr marL="792163" lvl="1" indent="-342900">
              <a:buFont typeface="+mj-lt"/>
              <a:buAutoNum type="arabicPeriod"/>
            </a:pPr>
            <a:r>
              <a:rPr lang="en-US" sz="2000" dirty="0"/>
              <a:t>Calibration using single and mixed inorganic solutions</a:t>
            </a:r>
          </a:p>
          <a:p>
            <a:pPr marL="792163" lvl="1" indent="-342900">
              <a:buFont typeface="+mj-lt"/>
              <a:buAutoNum type="arabicPeriod"/>
            </a:pPr>
            <a:r>
              <a:rPr lang="en-US" sz="2000" dirty="0"/>
              <a:t>Three to four days post-calibration </a:t>
            </a:r>
            <a:r>
              <a:rPr lang="en-US" sz="2000" dirty="0" err="1"/>
              <a:t>intercomparison</a:t>
            </a:r>
            <a:r>
              <a:rPr lang="en-US" sz="2000" dirty="0"/>
              <a:t> (extended for </a:t>
            </a:r>
            <a:r>
              <a:rPr lang="en-US" sz="2000" dirty="0" err="1"/>
              <a:t>ToF</a:t>
            </a:r>
            <a:r>
              <a:rPr lang="en-US" sz="2000" dirty="0"/>
              <a:t>-ACSM).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8701" y="1124453"/>
            <a:ext cx="3437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/>
              <a:t>2. To </a:t>
            </a:r>
            <a:r>
              <a:rPr lang="en-US" sz="1600" b="1" u="sng" dirty="0"/>
              <a:t>homogenize calibration and </a:t>
            </a:r>
            <a:r>
              <a:rPr lang="en-US" sz="1600" b="1" u="sng" dirty="0" smtClean="0"/>
              <a:t>….. </a:t>
            </a:r>
            <a:endParaRPr lang="fr-FR" sz="1600" b="1" u="sng" dirty="0"/>
          </a:p>
        </p:txBody>
      </p:sp>
      <p:sp>
        <p:nvSpPr>
          <p:cNvPr id="38" name="ZoneTexte 37"/>
          <p:cNvSpPr txBox="1"/>
          <p:nvPr/>
        </p:nvSpPr>
        <p:spPr>
          <a:xfrm>
            <a:off x="-9" y="720433"/>
            <a:ext cx="5915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ACTRIS-2 ACSM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intercomparison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exercise at the ACMCC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1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476094" y="103866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3.2.1</a:t>
            </a:r>
          </a:p>
        </p:txBody>
      </p:sp>
      <p:pic>
        <p:nvPicPr>
          <p:cNvPr id="10" name="Picture 2" descr="https://tse3.mm.bing.net/th?id=OIP.M7ffe77b759afb3e0f782e9bac9eba531H0&amp;=160&amp;=160&amp;c=7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" y="41772"/>
            <a:ext cx="1266953" cy="5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41772"/>
            <a:ext cx="582882" cy="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5826" y="0"/>
            <a:ext cx="81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dirty="0"/>
              <a:t>Development of a measurement standardization and data submission protocol for aerosol particle mass spectroscopy based on Aerosol Chemical Speciation Monitor 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97872" y="646331"/>
            <a:ext cx="11818511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73" y="2312850"/>
            <a:ext cx="5461800" cy="28378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31522" y="1749383"/>
            <a:ext cx="5586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1. Instrument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falls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within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± 30% of the « 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 » instrument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95373" y="1739168"/>
            <a:ext cx="519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. Instrument performance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evaluated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against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using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the Z-score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method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3907358" y="2368339"/>
            <a:ext cx="352425" cy="66227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3907358" y="2506741"/>
            <a:ext cx="438150" cy="523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e 18"/>
          <p:cNvGrpSpPr/>
          <p:nvPr/>
        </p:nvGrpSpPr>
        <p:grpSpPr>
          <a:xfrm>
            <a:off x="97872" y="2271284"/>
            <a:ext cx="5593976" cy="2949685"/>
            <a:chOff x="212313" y="3066376"/>
            <a:chExt cx="5384996" cy="276356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28" y="3066376"/>
              <a:ext cx="4451985" cy="276356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28600" y="3895724"/>
              <a:ext cx="5279613" cy="1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2313" y="4800599"/>
              <a:ext cx="5279613" cy="1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7696" y="5725163"/>
              <a:ext cx="5279613" cy="1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2697170" y="5054759"/>
            <a:ext cx="1211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PM1 SIRTA (REF)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405675" y="4579922"/>
            <a:ext cx="5194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</a:rPr>
              <a:t>Organic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1400" b="1" dirty="0" err="1" smtClean="0">
                <a:solidFill>
                  <a:srgbClr val="FF0000"/>
                </a:solidFill>
              </a:rPr>
              <a:t>sulphate</a:t>
            </a:r>
            <a:r>
              <a:rPr lang="fr-FR" sz="1400" b="1" dirty="0" smtClean="0">
                <a:solidFill>
                  <a:srgbClr val="FF0000"/>
                </a:solidFill>
              </a:rPr>
              <a:t>, </a:t>
            </a:r>
            <a:r>
              <a:rPr lang="fr-FR" sz="1400" b="1" dirty="0" smtClean="0">
                <a:solidFill>
                  <a:srgbClr val="5030F0"/>
                </a:solidFill>
              </a:rPr>
              <a:t>nitrate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1400" b="1" dirty="0" err="1" smtClean="0">
                <a:solidFill>
                  <a:schemeClr val="accent4">
                    <a:lumMod val="75000"/>
                  </a:schemeClr>
                </a:solidFill>
              </a:rPr>
              <a:t>Ammonia</a:t>
            </a:r>
            <a:endParaRPr lang="fr-FR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5264724"/>
            <a:ext cx="792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lvl="1" indent="0">
              <a:buFont typeface="Arial" panose="020B0604020202020204" pitchFamily="34" charset="0"/>
              <a:buNone/>
            </a:pPr>
            <a:r>
              <a:rPr lang="en-US" sz="1400" b="1" dirty="0" smtClean="0"/>
              <a:t>PM1 of all instrument compared with PM1 of SIRTA instruments. </a:t>
            </a:r>
          </a:p>
          <a:p>
            <a:pPr marL="449263" lvl="1" indent="0">
              <a:buFont typeface="Arial" panose="020B0604020202020204" pitchFamily="34" charset="0"/>
              <a:buNone/>
            </a:pPr>
            <a:r>
              <a:rPr lang="en-US" sz="1400" b="1" dirty="0" smtClean="0"/>
              <a:t>Dotted line indicates ± 30% error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marL="449263" lvl="1" indent="0"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points represent TEOM-FDMS</a:t>
            </a:r>
            <a:r>
              <a:rPr lang="en-US" sz="1600" b="1" dirty="0" smtClean="0"/>
              <a:t>,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/>
              <a:t>black points represent ACSM data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21674" y="6096000"/>
            <a:ext cx="1169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5030F0"/>
                </a:solidFill>
              </a:rPr>
              <a:t>More discussion of the </a:t>
            </a:r>
            <a:r>
              <a:rPr lang="en-US" sz="1600" b="1" i="1" dirty="0" err="1" smtClean="0">
                <a:solidFill>
                  <a:srgbClr val="5030F0"/>
                </a:solidFill>
              </a:rPr>
              <a:t>intercomparison</a:t>
            </a:r>
            <a:r>
              <a:rPr lang="en-US" sz="1600" b="1" i="1" dirty="0" smtClean="0">
                <a:solidFill>
                  <a:srgbClr val="5030F0"/>
                </a:solidFill>
              </a:rPr>
              <a:t> results and evaluation</a:t>
            </a:r>
          </a:p>
          <a:p>
            <a:pPr algn="ctr"/>
            <a:r>
              <a:rPr lang="en-US" sz="1600" b="1" i="1" dirty="0" smtClean="0">
                <a:solidFill>
                  <a:srgbClr val="5030F0"/>
                </a:solidFill>
              </a:rPr>
              <a:t>Thursday 09:30-11:15: WP8 (A. </a:t>
            </a:r>
            <a:r>
              <a:rPr lang="en-US" sz="1600" b="1" i="1" dirty="0" err="1" smtClean="0">
                <a:solidFill>
                  <a:srgbClr val="5030F0"/>
                </a:solidFill>
              </a:rPr>
              <a:t>Wiedensohler</a:t>
            </a:r>
            <a:r>
              <a:rPr lang="en-US" sz="1600" b="1" i="1" dirty="0" smtClean="0">
                <a:solidFill>
                  <a:srgbClr val="5030F0"/>
                </a:solidFill>
              </a:rPr>
              <a:t>) European Centre for Aerosol Calibration</a:t>
            </a:r>
            <a:endParaRPr lang="fr-FR" sz="1600" b="1" i="1" dirty="0" smtClean="0">
              <a:solidFill>
                <a:srgbClr val="5030F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49382" y="1122218"/>
            <a:ext cx="1144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3. Precision and accuracy </a:t>
            </a:r>
            <a:r>
              <a:rPr lang="en-US" sz="1600" b="1" dirty="0" smtClean="0"/>
              <a:t>of these measurements were evaluated with various co-located instruments from such as   TEOM-FDMS, </a:t>
            </a:r>
            <a:r>
              <a:rPr lang="fr-FR" sz="1600" b="1" dirty="0" smtClean="0"/>
              <a:t>SMPS, OC-EC  Sunset Field </a:t>
            </a:r>
            <a:r>
              <a:rPr lang="fr-FR" sz="1600" b="1" dirty="0" err="1" smtClean="0"/>
              <a:t>analyzer</a:t>
            </a:r>
            <a:r>
              <a:rPr lang="fr-FR" sz="1600" b="1" dirty="0" smtClean="0"/>
              <a:t>, PILS-IC, </a:t>
            </a:r>
            <a:r>
              <a:rPr lang="fr-FR" sz="1600" b="1" dirty="0" err="1" smtClean="0"/>
              <a:t>filter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sampling</a:t>
            </a:r>
            <a:r>
              <a:rPr lang="fr-FR" sz="1600" b="1" dirty="0" smtClean="0"/>
              <a:t> …).</a:t>
            </a:r>
            <a:endParaRPr lang="en-US" sz="1600" dirty="0" smtClean="0"/>
          </a:p>
        </p:txBody>
      </p:sp>
      <p:sp>
        <p:nvSpPr>
          <p:cNvPr id="29" name="ZoneTexte 28"/>
          <p:cNvSpPr txBox="1"/>
          <p:nvPr/>
        </p:nvSpPr>
        <p:spPr>
          <a:xfrm>
            <a:off x="-9" y="720433"/>
            <a:ext cx="5915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ACTRIS-2 ACSM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intercomparison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ACMCC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8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484" y="1064046"/>
            <a:ext cx="8826225" cy="3816424"/>
          </a:xfrm>
        </p:spPr>
        <p:txBody>
          <a:bodyPr>
            <a:noAutofit/>
          </a:bodyPr>
          <a:lstStyle/>
          <a:p>
            <a:pPr marL="449263" lvl="1" indent="0">
              <a:buNone/>
            </a:pPr>
            <a:endParaRPr lang="en-US" sz="1600" dirty="0" smtClean="0"/>
          </a:p>
          <a:p>
            <a:pPr marL="449263" lvl="1" indent="0">
              <a:buNone/>
            </a:pPr>
            <a:endParaRPr lang="en-US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lvl="1" indent="0">
              <a:buNone/>
            </a:pPr>
            <a:r>
              <a:rPr 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</a:t>
            </a:r>
          </a:p>
          <a:p>
            <a:pPr marL="735013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B050"/>
                </a:solidFill>
              </a:rPr>
              <a:t>21/25 of the ACTRIS ACSM instruments were successfully evaluated.</a:t>
            </a:r>
          </a:p>
          <a:p>
            <a:pPr marL="735013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B050"/>
                </a:solidFill>
              </a:rPr>
              <a:t>New operating and calibration procedures were put in place.</a:t>
            </a:r>
          </a:p>
          <a:p>
            <a:pPr marL="735013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B050"/>
                </a:solidFill>
              </a:rPr>
              <a:t>Instruments were compared with external reference instruments as well as with the SIRTA reference instrument.</a:t>
            </a:r>
          </a:p>
          <a:p>
            <a:pPr marL="735013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B050"/>
                </a:solidFill>
              </a:rPr>
              <a:t>Workshop with the ACTRIS community for training/discussion and improvement</a:t>
            </a:r>
          </a:p>
          <a:p>
            <a:pPr marL="449263" lvl="1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  <a:p>
            <a:pPr marL="449263" lvl="1" indent="0">
              <a:buNone/>
            </a:pPr>
            <a:endParaRPr lang="en-US" sz="1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lvl="1" indent="0">
              <a:buNone/>
            </a:pPr>
            <a:endParaRPr lang="en-US" sz="1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lvl="1" indent="0">
              <a:buNone/>
            </a:pPr>
            <a:endParaRPr lang="en-US" sz="1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lvl="1" indent="0">
              <a:buNone/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 </a:t>
            </a:r>
          </a:p>
          <a:p>
            <a:pPr marL="677863" lvl="1"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       Calibration reports need to be distributed to each of the instruments PIs.</a:t>
            </a:r>
          </a:p>
          <a:p>
            <a:pPr marL="677863" lvl="1"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       New SOPs need to be implemented</a:t>
            </a:r>
          </a:p>
          <a:p>
            <a:pPr marL="792163" lvl="1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    Announcement of new inter-laboratory exercise (Oct 2018 )</a:t>
            </a:r>
          </a:p>
          <a:p>
            <a:pPr marL="449263" lvl="1" indent="0">
              <a:buNone/>
            </a:pPr>
            <a:endParaRPr lang="en-US" sz="1600" dirty="0" smtClean="0"/>
          </a:p>
          <a:p>
            <a:pPr marL="449263" lvl="1" indent="0">
              <a:buNone/>
            </a:pPr>
            <a:r>
              <a:rPr lang="en-US" sz="1600" dirty="0" smtClean="0"/>
              <a:t> </a:t>
            </a:r>
          </a:p>
          <a:p>
            <a:pPr marL="449263" lvl="1" indent="0">
              <a:buNone/>
            </a:pPr>
            <a:endParaRPr lang="en-US" sz="14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10476094" y="103866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3.2.1</a:t>
            </a:r>
          </a:p>
        </p:txBody>
      </p:sp>
      <p:pic>
        <p:nvPicPr>
          <p:cNvPr id="10" name="Picture 2" descr="https://tse3.mm.bing.net/th?id=OIP.M7ffe77b759afb3e0f782e9bac9eba531H0&amp;=160&amp;=160&amp;c=7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" y="41772"/>
            <a:ext cx="1266953" cy="5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41772"/>
            <a:ext cx="582882" cy="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5826" y="0"/>
            <a:ext cx="81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dirty="0"/>
              <a:t>Development of a measurement standardization and data submission protocol for aerosol particle mass spectroscopy based on Aerosol Chemical Speciation Monitor 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97872" y="646331"/>
            <a:ext cx="11818511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195390" y="3215555"/>
            <a:ext cx="2811220" cy="7386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Work</a:t>
            </a:r>
            <a:r>
              <a:rPr lang="fr-FR" sz="1400" b="1" dirty="0" smtClean="0"/>
              <a:t> in </a:t>
            </a:r>
            <a:r>
              <a:rPr lang="fr-FR" sz="1400" b="1" dirty="0" err="1" smtClean="0"/>
              <a:t>process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Introduction of new calibration </a:t>
            </a:r>
            <a:r>
              <a:rPr lang="fr-FR" sz="1400" b="1" dirty="0" err="1" smtClean="0"/>
              <a:t>procedures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into</a:t>
            </a:r>
            <a:r>
              <a:rPr lang="fr-FR" sz="1400" b="1" dirty="0" smtClean="0"/>
              <a:t> SOP</a:t>
            </a:r>
            <a:endParaRPr lang="fr-FR" sz="1400" b="1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8390165" y="5213832"/>
            <a:ext cx="3616445" cy="1216731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480392" y="5261012"/>
            <a:ext cx="3526218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C00000"/>
                </a:solidFill>
              </a:rPr>
              <a:t>Autumn</a:t>
            </a:r>
            <a:r>
              <a:rPr lang="fr-FR" sz="1400" b="1" dirty="0" smtClean="0">
                <a:solidFill>
                  <a:srgbClr val="C00000"/>
                </a:solidFill>
              </a:rPr>
              <a:t> 2017: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For </a:t>
            </a:r>
            <a:r>
              <a:rPr lang="fr-FR" sz="1400" b="1" u="sng" dirty="0" smtClean="0">
                <a:solidFill>
                  <a:srgbClr val="C00000"/>
                </a:solidFill>
              </a:rPr>
              <a:t>new instruments or </a:t>
            </a:r>
            <a:r>
              <a:rPr lang="fr-FR" sz="1400" b="1" u="sng" dirty="0" err="1" smtClean="0">
                <a:solidFill>
                  <a:srgbClr val="C00000"/>
                </a:solidFill>
              </a:rPr>
              <a:t>those</a:t>
            </a:r>
            <a:r>
              <a:rPr lang="fr-FR" sz="1400" b="1" u="sng" dirty="0" smtClean="0">
                <a:solidFill>
                  <a:srgbClr val="C00000"/>
                </a:solidFill>
              </a:rPr>
              <a:t> </a:t>
            </a:r>
            <a:r>
              <a:rPr lang="fr-FR" sz="1400" b="1" u="sng" dirty="0" err="1" smtClean="0">
                <a:solidFill>
                  <a:srgbClr val="C00000"/>
                </a:solidFill>
              </a:rPr>
              <a:t>unable</a:t>
            </a:r>
            <a:r>
              <a:rPr lang="fr-FR" sz="1400" b="1" u="sng" dirty="0" smtClean="0">
                <a:solidFill>
                  <a:srgbClr val="C00000"/>
                </a:solidFill>
              </a:rPr>
              <a:t> to attend first </a:t>
            </a:r>
            <a:r>
              <a:rPr lang="fr-FR" sz="1400" b="1" u="sng" dirty="0" err="1" smtClean="0">
                <a:solidFill>
                  <a:srgbClr val="C00000"/>
                </a:solidFill>
              </a:rPr>
              <a:t>intercomparison</a:t>
            </a:r>
            <a:r>
              <a:rPr lang="fr-FR" sz="14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A </a:t>
            </a:r>
            <a:r>
              <a:rPr lang="fr-FR" sz="1400" b="1" dirty="0" err="1" smtClean="0">
                <a:solidFill>
                  <a:srgbClr val="C00000"/>
                </a:solidFill>
              </a:rPr>
              <a:t>smaller</a:t>
            </a:r>
            <a:r>
              <a:rPr lang="fr-FR" sz="1400" b="1" dirty="0" smtClean="0">
                <a:solidFill>
                  <a:srgbClr val="C00000"/>
                </a:solidFill>
              </a:rPr>
              <a:t> calibration </a:t>
            </a:r>
            <a:r>
              <a:rPr lang="fr-FR" sz="1400" b="1" dirty="0" err="1" smtClean="0">
                <a:solidFill>
                  <a:srgbClr val="C00000"/>
                </a:solidFill>
              </a:rPr>
              <a:t>exercise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</a:rPr>
              <a:t>will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</a:rPr>
              <a:t>be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r>
              <a:rPr lang="fr-FR" sz="1400" b="1" dirty="0" err="1" smtClean="0">
                <a:solidFill>
                  <a:srgbClr val="C00000"/>
                </a:solidFill>
              </a:rPr>
              <a:t>annonced</a:t>
            </a:r>
            <a:r>
              <a:rPr lang="fr-FR" sz="1400" b="1" dirty="0" smtClean="0">
                <a:solidFill>
                  <a:srgbClr val="C00000"/>
                </a:solidFill>
              </a:rPr>
              <a:t>.</a:t>
            </a:r>
            <a:endParaRPr lang="fr-FR" sz="1400" b="1" dirty="0">
              <a:solidFill>
                <a:srgbClr val="C0000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143125" y="4880470"/>
            <a:ext cx="694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97872" y="776981"/>
            <a:ext cx="8826225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ACTRIS-2 ACSM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intercomparison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exercise at the ACMCC </a:t>
            </a:r>
          </a:p>
          <a:p>
            <a:pPr marL="449263" lvl="1" indent="0">
              <a:buFont typeface="Arial" panose="020B0604020202020204" pitchFamily="34" charset="0"/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449263" lvl="1" indent="0">
              <a:buFont typeface="Arial" panose="020B0604020202020204" pitchFamily="34" charset="0"/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marL="449263" lvl="1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449263" lvl="1" indent="0">
              <a:buFont typeface="Arial" panose="020B0604020202020204" pitchFamily="34" charset="0"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567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476094" y="103866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3.2.1</a:t>
            </a:r>
          </a:p>
        </p:txBody>
      </p:sp>
      <p:pic>
        <p:nvPicPr>
          <p:cNvPr id="10" name="Picture 2" descr="https://tse3.mm.bing.net/th?id=OIP.M7ffe77b759afb3e0f782e9bac9eba531H0&amp;=160&amp;=160&amp;c=7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" y="41772"/>
            <a:ext cx="1266953" cy="5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41772"/>
            <a:ext cx="582882" cy="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5826" y="0"/>
            <a:ext cx="81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dirty="0"/>
              <a:t>Development of a measurement standardization and data submission protocol for aerosol particle mass spectroscopy based on Aerosol Chemical Speciation Monitor 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97872" y="646331"/>
            <a:ext cx="11818511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04506" y="693522"/>
            <a:ext cx="112052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2a. Data </a:t>
            </a:r>
            <a:r>
              <a:rPr lang="fr-FR" b="1" u="sng" dirty="0" err="1" smtClean="0"/>
              <a:t>submission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protocol</a:t>
            </a:r>
            <a:r>
              <a:rPr lang="fr-FR" b="1" u="sng" dirty="0" smtClean="0"/>
              <a:t>:</a:t>
            </a:r>
          </a:p>
          <a:p>
            <a:r>
              <a:rPr lang="fr-FR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Current</a:t>
            </a:r>
            <a:r>
              <a:rPr lang="fr-FR" sz="1600" dirty="0" smtClean="0"/>
              <a:t> data </a:t>
            </a:r>
            <a:r>
              <a:rPr lang="fr-FR" sz="1600" dirty="0" err="1" smtClean="0"/>
              <a:t>submission</a:t>
            </a:r>
            <a:r>
              <a:rPr lang="fr-FR" sz="1600" dirty="0" smtClean="0"/>
              <a:t> format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outlined</a:t>
            </a:r>
            <a:r>
              <a:rPr lang="fr-FR" sz="1600" dirty="0" smtClean="0"/>
              <a:t> on the NILU page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8401" r="55042" b="11704"/>
          <a:stretch/>
        </p:blipFill>
        <p:spPr bwMode="auto">
          <a:xfrm>
            <a:off x="404506" y="1896311"/>
            <a:ext cx="9036750" cy="453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8728816" y="1866528"/>
            <a:ext cx="3187567" cy="4661726"/>
            <a:chOff x="8728816" y="2074353"/>
            <a:chExt cx="3187567" cy="466172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" t="20474" r="71167" b="4806"/>
            <a:stretch/>
          </p:blipFill>
          <p:spPr bwMode="auto">
            <a:xfrm>
              <a:off x="8728816" y="2074353"/>
              <a:ext cx="3187567" cy="466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à coins arrondis 13"/>
            <p:cNvSpPr/>
            <p:nvPr/>
          </p:nvSpPr>
          <p:spPr>
            <a:xfrm>
              <a:off x="9058542" y="2427006"/>
              <a:ext cx="512748" cy="430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334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476094" y="103866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3.2.1</a:t>
            </a:r>
          </a:p>
        </p:txBody>
      </p:sp>
      <p:pic>
        <p:nvPicPr>
          <p:cNvPr id="10" name="Picture 2" descr="https://tse3.mm.bing.net/th?id=OIP.M7ffe77b759afb3e0f782e9bac9eba531H0&amp;=160&amp;=160&amp;c=7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" y="41772"/>
            <a:ext cx="1266953" cy="5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41772"/>
            <a:ext cx="582882" cy="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5826" y="0"/>
            <a:ext cx="81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dirty="0"/>
              <a:t>Development of a measurement standardization and data submission protocol for aerosol particle mass spectroscopy based on Aerosol Chemical Speciation Monitor 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97872" y="646331"/>
            <a:ext cx="11818511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04505" y="816609"/>
            <a:ext cx="112052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 smtClean="0"/>
          </a:p>
          <a:p>
            <a:r>
              <a:rPr lang="fr-FR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/>
              <a:t>format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outlined</a:t>
            </a:r>
            <a:r>
              <a:rPr lang="fr-FR" dirty="0"/>
              <a:t> on the NILU page</a:t>
            </a:r>
          </a:p>
          <a:p>
            <a:endParaRPr lang="fr-FR" sz="1400" dirty="0" smtClean="0"/>
          </a:p>
          <a:p>
            <a:endParaRPr lang="fr-FR" sz="1400" dirty="0"/>
          </a:p>
          <a:p>
            <a:r>
              <a:rPr lang="fr-FR" sz="1600" b="1" u="sng" dirty="0" smtClean="0"/>
              <a:t>Common </a:t>
            </a:r>
            <a:r>
              <a:rPr lang="fr-FR" sz="1600" b="1" u="sng" dirty="0" err="1" smtClean="0"/>
              <a:t>template</a:t>
            </a:r>
            <a:r>
              <a:rPr lang="fr-FR" sz="1600" b="1" u="sng" dirty="0" smtClean="0"/>
              <a:t> for all ACSM (Quad/</a:t>
            </a:r>
            <a:r>
              <a:rPr lang="fr-FR" sz="1600" b="1" u="sng" dirty="0" err="1" smtClean="0"/>
              <a:t>ToF</a:t>
            </a:r>
            <a:r>
              <a:rPr lang="fr-FR" sz="1600" b="1" u="sng" dirty="0" smtClean="0"/>
              <a:t>)/(HR/C/-</a:t>
            </a:r>
            <a:r>
              <a:rPr lang="fr-FR" sz="1600" b="1" u="sng" dirty="0" err="1" smtClean="0"/>
              <a:t>ToF</a:t>
            </a:r>
            <a:r>
              <a:rPr lang="fr-FR" sz="1600" b="1" u="sng" dirty="0" smtClean="0"/>
              <a:t>/Quad) and AMS instruments</a:t>
            </a:r>
          </a:p>
          <a:p>
            <a:endParaRPr lang="fr-FR" sz="16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The </a:t>
            </a:r>
            <a:r>
              <a:rPr lang="fr-FR" sz="1600" b="1" dirty="0" err="1" smtClean="0"/>
              <a:t>measurement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principle</a:t>
            </a:r>
            <a:r>
              <a:rPr lang="fr-FR" sz="1600" b="1" dirty="0" smtClean="0"/>
              <a:t> of all </a:t>
            </a:r>
            <a:r>
              <a:rPr lang="fr-FR" sz="1600" b="1" dirty="0" err="1" smtClean="0"/>
              <a:t>these</a:t>
            </a:r>
            <a:r>
              <a:rPr lang="fr-FR" sz="1600" b="1" dirty="0" smtClean="0"/>
              <a:t> instruments </a:t>
            </a:r>
            <a:r>
              <a:rPr lang="fr-FR" sz="1600" b="1" dirty="0" err="1" smtClean="0"/>
              <a:t>remains</a:t>
            </a:r>
            <a:r>
              <a:rPr lang="fr-FR" sz="1600" b="1" dirty="0" smtClean="0"/>
              <a:t> the </a:t>
            </a:r>
            <a:r>
              <a:rPr lang="fr-FR" sz="1600" b="1" dirty="0" err="1" smtClean="0"/>
              <a:t>same</a:t>
            </a:r>
            <a:r>
              <a:rPr lang="fr-FR" sz="16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/>
              <a:t>Metdata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allows</a:t>
            </a:r>
            <a:r>
              <a:rPr lang="fr-FR" sz="1600" b="1" dirty="0" smtClean="0"/>
              <a:t> for instrument type to </a:t>
            </a:r>
            <a:r>
              <a:rPr lang="fr-FR" sz="1600" b="1" dirty="0" err="1" smtClean="0"/>
              <a:t>be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disquished</a:t>
            </a:r>
            <a:r>
              <a:rPr lang="fr-FR" sz="16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/>
              <a:t>Particle</a:t>
            </a:r>
            <a:r>
              <a:rPr lang="fr-FR" sz="1600" b="1" dirty="0" smtClean="0"/>
              <a:t> concentrations are </a:t>
            </a:r>
            <a:r>
              <a:rPr lang="fr-FR" sz="1600" b="1" dirty="0" err="1" smtClean="0"/>
              <a:t>expressed</a:t>
            </a:r>
            <a:r>
              <a:rPr lang="fr-FR" sz="1600" b="1" dirty="0" smtClean="0"/>
              <a:t> as </a:t>
            </a:r>
            <a:r>
              <a:rPr lang="fr-FR" sz="1600" b="1" dirty="0" err="1" smtClean="0"/>
              <a:t>hourly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averaged</a:t>
            </a:r>
            <a:r>
              <a:rPr lang="fr-FR" sz="1600" b="1" dirty="0" smtClean="0"/>
              <a:t> </a:t>
            </a:r>
            <a:r>
              <a:rPr lang="fr-FR" sz="1600" b="1" dirty="0" smtClean="0">
                <a:sym typeface="Symbol"/>
              </a:rPr>
              <a:t>g m</a:t>
            </a:r>
            <a:r>
              <a:rPr lang="fr-FR" sz="1600" b="1" baseline="30000" dirty="0" smtClean="0">
                <a:sym typeface="Symbol"/>
              </a:rPr>
              <a:t>-3</a:t>
            </a:r>
            <a:endParaRPr lang="fr-FR" sz="1600" b="1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ym typeface="Symbol"/>
              </a:rPr>
              <a:t>In </a:t>
            </a:r>
            <a:r>
              <a:rPr lang="fr-FR" sz="1600" b="1" dirty="0" err="1" smtClean="0">
                <a:sym typeface="Symbol"/>
              </a:rPr>
              <a:t>order</a:t>
            </a:r>
            <a:r>
              <a:rPr lang="fr-FR" sz="1600" b="1" dirty="0" smtClean="0">
                <a:sym typeface="Symbol"/>
              </a:rPr>
              <a:t> to </a:t>
            </a:r>
            <a:r>
              <a:rPr lang="fr-FR" sz="1600" b="1" dirty="0" err="1" smtClean="0">
                <a:sym typeface="Symbol"/>
              </a:rPr>
              <a:t>quantify</a:t>
            </a:r>
            <a:r>
              <a:rPr lang="fr-FR" sz="1600" b="1" dirty="0" smtClean="0">
                <a:sym typeface="Symbol"/>
              </a:rPr>
              <a:t> the </a:t>
            </a:r>
            <a:r>
              <a:rPr lang="fr-FR" sz="1600" b="1" dirty="0" err="1" smtClean="0">
                <a:sym typeface="Symbol"/>
              </a:rPr>
              <a:t>atmospheric</a:t>
            </a:r>
            <a:r>
              <a:rPr lang="fr-FR" sz="1600" b="1" dirty="0" smtClean="0">
                <a:sym typeface="Symbol"/>
              </a:rPr>
              <a:t> </a:t>
            </a:r>
            <a:r>
              <a:rPr lang="fr-FR" sz="1600" b="1" dirty="0" err="1" smtClean="0">
                <a:sym typeface="Symbol"/>
              </a:rPr>
              <a:t>variability</a:t>
            </a:r>
            <a:r>
              <a:rPr lang="fr-FR" sz="1600" b="1" dirty="0">
                <a:sym typeface="Symbol"/>
              </a:rPr>
              <a:t> </a:t>
            </a:r>
            <a:r>
              <a:rPr lang="fr-FR" sz="1600" b="1" dirty="0" smtClean="0">
                <a:sym typeface="Symbol"/>
              </a:rPr>
              <a:t>on an </a:t>
            </a:r>
            <a:r>
              <a:rPr lang="fr-FR" sz="1600" b="1" dirty="0" err="1" smtClean="0">
                <a:sym typeface="Symbol"/>
              </a:rPr>
              <a:t>hourly</a:t>
            </a:r>
            <a:r>
              <a:rPr lang="fr-FR" sz="1600" b="1" dirty="0" smtClean="0">
                <a:sym typeface="Symbol"/>
              </a:rPr>
              <a:t> basis, the standard </a:t>
            </a:r>
          </a:p>
          <a:p>
            <a:r>
              <a:rPr lang="fr-FR" sz="1600" b="1" dirty="0" smtClean="0">
                <a:sym typeface="Symbol"/>
              </a:rPr>
              <a:t>      </a:t>
            </a:r>
            <a:r>
              <a:rPr lang="fr-FR" sz="1600" b="1" dirty="0" err="1" smtClean="0">
                <a:sym typeface="Symbol"/>
              </a:rPr>
              <a:t>deviation</a:t>
            </a:r>
            <a:r>
              <a:rPr lang="fr-FR" sz="1600" b="1" dirty="0" smtClean="0">
                <a:sym typeface="Symbol"/>
              </a:rPr>
              <a:t> </a:t>
            </a:r>
            <a:r>
              <a:rPr lang="fr-FR" sz="1600" b="1" dirty="0" err="1" smtClean="0">
                <a:sym typeface="Symbol"/>
              </a:rPr>
              <a:t>is</a:t>
            </a:r>
            <a:r>
              <a:rPr lang="fr-FR" sz="1600" b="1" dirty="0" smtClean="0">
                <a:sym typeface="Symbol"/>
              </a:rPr>
              <a:t> </a:t>
            </a:r>
            <a:r>
              <a:rPr lang="fr-FR" sz="1600" b="1" dirty="0" err="1" smtClean="0">
                <a:sym typeface="Symbol"/>
              </a:rPr>
              <a:t>also</a:t>
            </a:r>
            <a:r>
              <a:rPr lang="fr-FR" sz="1600" b="1" dirty="0" smtClean="0">
                <a:sym typeface="Symbol"/>
              </a:rPr>
              <a:t> </a:t>
            </a:r>
            <a:r>
              <a:rPr lang="fr-FR" sz="1600" b="1" dirty="0" err="1" smtClean="0">
                <a:sym typeface="Symbol"/>
              </a:rPr>
              <a:t>reported</a:t>
            </a:r>
            <a:r>
              <a:rPr lang="fr-FR" sz="1600" b="1" dirty="0" smtClean="0">
                <a:sym typeface="Symbol"/>
              </a:rPr>
              <a:t> </a:t>
            </a:r>
            <a:r>
              <a:rPr lang="fr-FR" sz="1600" b="1" dirty="0" err="1" smtClean="0">
                <a:sym typeface="Symbol"/>
              </a:rPr>
              <a:t>alongside</a:t>
            </a:r>
            <a:r>
              <a:rPr lang="fr-FR" sz="1600" b="1" dirty="0" smtClean="0">
                <a:sym typeface="Symbol"/>
              </a:rPr>
              <a:t> the </a:t>
            </a:r>
            <a:r>
              <a:rPr lang="fr-FR" sz="1600" b="1" dirty="0" err="1" smtClean="0">
                <a:sym typeface="Symbol"/>
              </a:rPr>
              <a:t>hourly</a:t>
            </a:r>
            <a:r>
              <a:rPr lang="fr-FR" sz="1600" b="1" dirty="0" smtClean="0">
                <a:sym typeface="Symbol"/>
              </a:rPr>
              <a:t> </a:t>
            </a:r>
            <a:r>
              <a:rPr lang="fr-FR" sz="1600" b="1" dirty="0" err="1" smtClean="0">
                <a:sym typeface="Symbol"/>
              </a:rPr>
              <a:t>average</a:t>
            </a:r>
            <a:r>
              <a:rPr lang="fr-FR" sz="1600" b="1" dirty="0" smtClean="0">
                <a:sym typeface="Symbol"/>
              </a:rPr>
              <a:t>.</a:t>
            </a:r>
            <a:endParaRPr lang="fr-F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/>
              <a:t>Missing</a:t>
            </a:r>
            <a:r>
              <a:rPr lang="fr-FR" sz="1600" b="1" dirty="0" smtClean="0"/>
              <a:t> data </a:t>
            </a:r>
            <a:r>
              <a:rPr lang="fr-FR" sz="1600" b="1" dirty="0" err="1" smtClean="0"/>
              <a:t>is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represented</a:t>
            </a:r>
            <a:r>
              <a:rPr lang="fr-FR" sz="1600" b="1" dirty="0" smtClean="0"/>
              <a:t> as -99999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200" dirty="0"/>
          </a:p>
        </p:txBody>
      </p:sp>
      <p:sp>
        <p:nvSpPr>
          <p:cNvPr id="3" name="Rectangle 2"/>
          <p:cNvSpPr/>
          <p:nvPr/>
        </p:nvSpPr>
        <p:spPr>
          <a:xfrm>
            <a:off x="404505" y="809320"/>
            <a:ext cx="310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2a. Data </a:t>
            </a:r>
            <a:r>
              <a:rPr lang="fr-FR" b="1" u="sng" dirty="0" err="1"/>
              <a:t>submission</a:t>
            </a:r>
            <a:r>
              <a:rPr lang="fr-FR" b="1" u="sng" dirty="0"/>
              <a:t> </a:t>
            </a:r>
            <a:r>
              <a:rPr lang="fr-FR" b="1" u="sng" dirty="0" err="1" smtClean="0"/>
              <a:t>protocol</a:t>
            </a:r>
            <a:r>
              <a:rPr lang="fr-FR" b="1" u="sng" dirty="0" smtClean="0"/>
              <a:t>:</a:t>
            </a:r>
            <a:endParaRPr lang="fr-FR" b="1" u="sng" dirty="0"/>
          </a:p>
        </p:txBody>
      </p:sp>
      <p:grpSp>
        <p:nvGrpSpPr>
          <p:cNvPr id="6" name="Groupe 5"/>
          <p:cNvGrpSpPr/>
          <p:nvPr/>
        </p:nvGrpSpPr>
        <p:grpSpPr>
          <a:xfrm>
            <a:off x="8728816" y="2074353"/>
            <a:ext cx="3187567" cy="4661726"/>
            <a:chOff x="8728816" y="2074353"/>
            <a:chExt cx="3187567" cy="46617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" t="20474" r="71167" b="4806"/>
            <a:stretch/>
          </p:blipFill>
          <p:spPr bwMode="auto">
            <a:xfrm>
              <a:off x="8728816" y="2074353"/>
              <a:ext cx="3187567" cy="466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à coins arrondis 4"/>
            <p:cNvSpPr/>
            <p:nvPr/>
          </p:nvSpPr>
          <p:spPr>
            <a:xfrm>
              <a:off x="9058542" y="2427006"/>
              <a:ext cx="512748" cy="430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95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9858998" y="2298818"/>
            <a:ext cx="2270333" cy="1093862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415" y="802529"/>
            <a:ext cx="8826225" cy="3816424"/>
          </a:xfrm>
        </p:spPr>
        <p:txBody>
          <a:bodyPr>
            <a:noAutofit/>
          </a:bodyPr>
          <a:lstStyle/>
          <a:p>
            <a:pPr marL="449263" lvl="1" indent="0">
              <a:buNone/>
            </a:pPr>
            <a:endParaRPr lang="en-US" sz="1600" dirty="0" smtClean="0"/>
          </a:p>
          <a:p>
            <a:pPr marL="449263" lvl="1" indent="0">
              <a:buNone/>
            </a:pPr>
            <a:endParaRPr lang="en-US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lvl="1" indent="0">
              <a:buNone/>
            </a:pPr>
            <a:endParaRPr lang="en-US" sz="1600" dirty="0" smtClean="0"/>
          </a:p>
          <a:p>
            <a:pPr marL="449263" lvl="1" indent="0">
              <a:buNone/>
            </a:pPr>
            <a:r>
              <a:rPr lang="en-US" sz="1600" dirty="0" smtClean="0"/>
              <a:t> </a:t>
            </a:r>
          </a:p>
          <a:p>
            <a:pPr marL="449263" lvl="1" indent="0">
              <a:buNone/>
            </a:pPr>
            <a:endParaRPr lang="en-US" sz="14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10476094" y="103866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3.2.1</a:t>
            </a:r>
          </a:p>
        </p:txBody>
      </p:sp>
      <p:pic>
        <p:nvPicPr>
          <p:cNvPr id="10" name="Picture 2" descr="https://tse3.mm.bing.net/th?id=OIP.M7ffe77b759afb3e0f782e9bac9eba531H0&amp;=160&amp;=160&amp;c=7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" y="41772"/>
            <a:ext cx="1266953" cy="5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41772"/>
            <a:ext cx="582882" cy="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5826" y="0"/>
            <a:ext cx="81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dirty="0"/>
              <a:t>Development of a measurement standardization and data submission protocol for aerosol particle mass spectroscopy based on Aerosol Chemical Speciation Monitor 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97872" y="646331"/>
            <a:ext cx="11818511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5603" y="804572"/>
            <a:ext cx="3017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2a. Data submission protocol:</a:t>
            </a:r>
            <a:endParaRPr lang="fr-FR" b="1" u="sng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53" y="1512606"/>
            <a:ext cx="3510248" cy="429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/>
          <p:nvPr/>
        </p:nvSpPr>
        <p:spPr>
          <a:xfrm>
            <a:off x="4340832" y="1537024"/>
            <a:ext cx="5324462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EETA?</a:t>
            </a:r>
          </a:p>
          <a:p>
            <a:pPr marL="266700" indent="-266700"/>
            <a:r>
              <a:rPr lang="en-US" dirty="0" smtClean="0">
                <a:sym typeface="Wingdings" panose="05000000000000000000" pitchFamily="2" charset="2"/>
              </a:rPr>
              <a:t> Utility for exporting ACSM/AMS data to external databases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Output files use EBAS format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Handles reporting of “standard” outputs and </a:t>
            </a:r>
            <a:r>
              <a:rPr lang="en-US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PMF matrices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Distributed through ACTRIS-ACSM mailing list.</a:t>
            </a:r>
          </a:p>
          <a:p>
            <a:pPr marL="285750" indent="-285750">
              <a:buFont typeface="Wingdings"/>
              <a:buChar char="à"/>
            </a:pPr>
            <a:endParaRPr lang="en-US" dirty="0"/>
          </a:p>
          <a:p>
            <a:r>
              <a:rPr lang="en-US" b="1" dirty="0" smtClean="0"/>
              <a:t>Current version: 2.6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Q-ACSM fully supported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/>
              <a:t>Partial support for other instruments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/>
              <a:t>Still a few stability issues, but no known calculation problems</a:t>
            </a:r>
          </a:p>
          <a:p>
            <a:pPr marL="285750" indent="-285750">
              <a:buFont typeface="Wingdings"/>
              <a:buChar char="à"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“final” version by mid-2017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for all types of aerosol mass spectrometry instruments</a:t>
            </a:r>
            <a:endParaRPr lang="de-C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58999" y="2522584"/>
            <a:ext cx="23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</a:t>
            </a:r>
            <a:r>
              <a:rPr lang="fr-FR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apportionment</a:t>
            </a:r>
            <a:r>
              <a:rPr lang="fr-FR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fr-FR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necteur droit avec flèche 14"/>
          <p:cNvCxnSpPr>
            <a:endCxn id="2" idx="1"/>
          </p:cNvCxnSpPr>
          <p:nvPr/>
        </p:nvCxnSpPr>
        <p:spPr>
          <a:xfrm flipV="1">
            <a:off x="9323462" y="2845750"/>
            <a:ext cx="535537" cy="205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476094" y="103866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3.2.1</a:t>
            </a:r>
          </a:p>
        </p:txBody>
      </p:sp>
      <p:pic>
        <p:nvPicPr>
          <p:cNvPr id="10" name="Picture 2" descr="https://tse3.mm.bing.net/th?id=OIP.M7ffe77b759afb3e0f782e9bac9eba531H0&amp;=160&amp;=160&amp;c=7&amp;pid=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" y="41772"/>
            <a:ext cx="1266953" cy="5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tse3.mm.bing.net/th?id=OIP.Mf2b4fa3193768cf4252f82238416546ao0&amp;=160&amp;=160&amp;c=7&amp;pid=A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3" y="41772"/>
            <a:ext cx="582882" cy="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5826" y="0"/>
            <a:ext cx="818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dirty="0"/>
              <a:t>Development of a measurement standardization and data submission protocol for aerosol particle mass spectroscopy based on Aerosol Chemical Speciation Monitor 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97872" y="646331"/>
            <a:ext cx="11818511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04505" y="816609"/>
            <a:ext cx="1120524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 smtClean="0"/>
          </a:p>
          <a:p>
            <a:r>
              <a:rPr lang="fr-FR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r>
              <a:rPr lang="fr-FR" sz="1600" b="1" dirty="0" smtClean="0">
                <a:solidFill>
                  <a:srgbClr val="C00000"/>
                </a:solidFill>
              </a:rPr>
              <a:t>ACTIONS</a:t>
            </a:r>
          </a:p>
          <a:p>
            <a:endParaRPr lang="fr-FR" sz="16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C00000"/>
                </a:solidFill>
              </a:rPr>
              <a:t>To </a:t>
            </a:r>
            <a:r>
              <a:rPr lang="fr-FR" sz="1600" b="1" dirty="0" err="1" smtClean="0">
                <a:solidFill>
                  <a:srgbClr val="C00000"/>
                </a:solidFill>
              </a:rPr>
              <a:t>increase</a:t>
            </a:r>
            <a:r>
              <a:rPr lang="fr-FR" sz="1600" b="1" dirty="0" smtClean="0">
                <a:solidFill>
                  <a:srgbClr val="C00000"/>
                </a:solidFill>
              </a:rPr>
              <a:t> the </a:t>
            </a:r>
            <a:r>
              <a:rPr lang="fr-FR" sz="1600" b="1" dirty="0" err="1" smtClean="0">
                <a:solidFill>
                  <a:srgbClr val="C00000"/>
                </a:solidFill>
              </a:rPr>
              <a:t>amount</a:t>
            </a:r>
            <a:r>
              <a:rPr lang="fr-FR" sz="1600" b="1" dirty="0" smtClean="0">
                <a:solidFill>
                  <a:srgbClr val="C00000"/>
                </a:solidFill>
              </a:rPr>
              <a:t> of data </a:t>
            </a:r>
            <a:r>
              <a:rPr lang="fr-FR" sz="1600" b="1" dirty="0" err="1" smtClean="0">
                <a:solidFill>
                  <a:srgbClr val="C00000"/>
                </a:solidFill>
              </a:rPr>
              <a:t>being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submitted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from</a:t>
            </a:r>
            <a:r>
              <a:rPr lang="fr-FR" sz="1600" b="1" dirty="0" smtClean="0">
                <a:solidFill>
                  <a:srgbClr val="C00000"/>
                </a:solidFill>
              </a:rPr>
              <a:t> ACSM instruments to the </a:t>
            </a:r>
            <a:r>
              <a:rPr lang="fr-FR" sz="1600" b="1" dirty="0" err="1" smtClean="0">
                <a:solidFill>
                  <a:srgbClr val="C00000"/>
                </a:solidFill>
              </a:rPr>
              <a:t>database</a:t>
            </a:r>
            <a:r>
              <a:rPr lang="fr-FR" sz="1600" b="1" dirty="0" smtClean="0">
                <a:solidFill>
                  <a:srgbClr val="C00000"/>
                </a:solidFill>
              </a:rPr>
              <a:t>.</a:t>
            </a:r>
          </a:p>
          <a:p>
            <a:pPr marL="285750" indent="-285750"/>
            <a:r>
              <a:rPr lang="fr-FR" sz="1600" b="1" dirty="0" smtClean="0">
                <a:solidFill>
                  <a:srgbClr val="C00000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C00000"/>
                </a:solidFill>
              </a:rPr>
              <a:t>NRT </a:t>
            </a:r>
            <a:r>
              <a:rPr lang="fr-FR" sz="1600" b="1" dirty="0" err="1" smtClean="0">
                <a:solidFill>
                  <a:srgbClr val="C00000"/>
                </a:solidFill>
              </a:rPr>
              <a:t>submission</a:t>
            </a:r>
            <a:r>
              <a:rPr lang="fr-FR" sz="1600" b="1" dirty="0" smtClean="0">
                <a:solidFill>
                  <a:srgbClr val="C00000"/>
                </a:solidFill>
              </a:rPr>
              <a:t> of </a:t>
            </a:r>
            <a:r>
              <a:rPr lang="fr-FR" sz="1600" b="1" dirty="0" err="1" smtClean="0">
                <a:solidFill>
                  <a:srgbClr val="C00000"/>
                </a:solidFill>
              </a:rPr>
              <a:t>level</a:t>
            </a:r>
            <a:r>
              <a:rPr lang="fr-FR" sz="1600" b="1" dirty="0" smtClean="0">
                <a:solidFill>
                  <a:srgbClr val="C00000"/>
                </a:solidFill>
              </a:rPr>
              <a:t> 0 data.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200" dirty="0"/>
          </a:p>
        </p:txBody>
      </p:sp>
      <p:sp>
        <p:nvSpPr>
          <p:cNvPr id="3" name="Rectangle 2"/>
          <p:cNvSpPr/>
          <p:nvPr/>
        </p:nvSpPr>
        <p:spPr>
          <a:xfrm>
            <a:off x="404505" y="809320"/>
            <a:ext cx="310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2a. Data </a:t>
            </a:r>
            <a:r>
              <a:rPr lang="fr-FR" b="1" u="sng" dirty="0" err="1"/>
              <a:t>submission</a:t>
            </a:r>
            <a:r>
              <a:rPr lang="fr-FR" b="1" u="sng" dirty="0"/>
              <a:t> </a:t>
            </a:r>
            <a:r>
              <a:rPr lang="fr-FR" b="1" u="sng" dirty="0" err="1" smtClean="0"/>
              <a:t>protocol</a:t>
            </a:r>
            <a:r>
              <a:rPr lang="fr-FR" b="1" u="sng" dirty="0" smtClean="0"/>
              <a:t>:</a:t>
            </a:r>
            <a:endParaRPr lang="fr-FR" b="1" u="sng" dirty="0"/>
          </a:p>
        </p:txBody>
      </p:sp>
      <p:grpSp>
        <p:nvGrpSpPr>
          <p:cNvPr id="6" name="Groupe 5"/>
          <p:cNvGrpSpPr/>
          <p:nvPr/>
        </p:nvGrpSpPr>
        <p:grpSpPr>
          <a:xfrm>
            <a:off x="8576415" y="1506317"/>
            <a:ext cx="3187567" cy="4661726"/>
            <a:chOff x="8728816" y="2074353"/>
            <a:chExt cx="3187567" cy="46617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" t="20474" r="71167" b="4806"/>
            <a:stretch/>
          </p:blipFill>
          <p:spPr bwMode="auto">
            <a:xfrm>
              <a:off x="8728816" y="2074353"/>
              <a:ext cx="3187567" cy="466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à coins arrondis 4"/>
            <p:cNvSpPr/>
            <p:nvPr/>
          </p:nvSpPr>
          <p:spPr>
            <a:xfrm>
              <a:off x="9058542" y="2427006"/>
              <a:ext cx="512748" cy="430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95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7468</TotalTime>
  <Words>1181</Words>
  <Application>Microsoft Office PowerPoint</Application>
  <PresentationFormat>Personnalisé</PresentationFormat>
  <Paragraphs>231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WP3.2.1: Development of a measurement standardization and data submission protocol for aerosol particle mass spectroscopy based on Aerosol Chemical Speciation Monitor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WP3: Task is to provide on line measurements of aerosol chemical composition with high time resolution.</dc:title>
  <dc:creator>Evelyn Freney</dc:creator>
  <cp:lastModifiedBy>Evelyn Freney</cp:lastModifiedBy>
  <cp:revision>59</cp:revision>
  <dcterms:created xsi:type="dcterms:W3CDTF">2016-02-18T17:34:22Z</dcterms:created>
  <dcterms:modified xsi:type="dcterms:W3CDTF">2016-10-11T14:06:13Z</dcterms:modified>
</cp:coreProperties>
</file>