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79" r:id="rId4"/>
    <p:sldId id="280" r:id="rId5"/>
    <p:sldId id="281" r:id="rId6"/>
    <p:sldId id="282" r:id="rId7"/>
    <p:sldId id="283" r:id="rId8"/>
    <p:sldId id="263" r:id="rId9"/>
    <p:sldId id="290" r:id="rId10"/>
    <p:sldId id="287" r:id="rId11"/>
    <p:sldId id="286" r:id="rId12"/>
    <p:sldId id="288" r:id="rId13"/>
    <p:sldId id="284" r:id="rId14"/>
    <p:sldId id="273" r:id="rId15"/>
    <p:sldId id="285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B8944"/>
    <a:srgbClr val="215968"/>
    <a:srgbClr val="339966"/>
    <a:srgbClr val="339933"/>
    <a:srgbClr val="336600"/>
    <a:srgbClr val="008000"/>
    <a:srgbClr val="808000"/>
    <a:srgbClr val="996633"/>
    <a:srgbClr val="800000"/>
    <a:srgbClr val="9933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32908" autoAdjust="0"/>
    <p:restoredTop sz="81739" autoAdjust="0"/>
  </p:normalViewPr>
  <p:slideViewPr>
    <p:cSldViewPr>
      <p:cViewPr varScale="1">
        <p:scale>
          <a:sx n="77" d="100"/>
          <a:sy n="77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AAD8-FADB-4D7B-98FB-CCDFB8FB94A2}" type="datetimeFigureOut">
              <a:rPr lang="en-GB" smtClean="0"/>
              <a:pPr/>
              <a:t>6/10/16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7A891-7FC4-46CD-A149-7ACE4BB774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62960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9058B-9A96-4F07-BAC5-7B54E6A488EF}" type="datetimeFigureOut">
              <a:rPr lang="fr-FR" smtClean="0"/>
              <a:pPr/>
              <a:t>6/10/16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72EC-FFF8-4FA7-84A3-99789BE51C0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49552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470025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2B894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4149080"/>
            <a:ext cx="9144000" cy="79208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40404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du texte</a:t>
            </a:r>
          </a:p>
          <a:p>
            <a:endParaRPr lang="fr-FR" dirty="0"/>
          </a:p>
        </p:txBody>
      </p:sp>
      <p:pic>
        <p:nvPicPr>
          <p:cNvPr id="7" name="Image 3" descr="logo-actri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30305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55576" y="5509681"/>
            <a:ext cx="55642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ACTRIS-2 WP3</a:t>
            </a:r>
            <a:r>
              <a:rPr lang="en-GB" sz="1600" b="1" i="1" baseline="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GB" sz="1600" b="1" i="1" baseline="0" dirty="0" smtClean="0">
                <a:solidFill>
                  <a:schemeClr val="accent5">
                    <a:lumMod val="50000"/>
                  </a:schemeClr>
                </a:solidFill>
              </a:rPr>
              <a:t>Technical </a:t>
            </a: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Meeting</a:t>
            </a:r>
            <a:endParaRPr lang="en-GB" sz="1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Bologna, Italy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1" i="1" baseline="0" dirty="0" smtClean="0">
                <a:solidFill>
                  <a:schemeClr val="accent5">
                    <a:lumMod val="50000"/>
                  </a:schemeClr>
                </a:solidFill>
              </a:rPr>
              <a:t>October 11-13</a:t>
            </a:r>
            <a:r>
              <a:rPr lang="en-GB" sz="1600" b="1" i="1" dirty="0" smtClean="0">
                <a:solidFill>
                  <a:schemeClr val="accent5">
                    <a:lumMod val="50000"/>
                  </a:schemeClr>
                </a:solidFill>
              </a:rPr>
              <a:t>, 2016</a:t>
            </a:r>
            <a:endParaRPr lang="en-GB" sz="1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 12" descr="flag_yellow_high.jpg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96336" y="5661248"/>
            <a:ext cx="1085850" cy="723900"/>
          </a:xfrm>
          <a:prstGeom prst="rect">
            <a:avLst/>
          </a:prstGeom>
        </p:spPr>
      </p:pic>
      <p:pic>
        <p:nvPicPr>
          <p:cNvPr id="9" name="Image 8" descr="bar.jpg"/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2226482"/>
            <a:ext cx="9144000" cy="61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28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rgbClr val="2B8944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>
            <a:lvl1pPr marL="177800" indent="-177800">
              <a:spcBef>
                <a:spcPts val="600"/>
              </a:spcBef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27063" indent="-169863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Arial" pitchFamily="34" charset="0"/>
              <a:buChar char="-"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spcBef>
                <a:spcPts val="600"/>
              </a:spcBef>
              <a:buClr>
                <a:schemeClr val="tx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7" name="Image 6" descr="logo-actri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072206"/>
            <a:ext cx="1285854" cy="66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0" y="6435259"/>
            <a:ext cx="9144000" cy="31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5000"/>
              </a:lnSpc>
              <a:defRPr/>
            </a:pPr>
            <a:r>
              <a:rPr lang="en-US" sz="1200" b="1" i="1" dirty="0" smtClean="0">
                <a:solidFill>
                  <a:srgbClr val="215968"/>
                </a:solidFill>
                <a:latin typeface="+mj-lt"/>
              </a:rPr>
              <a:t>ACTRIS-2 WP3</a:t>
            </a:r>
            <a:r>
              <a:rPr lang="en-US" sz="1200" b="1" i="1" dirty="0" smtClean="0">
                <a:solidFill>
                  <a:srgbClr val="215968"/>
                </a:solidFill>
                <a:latin typeface="+mj-lt"/>
              </a:rPr>
              <a:t> </a:t>
            </a:r>
            <a:r>
              <a:rPr lang="en-US" sz="1200" b="1" i="1" baseline="0" dirty="0" smtClean="0">
                <a:solidFill>
                  <a:srgbClr val="215968"/>
                </a:solidFill>
                <a:latin typeface="+mj-lt"/>
              </a:rPr>
              <a:t> </a:t>
            </a:r>
            <a:r>
              <a:rPr lang="en-US" sz="1200" b="1" i="1" baseline="0" dirty="0" smtClean="0">
                <a:solidFill>
                  <a:srgbClr val="215968"/>
                </a:solidFill>
                <a:latin typeface="+mj-lt"/>
              </a:rPr>
              <a:t>Technical Meeting </a:t>
            </a:r>
            <a:r>
              <a:rPr lang="en-GB" sz="1200" b="1" i="1" dirty="0" smtClean="0">
                <a:solidFill>
                  <a:srgbClr val="215968"/>
                </a:solidFill>
                <a:latin typeface="+mj-lt"/>
              </a:rPr>
              <a:t>–</a:t>
            </a:r>
            <a:r>
              <a:rPr lang="en-GB" sz="1200" b="1" i="1" dirty="0" smtClean="0">
                <a:solidFill>
                  <a:srgbClr val="215968"/>
                </a:solidFill>
                <a:latin typeface="+mj-lt"/>
              </a:rPr>
              <a:t> Bologna,</a:t>
            </a:r>
            <a:r>
              <a:rPr lang="en-GB" sz="1200" b="1" i="1" baseline="0" dirty="0" smtClean="0">
                <a:solidFill>
                  <a:srgbClr val="215968"/>
                </a:solidFill>
                <a:latin typeface="+mj-lt"/>
              </a:rPr>
              <a:t> Italy</a:t>
            </a:r>
            <a:r>
              <a:rPr lang="en-GB" sz="1200" b="1" i="1" dirty="0" smtClean="0">
                <a:solidFill>
                  <a:srgbClr val="215968"/>
                </a:solidFill>
                <a:latin typeface="+mj-lt"/>
              </a:rPr>
              <a:t>– October 11-13, 2016</a:t>
            </a:r>
            <a:endParaRPr lang="en-GB" sz="1200" b="1" i="1" dirty="0">
              <a:solidFill>
                <a:srgbClr val="215968"/>
              </a:solidFill>
              <a:latin typeface="+mj-lt"/>
            </a:endParaRPr>
          </a:p>
        </p:txBody>
      </p:sp>
      <p:pic>
        <p:nvPicPr>
          <p:cNvPr id="13" name="Image 12" descr="flag_yellow_high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23648" y="6093296"/>
            <a:ext cx="868832" cy="575158"/>
          </a:xfrm>
          <a:prstGeom prst="rect">
            <a:avLst/>
          </a:prstGeom>
        </p:spPr>
      </p:pic>
      <p:pic>
        <p:nvPicPr>
          <p:cNvPr id="14" name="Image 13" descr="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03648" y="6309336"/>
            <a:ext cx="6447535" cy="14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76256" y="116632"/>
            <a:ext cx="2133600" cy="365125"/>
          </a:xfrm>
        </p:spPr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0AC3-D4E5-493E-B5EE-32F23BA366E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WP3-Task 2.2</a:t>
            </a:r>
            <a:br>
              <a:rPr lang="en-GB" dirty="0" smtClean="0"/>
            </a:br>
            <a:r>
              <a:rPr lang="en-GB" i="1" dirty="0" smtClean="0"/>
              <a:t>Measurement standardization and data submission protocol for cloud relevant products: Liquid Water Content (LWC) and droplet effective radius (Re)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4541912"/>
            <a:ext cx="6096000" cy="79208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K. </a:t>
            </a:r>
            <a:r>
              <a:rPr lang="en-GB" dirty="0" smtClean="0"/>
              <a:t>Sellegri</a:t>
            </a:r>
            <a:r>
              <a:rPr lang="de-DE" dirty="0" smtClean="0"/>
              <a:t>,</a:t>
            </a:r>
            <a:r>
              <a:rPr lang="de-DE" dirty="0" smtClean="0"/>
              <a:t> J. Nicolas, C. </a:t>
            </a:r>
            <a:r>
              <a:rPr lang="de-DE" dirty="0" err="1" smtClean="0"/>
              <a:t>Gourbeyre</a:t>
            </a:r>
            <a:r>
              <a:rPr lang="de-DE" dirty="0" smtClean="0"/>
              <a:t>, B. Laurent, O. </a:t>
            </a:r>
            <a:r>
              <a:rPr lang="de-DE" dirty="0" err="1" smtClean="0"/>
              <a:t>Jourdan</a:t>
            </a:r>
            <a:r>
              <a:rPr lang="de-DE" dirty="0" smtClean="0"/>
              <a:t>, G. </a:t>
            </a:r>
            <a:r>
              <a:rPr lang="de-DE" dirty="0" err="1" smtClean="0"/>
              <a:t>Febvre</a:t>
            </a:r>
            <a:r>
              <a:rPr lang="de-DE" dirty="0" smtClean="0"/>
              <a:t>, JF </a:t>
            </a:r>
            <a:r>
              <a:rPr lang="de-DE" dirty="0" err="1" smtClean="0"/>
              <a:t>Fournol</a:t>
            </a:r>
            <a:r>
              <a:rPr lang="de-DE" dirty="0" smtClean="0"/>
              <a:t> (</a:t>
            </a:r>
            <a:r>
              <a:rPr lang="de-DE" dirty="0" err="1" smtClean="0"/>
              <a:t>LaMP</a:t>
            </a:r>
            <a:r>
              <a:rPr lang="de-DE" dirty="0" smtClean="0"/>
              <a:t>)</a:t>
            </a:r>
          </a:p>
          <a:p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PSI</a:t>
            </a:r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, CNRS-SIRTA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ACTRIS2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intercomparison</a:t>
            </a:r>
            <a:r>
              <a:rPr lang="en-GB" dirty="0" smtClean="0">
                <a:solidFill>
                  <a:srgbClr val="002060"/>
                </a:solidFill>
              </a:rPr>
              <a:t> campaign at </a:t>
            </a:r>
            <a:r>
              <a:rPr lang="en-GB" dirty="0" err="1" smtClean="0">
                <a:solidFill>
                  <a:srgbClr val="002060"/>
                </a:solidFill>
              </a:rPr>
              <a:t>puy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Dôme</a:t>
            </a:r>
            <a:r>
              <a:rPr lang="en-GB" dirty="0" smtClean="0">
                <a:solidFill>
                  <a:srgbClr val="002060"/>
                </a:solidFill>
              </a:rPr>
              <a:t>: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To qualify critical operating conditions for data quality (</a:t>
            </a:r>
            <a:r>
              <a:rPr lang="en-GB" dirty="0" err="1" smtClean="0">
                <a:solidFill>
                  <a:srgbClr val="002060"/>
                </a:solidFill>
              </a:rPr>
              <a:t>dependance</a:t>
            </a:r>
            <a:r>
              <a:rPr lang="en-GB" dirty="0" smtClean="0">
                <a:solidFill>
                  <a:srgbClr val="002060"/>
                </a:solidFill>
              </a:rPr>
              <a:t> on external wind conditions speed and direction/probe orientation)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pic>
        <p:nvPicPr>
          <p:cNvPr id="5" name="Image 4" descr="DSCF42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09800"/>
            <a:ext cx="5027083" cy="37703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86600" y="2514600"/>
            <a:ext cx="152006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DMT LWC</a:t>
            </a:r>
            <a:r>
              <a:rPr lang="fr-FR" dirty="0" smtClean="0">
                <a:solidFill>
                  <a:srgbClr val="FFFFFF"/>
                </a:solidFill>
              </a:rPr>
              <a:t>-100 </a:t>
            </a:r>
            <a:endParaRPr lang="fr-FR" b="1" dirty="0" smtClean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86600" y="3135868"/>
            <a:ext cx="152006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DMT LWC-300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b="1" dirty="0" smtClean="0">
              <a:solidFill>
                <a:srgbClr val="FFFF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6600" y="1828800"/>
            <a:ext cx="7498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CDP-2 </a:t>
            </a:r>
            <a:endParaRPr lang="fr-FR" b="1" dirty="0" smtClean="0">
              <a:solidFill>
                <a:srgbClr val="FFFF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86600" y="5345668"/>
            <a:ext cx="7498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CDP-2 </a:t>
            </a:r>
            <a:endParaRPr lang="fr-FR" b="1" dirty="0" smtClean="0">
              <a:solidFill>
                <a:srgbClr val="FFFF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6592" y="2971800"/>
            <a:ext cx="152840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FF"/>
                </a:solidFill>
              </a:rPr>
              <a:t>Airborne-PVM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  <a:endParaRPr lang="fr-FR" b="1" dirty="0" smtClean="0">
              <a:solidFill>
                <a:srgbClr val="FFFFFF"/>
              </a:solidFill>
            </a:endParaRPr>
          </a:p>
        </p:txBody>
      </p:sp>
      <p:cxnSp>
        <p:nvCxnSpPr>
          <p:cNvPr id="12" name="Connecteur droit avec flèche 11"/>
          <p:cNvCxnSpPr>
            <a:stCxn id="8" idx="2"/>
          </p:cNvCxnSpPr>
          <p:nvPr/>
        </p:nvCxnSpPr>
        <p:spPr>
          <a:xfrm rot="5400000">
            <a:off x="6468116" y="2054616"/>
            <a:ext cx="849868" cy="11369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6" idx="2"/>
          </p:cNvCxnSpPr>
          <p:nvPr/>
        </p:nvCxnSpPr>
        <p:spPr>
          <a:xfrm rot="5400000">
            <a:off x="6851183" y="2433549"/>
            <a:ext cx="545068" cy="14458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7" idx="2"/>
          </p:cNvCxnSpPr>
          <p:nvPr/>
        </p:nvCxnSpPr>
        <p:spPr>
          <a:xfrm rot="5400000">
            <a:off x="6933217" y="2972783"/>
            <a:ext cx="381000" cy="14458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9" idx="0"/>
          </p:cNvCxnSpPr>
          <p:nvPr/>
        </p:nvCxnSpPr>
        <p:spPr>
          <a:xfrm rot="16200000" flipV="1">
            <a:off x="6658616" y="4542784"/>
            <a:ext cx="164068" cy="14417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0" idx="2"/>
          </p:cNvCxnSpPr>
          <p:nvPr/>
        </p:nvCxnSpPr>
        <p:spPr>
          <a:xfrm rot="16200000" flipH="1">
            <a:off x="2088564" y="2393364"/>
            <a:ext cx="240268" cy="213580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177800" lvl="1" indent="-177800">
              <a:buClrTx/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ACTRIS2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intercomparison</a:t>
            </a:r>
            <a:r>
              <a:rPr lang="en-GB" dirty="0" smtClean="0">
                <a:solidFill>
                  <a:srgbClr val="002060"/>
                </a:solidFill>
              </a:rPr>
              <a:t> campaign at </a:t>
            </a:r>
            <a:r>
              <a:rPr lang="en-GB" dirty="0" err="1" smtClean="0">
                <a:solidFill>
                  <a:srgbClr val="002060"/>
                </a:solidFill>
              </a:rPr>
              <a:t>puy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Dôme</a:t>
            </a:r>
            <a:r>
              <a:rPr lang="en-GB" dirty="0" smtClean="0">
                <a:solidFill>
                  <a:srgbClr val="002060"/>
                </a:solidFill>
              </a:rPr>
              <a:t>: Test robustness and reliability of new probes/instruments for monitoring activity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409950" cy="255934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38200" y="4800600"/>
            <a:ext cx="677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U. Hertfordshire UCAAS probe: </a:t>
            </a:r>
            <a:r>
              <a:rPr lang="fr-FR" dirty="0" err="1" smtClean="0"/>
              <a:t>adapt</a:t>
            </a:r>
            <a:r>
              <a:rPr lang="fr-FR" dirty="0" smtClean="0"/>
              <a:t> for </a:t>
            </a:r>
            <a:r>
              <a:rPr lang="fr-FR" dirty="0" err="1" smtClean="0"/>
              <a:t>ground-based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r>
              <a:rPr lang="fr-FR" dirty="0" smtClean="0"/>
              <a:t>/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wind</a:t>
            </a:r>
            <a:r>
              <a:rPr lang="fr-FR" dirty="0" smtClean="0"/>
              <a:t> tunnel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177800" lvl="1" indent="-177800">
              <a:buClrTx/>
              <a:buFont typeface="Arial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ACTRIS2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intercomparison</a:t>
            </a:r>
            <a:r>
              <a:rPr lang="en-GB" dirty="0" smtClean="0">
                <a:solidFill>
                  <a:srgbClr val="002060"/>
                </a:solidFill>
              </a:rPr>
              <a:t> campaign at </a:t>
            </a:r>
            <a:r>
              <a:rPr lang="en-GB" dirty="0" err="1" smtClean="0">
                <a:solidFill>
                  <a:srgbClr val="002060"/>
                </a:solidFill>
              </a:rPr>
              <a:t>puy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Dôme</a:t>
            </a:r>
            <a:r>
              <a:rPr lang="en-GB" dirty="0" smtClean="0">
                <a:solidFill>
                  <a:srgbClr val="002060"/>
                </a:solidFill>
              </a:rPr>
              <a:t>: Test robustness and reliability of new probes/instruments for monitoring activity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81200"/>
            <a:ext cx="3409950" cy="255934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838200" y="4800600"/>
            <a:ext cx="7706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U. Hertfordshire UCAAS probe: </a:t>
            </a:r>
            <a:r>
              <a:rPr lang="fr-FR" dirty="0" err="1" smtClean="0"/>
              <a:t>calibrate</a:t>
            </a:r>
            <a:r>
              <a:rPr lang="fr-FR" dirty="0" smtClean="0"/>
              <a:t> for </a:t>
            </a:r>
            <a:r>
              <a:rPr lang="fr-FR" dirty="0" err="1" smtClean="0"/>
              <a:t>cloud</a:t>
            </a:r>
            <a:r>
              <a:rPr lang="fr-FR" dirty="0" smtClean="0"/>
              <a:t> </a:t>
            </a:r>
            <a:r>
              <a:rPr lang="fr-FR" dirty="0" err="1" smtClean="0"/>
              <a:t>droplet</a:t>
            </a:r>
            <a:r>
              <a:rPr lang="fr-FR" dirty="0" smtClean="0"/>
              <a:t> size and concentration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generation</a:t>
            </a:r>
            <a:r>
              <a:rPr lang="fr-FR" dirty="0" smtClean="0"/>
              <a:t> of </a:t>
            </a:r>
            <a:r>
              <a:rPr lang="fr-FR" dirty="0" err="1" smtClean="0"/>
              <a:t>droplets</a:t>
            </a:r>
            <a:r>
              <a:rPr lang="fr-FR" dirty="0" smtClean="0"/>
              <a:t> of </a:t>
            </a:r>
            <a:r>
              <a:rPr lang="fr-FR" dirty="0" err="1" smtClean="0"/>
              <a:t>known</a:t>
            </a:r>
            <a:r>
              <a:rPr lang="fr-FR" dirty="0" smtClean="0"/>
              <a:t> size and concentration)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951" t="44824" r="16915" b="23478"/>
          <a:stretch/>
        </p:blipFill>
        <p:spPr bwMode="auto">
          <a:xfrm>
            <a:off x="5257800" y="1749766"/>
            <a:ext cx="1928097" cy="282223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2.2.</a:t>
            </a:r>
            <a:r>
              <a:rPr lang="en-GB" dirty="0" smtClean="0"/>
              <a:t> </a:t>
            </a:r>
            <a:r>
              <a:rPr lang="en-GB" dirty="0" smtClean="0"/>
              <a:t>D</a:t>
            </a:r>
            <a:r>
              <a:rPr lang="en-GB" dirty="0" smtClean="0"/>
              <a:t>evelop a new PVM prototype</a:t>
            </a:r>
            <a:endParaRPr lang="en-GB" dirty="0"/>
          </a:p>
        </p:txBody>
      </p:sp>
      <p:pic>
        <p:nvPicPr>
          <p:cNvPr id="6" name="Espace réservé du contenu 5" descr="IMG_2609.jpg"/>
          <p:cNvPicPr>
            <a:picLocks noGrp="1" noChangeAspect="1"/>
          </p:cNvPicPr>
          <p:nvPr>
            <p:ph idx="1"/>
          </p:nvPr>
        </p:nvPicPr>
        <p:blipFill>
          <a:blip r:embed="rId3"/>
          <a:srcRect l="2554" r="12143" b="13917"/>
          <a:stretch>
            <a:fillRect/>
          </a:stretch>
        </p:blipFill>
        <p:spPr>
          <a:xfrm>
            <a:off x="457200" y="1361728"/>
            <a:ext cx="2895600" cy="3896072"/>
          </a:xfrm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3505200" y="980728"/>
            <a:ext cx="51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Advantages: 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-heated arms to avoid freezing during winter (identified limitation for continuous measurements at JFJ station)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-water-proof electonic box (identified frequent problem of loss of data during winter at PUY station)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-recording of raw data (may enable a more elaborated analysis than LWC/Re in the future)</a:t>
            </a: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-data continuously sent via internet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2.2. timeline &amp; planned actions</a:t>
            </a:r>
            <a:endParaRPr lang="en-GB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Campaign data analysis (until April 2017)</a:t>
            </a:r>
          </a:p>
          <a:p>
            <a:r>
              <a:rPr lang="fr-FR" dirty="0" smtClean="0">
                <a:solidFill>
                  <a:srgbClr val="002060"/>
                </a:solidFill>
              </a:rPr>
              <a:t>R</a:t>
            </a:r>
            <a:r>
              <a:rPr lang="en-GB" dirty="0" err="1" smtClean="0">
                <a:solidFill>
                  <a:srgbClr val="002060"/>
                </a:solidFill>
              </a:rPr>
              <a:t>eport</a:t>
            </a:r>
            <a:r>
              <a:rPr lang="en-GB" dirty="0" smtClean="0">
                <a:solidFill>
                  <a:srgbClr val="002060"/>
                </a:solidFill>
              </a:rPr>
              <a:t> on calibration campaign (April 2017)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Organization of expert workshop for discussing campaign results (October 2017)</a:t>
            </a: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&gt;</a:t>
            </a:r>
            <a:r>
              <a:rPr lang="en-GB" dirty="0" smtClean="0">
                <a:solidFill>
                  <a:srgbClr val="002060"/>
                </a:solidFill>
              </a:rPr>
              <a:t> deliverable: recommendations for SOP and data submission 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Task</a:t>
            </a:r>
            <a:r>
              <a:rPr lang="de-DE" dirty="0" smtClean="0"/>
              <a:t> 2.2. </a:t>
            </a:r>
            <a:r>
              <a:rPr lang="en-GB" dirty="0" smtClean="0"/>
              <a:t>Objectives and milestones</a:t>
            </a:r>
            <a:endParaRPr lang="en-GB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fr-FR" dirty="0" smtClean="0"/>
              <a:t>T</a:t>
            </a:r>
            <a:r>
              <a:rPr lang="en-GB" dirty="0" err="1" smtClean="0"/>
              <a:t>o</a:t>
            </a:r>
            <a:r>
              <a:rPr lang="en-GB" dirty="0" smtClean="0"/>
              <a:t> evaluate performances of existing probes for the measurement of L</a:t>
            </a:r>
            <a:r>
              <a:rPr lang="fr-FR" dirty="0" smtClean="0"/>
              <a:t>i</a:t>
            </a:r>
            <a:r>
              <a:rPr lang="en-GB" dirty="0" smtClean="0"/>
              <a:t>quid Water Content (LWC) and Droplet effective Radius (Re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Intercomparison</a:t>
            </a:r>
            <a:r>
              <a:rPr lang="en-GB" dirty="0" smtClean="0"/>
              <a:t> field campaign with all cloud microphysical probes existing in the ACTRIS community, in order to determine de detection limit, robustness, advantages and drawbacks (</a:t>
            </a:r>
            <a:r>
              <a:rPr lang="en-GB" dirty="0" smtClean="0">
                <a:solidFill>
                  <a:srgbClr val="4BACC6"/>
                </a:solidFill>
              </a:rPr>
              <a:t>M12</a:t>
            </a:r>
            <a:r>
              <a:rPr lang="en-GB" dirty="0" smtClean="0"/>
              <a:t>) </a:t>
            </a:r>
            <a:r>
              <a:rPr lang="en-GB" dirty="0" smtClean="0">
                <a:solidFill>
                  <a:srgbClr val="339966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GB" dirty="0" smtClean="0">
              <a:solidFill>
                <a:srgbClr val="339966"/>
              </a:solidFill>
            </a:endParaRPr>
          </a:p>
          <a:p>
            <a:pPr lvl="1"/>
            <a:r>
              <a:rPr lang="en-GB" dirty="0" smtClean="0"/>
              <a:t>Report on </a:t>
            </a:r>
            <a:r>
              <a:rPr lang="en-GB" dirty="0" err="1" smtClean="0"/>
              <a:t>intercomparison</a:t>
            </a:r>
            <a:r>
              <a:rPr lang="en-GB" dirty="0" smtClean="0"/>
              <a:t> campaign (</a:t>
            </a:r>
            <a:r>
              <a:rPr lang="en-GB" dirty="0" smtClean="0">
                <a:solidFill>
                  <a:srgbClr val="4BACC6"/>
                </a:solidFill>
              </a:rPr>
              <a:t>Deliverable on </a:t>
            </a:r>
            <a:r>
              <a:rPr lang="en-GB" dirty="0" smtClean="0">
                <a:solidFill>
                  <a:srgbClr val="4BACC6"/>
                </a:solidFill>
              </a:rPr>
              <a:t>M18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-&gt;M24</a:t>
            </a:r>
            <a:r>
              <a:rPr lang="en-GB" dirty="0" smtClean="0"/>
              <a:t>) </a:t>
            </a:r>
            <a:endParaRPr lang="en-GB" dirty="0" smtClean="0"/>
          </a:p>
          <a:p>
            <a:r>
              <a:rPr lang="en-GB" dirty="0" smtClean="0"/>
              <a:t>To harmonize the standard operation procedures for the bulk probes (PVM, PWD)</a:t>
            </a:r>
          </a:p>
          <a:p>
            <a:pPr lvl="1"/>
            <a:r>
              <a:rPr lang="fr-FR" dirty="0" smtClean="0"/>
              <a:t>W</a:t>
            </a:r>
            <a:r>
              <a:rPr lang="en-GB" dirty="0" err="1" smtClean="0"/>
              <a:t>orkshop</a:t>
            </a:r>
            <a:r>
              <a:rPr lang="en-GB" dirty="0" smtClean="0"/>
              <a:t> on cloud microphysical  measurements (</a:t>
            </a:r>
            <a:r>
              <a:rPr lang="en-GB" dirty="0" smtClean="0">
                <a:solidFill>
                  <a:srgbClr val="4BACC6"/>
                </a:solidFill>
              </a:rPr>
              <a:t>M24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-&gt;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M30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provide to the community recommendations and standard operating procedures (</a:t>
            </a:r>
            <a:r>
              <a:rPr lang="en-GB" dirty="0" err="1" smtClean="0">
                <a:solidFill>
                  <a:srgbClr val="4BACC6"/>
                </a:solidFill>
              </a:rPr>
              <a:t>Delivrable</a:t>
            </a:r>
            <a:r>
              <a:rPr lang="en-GB" dirty="0" smtClean="0">
                <a:solidFill>
                  <a:srgbClr val="4BACC6"/>
                </a:solidFill>
              </a:rPr>
              <a:t> on </a:t>
            </a:r>
            <a:r>
              <a:rPr lang="en-GB" dirty="0" smtClean="0">
                <a:solidFill>
                  <a:srgbClr val="4BACC6"/>
                </a:solidFill>
              </a:rPr>
              <a:t>M24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-&gt;M30</a:t>
            </a:r>
            <a:r>
              <a:rPr lang="en-GB" dirty="0" smtClean="0"/>
              <a:t>)</a:t>
            </a:r>
            <a:r>
              <a:rPr lang="en-GB" dirty="0" smtClean="0"/>
              <a:t>.</a:t>
            </a:r>
          </a:p>
          <a:p>
            <a:r>
              <a:rPr lang="en-GB" dirty="0" smtClean="0"/>
              <a:t>To develop a new </a:t>
            </a:r>
            <a:r>
              <a:rPr lang="en-GB" dirty="0" smtClean="0"/>
              <a:t>PVM </a:t>
            </a:r>
            <a:r>
              <a:rPr lang="en-GB" dirty="0" smtClean="0"/>
              <a:t>probe prototype according to the identified drawback (</a:t>
            </a:r>
            <a:r>
              <a:rPr lang="en-GB" dirty="0" smtClean="0">
                <a:solidFill>
                  <a:srgbClr val="4BACC6"/>
                </a:solidFill>
              </a:rPr>
              <a:t>M36</a:t>
            </a:r>
            <a:r>
              <a:rPr lang="en-GB" dirty="0" smtClean="0"/>
              <a:t>) </a:t>
            </a:r>
            <a:r>
              <a:rPr lang="en-GB" dirty="0" smtClean="0">
                <a:solidFill>
                  <a:srgbClr val="339966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fr-FR" dirty="0" smtClean="0">
              <a:solidFill>
                <a:srgbClr val="3399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Task</a:t>
            </a:r>
            <a:r>
              <a:rPr lang="de-DE" dirty="0" smtClean="0"/>
              <a:t> 2.2. </a:t>
            </a:r>
            <a:r>
              <a:rPr lang="en-GB" dirty="0" smtClean="0"/>
              <a:t>Objectives and milestones</a:t>
            </a:r>
            <a:endParaRPr lang="en-GB" dirty="0"/>
          </a:p>
        </p:txBody>
      </p:sp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lang="fr-FR" dirty="0" smtClean="0"/>
              <a:t>T</a:t>
            </a:r>
            <a:r>
              <a:rPr lang="en-GB" dirty="0" err="1" smtClean="0"/>
              <a:t>o</a:t>
            </a:r>
            <a:r>
              <a:rPr lang="en-GB" dirty="0" smtClean="0"/>
              <a:t> evaluate performances of existing probes for the measurement of L</a:t>
            </a:r>
            <a:r>
              <a:rPr lang="fr-FR" dirty="0" smtClean="0"/>
              <a:t>i</a:t>
            </a:r>
            <a:r>
              <a:rPr lang="en-GB" dirty="0" smtClean="0"/>
              <a:t>quid Water Content (LWC) and Droplet effective Radius (Re)</a:t>
            </a:r>
          </a:p>
          <a:p>
            <a:pPr lvl="1"/>
            <a:r>
              <a:rPr lang="en-GB" dirty="0" err="1" smtClean="0"/>
              <a:t>Intercomparison</a:t>
            </a:r>
            <a:r>
              <a:rPr lang="en-GB" dirty="0" smtClean="0"/>
              <a:t> field campaign with all cloud microphysical probes existing in the ACTRIS community, in order to determine de detection limit, robustness, advantages and drawbacks (</a:t>
            </a:r>
            <a:r>
              <a:rPr lang="en-GB" dirty="0" smtClean="0">
                <a:solidFill>
                  <a:srgbClr val="4BACC6"/>
                </a:solidFill>
              </a:rPr>
              <a:t>M12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Report on </a:t>
            </a:r>
            <a:r>
              <a:rPr lang="en-GB" dirty="0" err="1" smtClean="0"/>
              <a:t>intercomparison</a:t>
            </a:r>
            <a:r>
              <a:rPr lang="en-GB" dirty="0" smtClean="0"/>
              <a:t> campaign (</a:t>
            </a:r>
            <a:r>
              <a:rPr lang="en-GB" dirty="0" smtClean="0">
                <a:solidFill>
                  <a:srgbClr val="4BACC6"/>
                </a:solidFill>
              </a:rPr>
              <a:t>Deliverable on M18</a:t>
            </a:r>
            <a:r>
              <a:rPr lang="en-GB" dirty="0" smtClean="0"/>
              <a:t>) </a:t>
            </a:r>
          </a:p>
          <a:p>
            <a:r>
              <a:rPr lang="en-GB" dirty="0" smtClean="0"/>
              <a:t>To harmonize the standard operation procedures for the bulk probes (PVM, PWD)</a:t>
            </a:r>
          </a:p>
          <a:p>
            <a:pPr lvl="1"/>
            <a:r>
              <a:rPr lang="fr-FR" dirty="0" smtClean="0"/>
              <a:t>W</a:t>
            </a:r>
            <a:r>
              <a:rPr lang="en-GB" dirty="0" err="1" smtClean="0"/>
              <a:t>orkshop</a:t>
            </a:r>
            <a:r>
              <a:rPr lang="en-GB" dirty="0" smtClean="0"/>
              <a:t> on cloud microphysical  measurements (</a:t>
            </a:r>
            <a:r>
              <a:rPr lang="en-GB" dirty="0" smtClean="0">
                <a:solidFill>
                  <a:srgbClr val="4BACC6"/>
                </a:solidFill>
              </a:rPr>
              <a:t>M24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provide to the community recommendations and standard operating procedures (</a:t>
            </a:r>
            <a:r>
              <a:rPr lang="en-GB" dirty="0" err="1" smtClean="0">
                <a:solidFill>
                  <a:srgbClr val="4BACC6"/>
                </a:solidFill>
              </a:rPr>
              <a:t>Delivrable</a:t>
            </a:r>
            <a:r>
              <a:rPr lang="en-GB" dirty="0" smtClean="0">
                <a:solidFill>
                  <a:srgbClr val="4BACC6"/>
                </a:solidFill>
              </a:rPr>
              <a:t> on M24</a:t>
            </a:r>
            <a:r>
              <a:rPr lang="en-GB" dirty="0" smtClean="0"/>
              <a:t>).</a:t>
            </a:r>
          </a:p>
          <a:p>
            <a:r>
              <a:rPr lang="en-GB" dirty="0" smtClean="0"/>
              <a:t>To develop a new </a:t>
            </a:r>
            <a:r>
              <a:rPr lang="en-GB" dirty="0" smtClean="0"/>
              <a:t>PVM </a:t>
            </a:r>
            <a:r>
              <a:rPr lang="en-GB" dirty="0" smtClean="0"/>
              <a:t>probe prototype according to the identified drawback (</a:t>
            </a:r>
            <a:r>
              <a:rPr lang="en-GB" dirty="0" smtClean="0">
                <a:solidFill>
                  <a:srgbClr val="4BACC6"/>
                </a:solidFill>
              </a:rPr>
              <a:t>M36</a:t>
            </a:r>
            <a:r>
              <a:rPr lang="en-GB" dirty="0" smtClean="0"/>
              <a:t>)</a:t>
            </a:r>
            <a:endParaRPr lang="fr-F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753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Cloud probes </a:t>
            </a:r>
            <a:r>
              <a:rPr lang="en-GB" sz="2400" b="1" dirty="0" err="1" smtClean="0">
                <a:solidFill>
                  <a:srgbClr val="002060"/>
                </a:solidFill>
              </a:rPr>
              <a:t>i</a:t>
            </a:r>
            <a:r>
              <a:rPr lang="en-GB" sz="2400" b="1" dirty="0" err="1" smtClean="0">
                <a:solidFill>
                  <a:srgbClr val="002060"/>
                </a:solidFill>
              </a:rPr>
              <a:t>ntercomparison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campaign at </a:t>
            </a:r>
            <a:r>
              <a:rPr lang="en-GB" sz="2400" b="1" dirty="0" err="1" smtClean="0">
                <a:solidFill>
                  <a:srgbClr val="002060"/>
                </a:solidFill>
              </a:rPr>
              <a:t>puy</a:t>
            </a:r>
            <a:r>
              <a:rPr lang="en-GB" sz="2400" b="1" dirty="0" smtClean="0">
                <a:solidFill>
                  <a:srgbClr val="002060"/>
                </a:solidFill>
              </a:rPr>
              <a:t> de </a:t>
            </a:r>
            <a:r>
              <a:rPr lang="en-GB" sz="2400" b="1" dirty="0" err="1" smtClean="0">
                <a:solidFill>
                  <a:srgbClr val="002060"/>
                </a:solidFill>
              </a:rPr>
              <a:t>Dôme</a:t>
            </a:r>
            <a:r>
              <a:rPr lang="en-GB" sz="2400" b="1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O</a:t>
            </a:r>
            <a:r>
              <a:rPr lang="en-GB" sz="2400" b="1" dirty="0" smtClean="0">
                <a:solidFill>
                  <a:srgbClr val="002060"/>
                </a:solidFill>
              </a:rPr>
              <a:t>ct 2016)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Objectives:</a:t>
            </a:r>
          </a:p>
          <a:p>
            <a:pPr marL="449263" lvl="1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-  To evaluate </a:t>
            </a:r>
            <a:r>
              <a:rPr lang="en-GB" dirty="0" err="1" smtClean="0">
                <a:solidFill>
                  <a:srgbClr val="002060"/>
                </a:solidFill>
              </a:rPr>
              <a:t>intervariability</a:t>
            </a:r>
            <a:r>
              <a:rPr lang="en-GB" dirty="0" smtClean="0">
                <a:solidFill>
                  <a:srgbClr val="002060"/>
                </a:solidFill>
              </a:rPr>
              <a:t> of probes for cloud characterization</a:t>
            </a:r>
          </a:p>
          <a:p>
            <a:pPr marL="449263" lvl="1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-  To qualify critical operating conditions for data </a:t>
            </a:r>
            <a:r>
              <a:rPr lang="en-GB" dirty="0" smtClean="0">
                <a:solidFill>
                  <a:srgbClr val="002060"/>
                </a:solidFill>
              </a:rPr>
              <a:t>quality (</a:t>
            </a:r>
            <a:r>
              <a:rPr lang="en-GB" dirty="0" err="1" smtClean="0">
                <a:solidFill>
                  <a:srgbClr val="002060"/>
                </a:solidFill>
              </a:rPr>
              <a:t>dependance</a:t>
            </a:r>
            <a:r>
              <a:rPr lang="en-GB" dirty="0" smtClean="0">
                <a:solidFill>
                  <a:srgbClr val="002060"/>
                </a:solidFill>
              </a:rPr>
              <a:t> on external wind conditions speed and direction/probe orientation)</a:t>
            </a:r>
          </a:p>
          <a:p>
            <a:pPr marL="449263" lvl="1" indent="0">
              <a:buFontTx/>
              <a:buChar char="-"/>
            </a:pPr>
            <a:r>
              <a:rPr lang="en-GB" dirty="0" smtClean="0">
                <a:solidFill>
                  <a:srgbClr val="002060"/>
                </a:solidFill>
              </a:rPr>
              <a:t>  Test </a:t>
            </a:r>
            <a:r>
              <a:rPr lang="en-GB" dirty="0" smtClean="0">
                <a:solidFill>
                  <a:srgbClr val="002060"/>
                </a:solidFill>
              </a:rPr>
              <a:t>robustness and reliability of new probes/instruments for monitoring </a:t>
            </a:r>
            <a:r>
              <a:rPr lang="en-GB" dirty="0" smtClean="0">
                <a:solidFill>
                  <a:srgbClr val="002060"/>
                </a:solidFill>
              </a:rPr>
              <a:t>activity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solidFill>
                  <a:srgbClr val="002060"/>
                </a:solidFill>
              </a:rPr>
              <a:t>Cloud probes </a:t>
            </a:r>
            <a:r>
              <a:rPr lang="en-GB" sz="2400" b="1" dirty="0" err="1" smtClean="0">
                <a:solidFill>
                  <a:srgbClr val="002060"/>
                </a:solidFill>
              </a:rPr>
              <a:t>i</a:t>
            </a:r>
            <a:r>
              <a:rPr lang="en-GB" sz="2400" b="1" dirty="0" err="1" smtClean="0">
                <a:solidFill>
                  <a:srgbClr val="002060"/>
                </a:solidFill>
              </a:rPr>
              <a:t>ntercomparison</a:t>
            </a:r>
            <a:r>
              <a:rPr lang="en-GB" sz="2400" b="1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campaign at </a:t>
            </a:r>
            <a:r>
              <a:rPr lang="en-GB" sz="2400" b="1" dirty="0" err="1" smtClean="0">
                <a:solidFill>
                  <a:srgbClr val="002060"/>
                </a:solidFill>
              </a:rPr>
              <a:t>puy</a:t>
            </a:r>
            <a:r>
              <a:rPr lang="en-GB" sz="2400" b="1" dirty="0" smtClean="0">
                <a:solidFill>
                  <a:srgbClr val="002060"/>
                </a:solidFill>
              </a:rPr>
              <a:t> de </a:t>
            </a:r>
            <a:r>
              <a:rPr lang="en-GB" sz="2400" b="1" dirty="0" err="1" smtClean="0">
                <a:solidFill>
                  <a:srgbClr val="002060"/>
                </a:solidFill>
              </a:rPr>
              <a:t>Dôme</a:t>
            </a:r>
            <a:r>
              <a:rPr lang="en-GB" sz="2400" b="1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O</a:t>
            </a:r>
            <a:r>
              <a:rPr lang="en-GB" sz="2400" b="1" dirty="0" smtClean="0">
                <a:solidFill>
                  <a:srgbClr val="002060"/>
                </a:solidFill>
              </a:rPr>
              <a:t>ct 2016)</a:t>
            </a:r>
            <a:endParaRPr lang="en-GB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-Advertisement within the ACTRIS2 community</a:t>
            </a:r>
          </a:p>
          <a:p>
            <a:pPr>
              <a:buNone/>
            </a:pPr>
            <a:r>
              <a:rPr lang="en-GB" b="1" i="1" dirty="0" smtClean="0">
                <a:solidFill>
                  <a:srgbClr val="002060"/>
                </a:solidFill>
              </a:rPr>
              <a:t>-Evaluation of existing probe models -&gt; advertisement outside the ACTRIS2 community</a:t>
            </a:r>
          </a:p>
          <a:p>
            <a:pPr lvl="1"/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86000" y="2438400"/>
            <a:ext cx="51816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031752"/>
              </p:ext>
            </p:extLst>
          </p:nvPr>
        </p:nvGraphicFramePr>
        <p:xfrm>
          <a:off x="1066800" y="1052736"/>
          <a:ext cx="6781800" cy="5154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3034"/>
                <a:gridCol w="3028766"/>
              </a:tblGrid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effectLst/>
                        </a:rPr>
                        <a:t>Instrument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 smtClean="0">
                          <a:effectLst/>
                        </a:rPr>
                        <a:t>Team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4 Gerber </a:t>
                      </a:r>
                      <a:r>
                        <a:rPr lang="fr-FR" sz="1800" u="none" strike="noStrike" dirty="0">
                          <a:effectLst/>
                        </a:rPr>
                        <a:t>PVM-100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LaMP</a:t>
                      </a:r>
                      <a:r>
                        <a:rPr lang="fr-FR" sz="1800" u="none" strike="noStrike" dirty="0">
                          <a:effectLst/>
                        </a:rPr>
                        <a:t>, PSI, </a:t>
                      </a:r>
                      <a:r>
                        <a:rPr lang="fr-F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CNR-ISAC</a:t>
                      </a:r>
                      <a:r>
                        <a:rPr lang="fr-FR" sz="1800" u="none" strike="noStrike" dirty="0">
                          <a:effectLst/>
                        </a:rPr>
                        <a:t>, IFT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2 OPC </a:t>
                      </a:r>
                      <a:r>
                        <a:rPr lang="fr-FR" sz="1800" u="none" strike="noStrike" dirty="0" err="1">
                          <a:effectLst/>
                        </a:rPr>
                        <a:t>Welas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LaMP</a:t>
                      </a:r>
                      <a:r>
                        <a:rPr lang="fr-F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fr-FR" sz="1800" b="1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</a:t>
                      </a:r>
                      <a:endParaRPr lang="fr-FR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9051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SPP-</a:t>
                      </a:r>
                      <a:r>
                        <a:rPr lang="fr-FR" sz="1800" u="none" strike="noStrike" dirty="0" smtClean="0">
                          <a:effectLst/>
                        </a:rPr>
                        <a:t>100</a:t>
                      </a:r>
                    </a:p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FSSP</a:t>
                      </a:r>
                      <a:r>
                        <a:rPr lang="fr-FR" sz="1800" u="none" strike="noStrike" dirty="0">
                          <a:effectLst/>
                        </a:rPr>
                        <a:t>-100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LaMP </a:t>
                      </a:r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SPP-100), </a:t>
                      </a:r>
                      <a:endParaRPr lang="en-US" sz="1800" b="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FMI (on </a:t>
                      </a:r>
                      <a:r>
                        <a:rPr lang="en-US" sz="1800" u="none" strike="noStrike" dirty="0">
                          <a:effectLst/>
                        </a:rPr>
                        <a:t>a rotating platform)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7543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DMT </a:t>
                      </a:r>
                      <a:r>
                        <a:rPr lang="fr-FR" sz="1800" u="none" strike="noStrike" dirty="0" err="1">
                          <a:effectLst/>
                        </a:rPr>
                        <a:t>Fog</a:t>
                      </a:r>
                      <a:r>
                        <a:rPr lang="fr-FR" sz="1800" u="none" strike="noStrike" dirty="0">
                          <a:effectLst/>
                        </a:rPr>
                        <a:t> Monitor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SIRTA </a:t>
                      </a:r>
                      <a:r>
                        <a:rPr lang="en-US" sz="18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(on swivel), </a:t>
                      </a:r>
                      <a:endParaRPr lang="en-US" sz="18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n-US" sz="18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ETHZ</a:t>
                      </a:r>
                      <a:r>
                        <a:rPr lang="en-US" sz="1800" u="none" strike="noStrike" dirty="0" smtClean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(on a rotor)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Diffusometer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Degreanne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</a:rPr>
                        <a:t>DF20</a:t>
                      </a:r>
                      <a:r>
                        <a:rPr lang="en-US" sz="1600" u="none" strike="noStrike" dirty="0" smtClean="0">
                          <a:effectLst/>
                        </a:rPr>
                        <a:t>+</a:t>
                      </a:r>
                      <a:endParaRPr lang="en-US" sz="1600" b="1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SIRTA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3924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err="1" smtClean="0">
                          <a:effectLst/>
                        </a:rPr>
                        <a:t>Holographic</a:t>
                      </a:r>
                      <a:r>
                        <a:rPr lang="fr-FR" sz="1800" u="none" strike="noStrike" dirty="0" smtClean="0">
                          <a:effectLst/>
                        </a:rPr>
                        <a:t> </a:t>
                      </a:r>
                      <a:r>
                        <a:rPr lang="fr-FR" sz="1800" u="none" strike="noStrike" dirty="0">
                          <a:effectLst/>
                        </a:rPr>
                        <a:t>imager HOLIMO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ETHZ</a:t>
                      </a:r>
                      <a:endParaRPr lang="fr-F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Polar </a:t>
                      </a:r>
                      <a:r>
                        <a:rPr lang="fr-FR" sz="1800" u="none" strike="noStrike" dirty="0" err="1">
                          <a:effectLst/>
                        </a:rPr>
                        <a:t>nephelometer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LaMP</a:t>
                      </a:r>
                      <a:endParaRPr lang="fr-F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2 FIDAS (dry, </a:t>
                      </a:r>
                      <a:r>
                        <a:rPr lang="fr-FR" sz="1800" u="none" strike="noStrike" dirty="0" err="1" smtClean="0">
                          <a:effectLst/>
                        </a:rPr>
                        <a:t>wet</a:t>
                      </a:r>
                      <a:r>
                        <a:rPr lang="fr-FR" sz="1800" u="none" strike="noStrike" dirty="0" smtClean="0">
                          <a:effectLst/>
                        </a:rPr>
                        <a:t>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ADDAIR/PALAS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4BACC6"/>
                    </a:solidFill>
                  </a:tcPr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PVM-IP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LaMP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LOAC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SIRTA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UCASS instruments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err="1">
                          <a:solidFill>
                            <a:srgbClr val="FFFFFF"/>
                          </a:solidFill>
                          <a:effectLst/>
                        </a:rPr>
                        <a:t>Univ</a:t>
                      </a:r>
                      <a:r>
                        <a:rPr lang="fr-FR" sz="1800" u="none" strike="noStrike" dirty="0">
                          <a:solidFill>
                            <a:srgbClr val="FFFFFF"/>
                          </a:solidFill>
                          <a:effectLst/>
                        </a:rPr>
                        <a:t>. </a:t>
                      </a:r>
                      <a:r>
                        <a:rPr lang="fr-FR" sz="1800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Hertfordshire</a:t>
                      </a:r>
                      <a:endParaRPr lang="fr-FR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>
                          <a:effectLst/>
                        </a:rPr>
                        <a:t>DMT-CAPS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u="none" strike="noStrike" dirty="0" smtClean="0">
                          <a:effectLst/>
                        </a:rPr>
                        <a:t>FMI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508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Dew-point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mirror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/WAI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PSI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3733800" y="605135"/>
            <a:ext cx="1800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PLATFORM</a:t>
            </a:r>
            <a:endParaRPr lang="fr-FR" sz="2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705600" y="3581400"/>
            <a:ext cx="2499818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5</a:t>
            </a:r>
            <a:r>
              <a:rPr lang="fr-FR" sz="2000" b="1" dirty="0" smtClean="0"/>
              <a:t> ACTRIS groups</a:t>
            </a:r>
          </a:p>
          <a:p>
            <a:r>
              <a:rPr lang="fr-FR" sz="2000" b="1" dirty="0" smtClean="0"/>
              <a:t>3</a:t>
            </a:r>
            <a:r>
              <a:rPr lang="fr-FR" sz="2000" b="1" dirty="0" smtClean="0"/>
              <a:t> non ACTRIS groups</a:t>
            </a:r>
          </a:p>
          <a:p>
            <a:r>
              <a:rPr lang="fr-FR" sz="2000" b="1" dirty="0" smtClean="0"/>
              <a:t>1 </a:t>
            </a:r>
            <a:r>
              <a:rPr lang="fr-FR" sz="2000" b="1" dirty="0" err="1" smtClean="0"/>
              <a:t>company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52829" y="2209800"/>
            <a:ext cx="152357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20 probes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3810000" y="1290935"/>
            <a:ext cx="18002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Wind Tunnel</a:t>
            </a:r>
            <a:endParaRPr lang="fr-FR" sz="2400" b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961453"/>
              </p:ext>
            </p:extLst>
          </p:nvPr>
        </p:nvGraphicFramePr>
        <p:xfrm>
          <a:off x="749152" y="1905000"/>
          <a:ext cx="7632848" cy="33223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0610"/>
                <a:gridCol w="3402238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 smtClean="0">
                          <a:effectLst/>
                        </a:rPr>
                        <a:t>Instrument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200" b="1" u="none" strike="noStrike" dirty="0" smtClean="0">
                          <a:effectLst/>
                        </a:rPr>
                        <a:t>Team</a:t>
                      </a:r>
                      <a:endParaRPr lang="fr-F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CDP-2 </a:t>
                      </a:r>
                      <a:r>
                        <a:rPr lang="fr-FR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PbP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 smtClean="0">
                          <a:effectLst/>
                        </a:rPr>
                        <a:t>LaMP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>
                          <a:effectLst/>
                        </a:rPr>
                        <a:t>2 airborne Gerber PVM-100A</a:t>
                      </a:r>
                      <a:endParaRPr lang="fr-F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IFT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DMT CDP-2 </a:t>
                      </a:r>
                      <a:r>
                        <a:rPr lang="fr-FR" sz="2400" u="none" strike="noStrike" dirty="0" err="1">
                          <a:effectLst/>
                        </a:rPr>
                        <a:t>PbP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IFT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DMT LWC-300 (King probe)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IFT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>
                          <a:effectLst/>
                        </a:rPr>
                        <a:t>BCPD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 smtClean="0">
                          <a:effectLst/>
                        </a:rPr>
                        <a:t>DMT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4BACC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2 UCASS sondes</a:t>
                      </a:r>
                      <a:endParaRPr lang="fr-FR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Univ</a:t>
                      </a:r>
                      <a:r>
                        <a:rPr lang="fr-FR" sz="24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fr-FR" sz="2400" b="0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Hertfordshire</a:t>
                      </a:r>
                      <a:endParaRPr lang="fr-FR" sz="2400" b="0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DMT LWC-100</a:t>
                      </a:r>
                      <a:r>
                        <a:rPr lang="fr-FR" sz="24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(MAJ 300)</a:t>
                      </a:r>
                      <a:endParaRPr lang="fr-FR" sz="2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LaMP</a:t>
                      </a:r>
                      <a:endParaRPr lang="fr-F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52829" y="3119735"/>
            <a:ext cx="1523571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9 probes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239000" y="3025914"/>
            <a:ext cx="18288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1 </a:t>
            </a:r>
            <a:r>
              <a:rPr lang="fr-FR" sz="2000" b="1" dirty="0" err="1" smtClean="0"/>
              <a:t>additionnal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company</a:t>
            </a:r>
            <a:r>
              <a:rPr lang="fr-FR" sz="2000" b="1" dirty="0" smtClean="0"/>
              <a:t> 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3118580"/>
              </p:ext>
            </p:extLst>
          </p:nvPr>
        </p:nvGraphicFramePr>
        <p:xfrm>
          <a:off x="1600200" y="1378456"/>
          <a:ext cx="5544616" cy="1828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73178"/>
                <a:gridCol w="2471438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 smtClean="0">
                          <a:effectLst/>
                        </a:rPr>
                        <a:t>Instrument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 smtClean="0">
                          <a:effectLst/>
                        </a:rPr>
                        <a:t>Team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 err="1">
                          <a:effectLst/>
                        </a:rPr>
                        <a:t>sonic</a:t>
                      </a:r>
                      <a:r>
                        <a:rPr lang="fr-FR" sz="2400" u="none" strike="noStrike" dirty="0">
                          <a:effectLst/>
                        </a:rPr>
                        <a:t> </a:t>
                      </a:r>
                      <a:r>
                        <a:rPr lang="fr-FR" sz="2400" u="none" strike="noStrike" dirty="0" err="1" smtClean="0">
                          <a:effectLst/>
                        </a:rPr>
                        <a:t>anemometer</a:t>
                      </a:r>
                      <a:endParaRPr lang="fr-FR" sz="2400" u="none" strike="noStrike" dirty="0" smtClean="0">
                        <a:effectLst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 smtClean="0">
                          <a:effectLst/>
                        </a:rPr>
                        <a:t>ETHZ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 err="1">
                          <a:effectLst/>
                        </a:rPr>
                        <a:t>sonic</a:t>
                      </a:r>
                      <a:r>
                        <a:rPr lang="fr-FR" sz="2400" u="none" strike="noStrike" dirty="0">
                          <a:effectLst/>
                        </a:rPr>
                        <a:t> </a:t>
                      </a:r>
                      <a:r>
                        <a:rPr lang="fr-FR" sz="2400" u="none" strike="noStrike" dirty="0" err="1">
                          <a:effectLst/>
                        </a:rPr>
                        <a:t>anemometer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u="none" strike="noStrike" dirty="0" smtClean="0">
                          <a:effectLst/>
                        </a:rPr>
                        <a:t>LaMP (2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)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thermometer</a:t>
                      </a:r>
                      <a:r>
                        <a:rPr lang="fr-F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fr-FR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pitot</a:t>
                      </a:r>
                      <a:r>
                        <a:rPr lang="fr-F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fr-FR" sz="24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wind</a:t>
                      </a:r>
                      <a:r>
                        <a:rPr lang="fr-F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tunnel)</a:t>
                      </a:r>
                      <a:endParaRPr lang="fr-F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IFT</a:t>
                      </a:r>
                    </a:p>
                  </a:txBody>
                  <a:tcPr marL="0" marR="0" marT="0" marB="0" anchor="ctr"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ACTRIS2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intercomparison</a:t>
            </a:r>
            <a:r>
              <a:rPr lang="en-GB" dirty="0" smtClean="0">
                <a:solidFill>
                  <a:srgbClr val="002060"/>
                </a:solidFill>
              </a:rPr>
              <a:t> campaign at </a:t>
            </a:r>
            <a:r>
              <a:rPr lang="en-GB" dirty="0" err="1" smtClean="0">
                <a:solidFill>
                  <a:srgbClr val="002060"/>
                </a:solidFill>
              </a:rPr>
              <a:t>puy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Dôme</a:t>
            </a:r>
            <a:r>
              <a:rPr lang="en-GB" dirty="0" smtClean="0">
                <a:solidFill>
                  <a:srgbClr val="002060"/>
                </a:solidFill>
              </a:rPr>
              <a:t>: To </a:t>
            </a:r>
            <a:r>
              <a:rPr lang="en-GB" dirty="0" smtClean="0">
                <a:solidFill>
                  <a:srgbClr val="002060"/>
                </a:solidFill>
              </a:rPr>
              <a:t>evaluate </a:t>
            </a:r>
            <a:r>
              <a:rPr lang="en-GB" dirty="0" err="1" smtClean="0">
                <a:solidFill>
                  <a:srgbClr val="002060"/>
                </a:solidFill>
              </a:rPr>
              <a:t>intervariability</a:t>
            </a:r>
            <a:r>
              <a:rPr lang="en-GB" dirty="0" smtClean="0">
                <a:solidFill>
                  <a:srgbClr val="002060"/>
                </a:solidFill>
              </a:rPr>
              <a:t> of probes for cloud </a:t>
            </a:r>
            <a:r>
              <a:rPr lang="en-GB" dirty="0" smtClean="0">
                <a:solidFill>
                  <a:srgbClr val="002060"/>
                </a:solidFill>
              </a:rPr>
              <a:t>characterization 1) as a function of </a:t>
            </a:r>
            <a:r>
              <a:rPr lang="en-GB" dirty="0" err="1" smtClean="0">
                <a:solidFill>
                  <a:srgbClr val="002060"/>
                </a:solidFill>
              </a:rPr>
              <a:t>environemental</a:t>
            </a:r>
            <a:r>
              <a:rPr lang="en-GB" dirty="0" smtClean="0">
                <a:solidFill>
                  <a:srgbClr val="002060"/>
                </a:solidFill>
              </a:rPr>
              <a:t> conditions after calibration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grpSp>
        <p:nvGrpSpPr>
          <p:cNvPr id="22" name="Grouper 21"/>
          <p:cNvGrpSpPr/>
          <p:nvPr/>
        </p:nvGrpSpPr>
        <p:grpSpPr>
          <a:xfrm>
            <a:off x="76200" y="1676400"/>
            <a:ext cx="4648200" cy="4191000"/>
            <a:chOff x="0" y="0"/>
            <a:chExt cx="9144000" cy="685800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35496" y="2493818"/>
              <a:ext cx="2232248" cy="9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3 Gerber</a:t>
              </a:r>
            </a:p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LaMP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, PSI, CNR-ISAC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1167256" y="3346369"/>
              <a:ext cx="72008" cy="58668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1403648" y="3284984"/>
              <a:ext cx="469032" cy="108012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1872680" y="3284984"/>
              <a:ext cx="395064" cy="64807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987825" y="2782669"/>
              <a:ext cx="1440159" cy="65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HOLIMO</a:t>
              </a:r>
            </a:p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ETHZ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95935" y="1995055"/>
              <a:ext cx="1440159" cy="9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Fog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 Monitor</a:t>
              </a:r>
            </a:p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ETHZ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292079" y="1836658"/>
              <a:ext cx="2053100" cy="9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SPP100, Polar </a:t>
              </a:r>
            </a:p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nephelometer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LaMP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968472" y="2164214"/>
              <a:ext cx="1565894" cy="402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Welas</a:t>
              </a:r>
              <a:r>
                <a:rPr lang="fr-FR" sz="1000" b="1" dirty="0">
                  <a:solidFill>
                    <a:srgbClr val="7030A0"/>
                  </a:solidFill>
                </a:rPr>
                <a:t> 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PSI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2627784" y="2558100"/>
              <a:ext cx="234516" cy="151897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r 34"/>
          <p:cNvGrpSpPr/>
          <p:nvPr/>
        </p:nvGrpSpPr>
        <p:grpSpPr>
          <a:xfrm>
            <a:off x="4724400" y="1676400"/>
            <a:ext cx="4419600" cy="4191000"/>
            <a:chOff x="-36512" y="0"/>
            <a:chExt cx="9180512" cy="68580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-36512" y="889000"/>
              <a:ext cx="1440159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FSSP FMI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979711" y="1270000"/>
              <a:ext cx="1440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rgbClr val="7030A0"/>
                  </a:solidFill>
                </a:rPr>
                <a:t>Diffusometer</a:t>
              </a:r>
              <a:r>
                <a:rPr lang="fr-FR" sz="1200" b="1" dirty="0" smtClean="0">
                  <a:solidFill>
                    <a:srgbClr val="7030A0"/>
                  </a:solidFill>
                </a:rPr>
                <a:t> SIRTA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491878" y="2159000"/>
              <a:ext cx="16950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For Monitor SIRTA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956398" y="3937000"/>
              <a:ext cx="133855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LOAC </a:t>
              </a:r>
            </a:p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SIRTA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567014" y="4318000"/>
              <a:ext cx="18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2 FIDAS</a:t>
              </a:r>
            </a:p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PALAS/ADDAIR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ACTRIS2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intercomparison</a:t>
            </a:r>
            <a:r>
              <a:rPr lang="en-GB" dirty="0" smtClean="0">
                <a:solidFill>
                  <a:srgbClr val="002060"/>
                </a:solidFill>
              </a:rPr>
              <a:t> campaign at </a:t>
            </a:r>
            <a:r>
              <a:rPr lang="en-GB" dirty="0" err="1" smtClean="0">
                <a:solidFill>
                  <a:srgbClr val="002060"/>
                </a:solidFill>
              </a:rPr>
              <a:t>puy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Dôme</a:t>
            </a:r>
            <a:r>
              <a:rPr lang="en-GB" dirty="0" smtClean="0">
                <a:solidFill>
                  <a:srgbClr val="002060"/>
                </a:solidFill>
              </a:rPr>
              <a:t>: To </a:t>
            </a:r>
            <a:r>
              <a:rPr lang="en-GB" dirty="0" smtClean="0">
                <a:solidFill>
                  <a:srgbClr val="002060"/>
                </a:solidFill>
              </a:rPr>
              <a:t>evaluate </a:t>
            </a:r>
            <a:r>
              <a:rPr lang="en-GB" dirty="0" err="1" smtClean="0">
                <a:solidFill>
                  <a:srgbClr val="002060"/>
                </a:solidFill>
              </a:rPr>
              <a:t>intervariability</a:t>
            </a:r>
            <a:r>
              <a:rPr lang="en-GB" dirty="0" smtClean="0">
                <a:solidFill>
                  <a:srgbClr val="002060"/>
                </a:solidFill>
              </a:rPr>
              <a:t> of probes for cloud </a:t>
            </a:r>
            <a:r>
              <a:rPr lang="en-GB" dirty="0" smtClean="0">
                <a:solidFill>
                  <a:srgbClr val="002060"/>
                </a:solidFill>
              </a:rPr>
              <a:t>characterization 2) measure the drift after calibration</a:t>
            </a:r>
            <a:endParaRPr lang="en-GB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141312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 2.2. – </a:t>
            </a:r>
            <a:r>
              <a:rPr lang="fr-FR" sz="2800" dirty="0" smtClean="0"/>
              <a:t>E</a:t>
            </a:r>
            <a:r>
              <a:rPr lang="en-GB" sz="2800" dirty="0" smtClean="0"/>
              <a:t>valuate performances of existing probes for LWC and Re</a:t>
            </a:r>
            <a:br>
              <a:rPr lang="en-GB" sz="2800" dirty="0" smtClean="0"/>
            </a:br>
            <a:endParaRPr lang="en-GB" dirty="0"/>
          </a:p>
        </p:txBody>
      </p:sp>
      <p:grpSp>
        <p:nvGrpSpPr>
          <p:cNvPr id="2" name="Grouper 21"/>
          <p:cNvGrpSpPr/>
          <p:nvPr/>
        </p:nvGrpSpPr>
        <p:grpSpPr>
          <a:xfrm>
            <a:off x="76200" y="1676400"/>
            <a:ext cx="4648200" cy="4191000"/>
            <a:chOff x="0" y="0"/>
            <a:chExt cx="9144000" cy="685800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35496" y="2493818"/>
              <a:ext cx="2232248" cy="9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3 Gerber</a:t>
              </a:r>
            </a:p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LaMP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, PSI, CNR-ISAC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1167256" y="3346369"/>
              <a:ext cx="72008" cy="58668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>
              <a:off x="1403648" y="3284984"/>
              <a:ext cx="469032" cy="108012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1872680" y="3284984"/>
              <a:ext cx="395064" cy="64807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987825" y="2782669"/>
              <a:ext cx="1440159" cy="65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HOLIMO</a:t>
              </a:r>
            </a:p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ETHZ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3995935" y="1995055"/>
              <a:ext cx="1440159" cy="9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Fog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 Monitor</a:t>
              </a:r>
            </a:p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ETHZ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292079" y="1836658"/>
              <a:ext cx="2053100" cy="90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rgbClr val="7030A0"/>
                  </a:solidFill>
                </a:rPr>
                <a:t>SPP100, Polar </a:t>
              </a:r>
            </a:p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nephelometer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LaMP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968472" y="2164214"/>
              <a:ext cx="1565894" cy="402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err="1" smtClean="0">
                  <a:solidFill>
                    <a:srgbClr val="7030A0"/>
                  </a:solidFill>
                </a:rPr>
                <a:t>Welas</a:t>
              </a:r>
              <a:r>
                <a:rPr lang="fr-FR" sz="1000" b="1" dirty="0">
                  <a:solidFill>
                    <a:srgbClr val="7030A0"/>
                  </a:solidFill>
                </a:rPr>
                <a:t> </a:t>
              </a:r>
              <a:r>
                <a:rPr lang="fr-FR" sz="1000" b="1" dirty="0" smtClean="0">
                  <a:solidFill>
                    <a:srgbClr val="7030A0"/>
                  </a:solidFill>
                </a:rPr>
                <a:t>PSI</a:t>
              </a:r>
              <a:endParaRPr lang="fr-FR" sz="1000" b="1" dirty="0">
                <a:solidFill>
                  <a:srgbClr val="7030A0"/>
                </a:solidFill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H="1">
              <a:off x="2627784" y="2558100"/>
              <a:ext cx="234516" cy="1518972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r 34"/>
          <p:cNvGrpSpPr/>
          <p:nvPr/>
        </p:nvGrpSpPr>
        <p:grpSpPr>
          <a:xfrm>
            <a:off x="4724400" y="1676400"/>
            <a:ext cx="4419600" cy="4191000"/>
            <a:chOff x="-36512" y="0"/>
            <a:chExt cx="9180512" cy="68580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-36512" y="889000"/>
              <a:ext cx="1440159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FSSP FMI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979711" y="1270000"/>
              <a:ext cx="14401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rgbClr val="7030A0"/>
                  </a:solidFill>
                </a:rPr>
                <a:t>Diffusometer</a:t>
              </a:r>
              <a:r>
                <a:rPr lang="fr-FR" sz="1200" b="1" dirty="0" smtClean="0">
                  <a:solidFill>
                    <a:srgbClr val="7030A0"/>
                  </a:solidFill>
                </a:rPr>
                <a:t> SIRTA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491878" y="2159000"/>
              <a:ext cx="16950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For Monitor SIRTA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4956398" y="3937000"/>
              <a:ext cx="133855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LOAC </a:t>
              </a:r>
            </a:p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SIRTA</a:t>
              </a:r>
              <a:endParaRPr lang="fr-FR" sz="1200" b="1" dirty="0">
                <a:solidFill>
                  <a:srgbClr val="7030A0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6567014" y="4318000"/>
              <a:ext cx="18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2 FIDAS</a:t>
              </a:r>
            </a:p>
            <a:p>
              <a:pPr algn="ctr"/>
              <a:r>
                <a:rPr lang="fr-FR" sz="1200" b="1" dirty="0" smtClean="0">
                  <a:solidFill>
                    <a:srgbClr val="7030A0"/>
                  </a:solidFill>
                </a:rPr>
                <a:t>PALAS/ADDAIR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8292</TotalTime>
  <Words>1095</Words>
  <Application>Microsoft Macintosh PowerPoint</Application>
  <PresentationFormat>Présentation à l'écran (4:3)</PresentationFormat>
  <Paragraphs>162</Paragraphs>
  <Slides>15</Slides>
  <Notes>15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WP3-Task 2.2 Measurement standardization and data submission protocol for cloud relevant products: Liquid Water Content (LWC) and droplet effective radius (Re)</vt:lpstr>
      <vt:lpstr>Task 2.2. Objectives and milestones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– Evaluate performances of existing probes for LWC and Re </vt:lpstr>
      <vt:lpstr>Task 2.2. Develop a new PVM prototype</vt:lpstr>
      <vt:lpstr>Task 2.2. timeline &amp; planned actions</vt:lpstr>
      <vt:lpstr>Task 2.2. Objectives and milestones</vt:lpstr>
    </vt:vector>
  </TitlesOfParts>
  <Company>Microsoft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philippin</dc:creator>
  <cp:lastModifiedBy>Karine Sellegri</cp:lastModifiedBy>
  <cp:revision>85</cp:revision>
  <dcterms:created xsi:type="dcterms:W3CDTF">2016-10-06T17:03:21Z</dcterms:created>
  <dcterms:modified xsi:type="dcterms:W3CDTF">2016-10-11T11:31:52Z</dcterms:modified>
</cp:coreProperties>
</file>