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3" r:id="rId4"/>
    <p:sldId id="264" r:id="rId5"/>
    <p:sldId id="265" r:id="rId6"/>
    <p:sldId id="274" r:id="rId7"/>
    <p:sldId id="275" r:id="rId8"/>
    <p:sldId id="276" r:id="rId9"/>
    <p:sldId id="277" r:id="rId10"/>
    <p:sldId id="280" r:id="rId11"/>
    <p:sldId id="278" r:id="rId12"/>
    <p:sldId id="273" r:id="rId13"/>
    <p:sldId id="272" r:id="rId14"/>
    <p:sldId id="282" r:id="rId15"/>
    <p:sldId id="271" r:id="rId16"/>
    <p:sldId id="26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215968"/>
    <a:srgbClr val="2B8944"/>
    <a:srgbClr val="339966"/>
    <a:srgbClr val="339933"/>
    <a:srgbClr val="808000"/>
    <a:srgbClr val="996633"/>
    <a:srgbClr val="8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08" autoAdjust="0"/>
    <p:restoredTop sz="87974" autoAdjust="0"/>
  </p:normalViewPr>
  <p:slideViewPr>
    <p:cSldViewPr>
      <p:cViewPr varScale="1">
        <p:scale>
          <a:sx n="59" d="100"/>
          <a:sy n="59" d="100"/>
        </p:scale>
        <p:origin x="8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FAAD8-FADB-4D7B-98FB-CCDFB8FB94A2}" type="datetimeFigureOut">
              <a:rPr lang="en-GB" smtClean="0"/>
              <a:pPr/>
              <a:t>12/10/2016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7A891-7FC4-46CD-A149-7ACE4BB774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960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9058B-9A96-4F07-BAC5-7B54E6A488EF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272EC-FFF8-4FA7-84A3-99789BE51C0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9552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2B894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4149080"/>
            <a:ext cx="9144000" cy="79208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du texte</a:t>
            </a:r>
          </a:p>
          <a:p>
            <a:endParaRPr lang="fr-FR" dirty="0"/>
          </a:p>
        </p:txBody>
      </p:sp>
      <p:pic>
        <p:nvPicPr>
          <p:cNvPr id="7" name="Image 3" descr="logo-actri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4664"/>
            <a:ext cx="30305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755576" y="5509681"/>
            <a:ext cx="55642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</a:rPr>
              <a:t>ACTRIS-2 … Meeting</a:t>
            </a:r>
            <a:endParaRPr lang="en-GB" sz="1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</a:rPr>
              <a:t>Location, Country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</a:rPr>
              <a:t>Date</a:t>
            </a:r>
            <a:endParaRPr lang="en-GB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Image 12" descr="flag_yellow_high.jp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661248"/>
            <a:ext cx="1085850" cy="723900"/>
          </a:xfrm>
          <a:prstGeom prst="rect">
            <a:avLst/>
          </a:prstGeom>
        </p:spPr>
      </p:pic>
      <p:pic>
        <p:nvPicPr>
          <p:cNvPr id="9" name="Image 8" descr="bar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2226482"/>
            <a:ext cx="9144000" cy="61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28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rgbClr val="2B894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>
            <a:lvl1pPr marL="177800" indent="-177800">
              <a:spcBef>
                <a:spcPts val="600"/>
              </a:spcBef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7" name="Image 6" descr="logo-actri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72206"/>
            <a:ext cx="1285854" cy="66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0" y="6435259"/>
            <a:ext cx="9144000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5000"/>
              </a:lnSpc>
              <a:defRPr/>
            </a:pPr>
            <a:r>
              <a:rPr lang="en-US" sz="1200" b="1" i="1" dirty="0" smtClean="0">
                <a:solidFill>
                  <a:srgbClr val="215968"/>
                </a:solidFill>
                <a:latin typeface="+mj-lt"/>
              </a:rPr>
              <a:t>ACTRIS-2 … </a:t>
            </a:r>
            <a:r>
              <a:rPr lang="en-US" sz="1200" b="1" i="1" baseline="0" dirty="0" smtClean="0">
                <a:solidFill>
                  <a:srgbClr val="215968"/>
                </a:solidFill>
                <a:latin typeface="+mj-lt"/>
              </a:rPr>
              <a:t>Meeting </a:t>
            </a:r>
            <a:r>
              <a:rPr lang="en-GB" sz="1200" b="1" i="1" dirty="0" smtClean="0">
                <a:solidFill>
                  <a:srgbClr val="215968"/>
                </a:solidFill>
                <a:latin typeface="+mj-lt"/>
              </a:rPr>
              <a:t>– Location,</a:t>
            </a:r>
            <a:r>
              <a:rPr lang="en-GB" sz="1200" b="1" i="1" baseline="0" dirty="0" smtClean="0">
                <a:solidFill>
                  <a:srgbClr val="215968"/>
                </a:solidFill>
                <a:latin typeface="+mj-lt"/>
              </a:rPr>
              <a:t> Country </a:t>
            </a:r>
            <a:r>
              <a:rPr lang="en-GB" sz="1200" b="1" i="1" dirty="0" smtClean="0">
                <a:solidFill>
                  <a:srgbClr val="215968"/>
                </a:solidFill>
                <a:latin typeface="+mj-lt"/>
              </a:rPr>
              <a:t>– Date</a:t>
            </a:r>
            <a:endParaRPr lang="en-GB" sz="1200" b="1" i="1" dirty="0">
              <a:solidFill>
                <a:srgbClr val="215968"/>
              </a:solidFill>
              <a:latin typeface="+mj-lt"/>
            </a:endParaRPr>
          </a:p>
        </p:txBody>
      </p:sp>
      <p:pic>
        <p:nvPicPr>
          <p:cNvPr id="13" name="Image 12" descr="flag_yellow_high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23648" y="6093296"/>
            <a:ext cx="868832" cy="575158"/>
          </a:xfrm>
          <a:prstGeom prst="rect">
            <a:avLst/>
          </a:prstGeom>
        </p:spPr>
      </p:pic>
      <p:pic>
        <p:nvPicPr>
          <p:cNvPr id="14" name="Image 13" descr="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03648" y="6309336"/>
            <a:ext cx="6447535" cy="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WP3.2.3: </a:t>
            </a:r>
            <a:r>
              <a:rPr lang="en-US" dirty="0"/>
              <a:t>Development of a measurement standardization and a data submission protocol for VOCs based on PTRMS and TOF-MS measurements 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136815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Truman Wright and Rupert </a:t>
            </a:r>
            <a:r>
              <a:rPr lang="en-GB" dirty="0" err="1"/>
              <a:t>Holzinger</a:t>
            </a:r>
            <a:r>
              <a:rPr lang="en-GB" dirty="0"/>
              <a:t>, Utrecht University </a:t>
            </a:r>
            <a:r>
              <a:rPr lang="en-GB" dirty="0" smtClean="0"/>
              <a:t>, the Netherlands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Sebastien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Dusanter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Stephan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Sauvage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Ecole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Nationale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Superieure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Mines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Douai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Anja Claude,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DWD;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Stephan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Reimann, EMPA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3.1</a:t>
            </a:r>
            <a:r>
              <a:rPr lang="pt-BR" dirty="0"/>
              <a:t> Quality control:</a:t>
            </a:r>
            <a:r>
              <a:rPr lang="pt-BR" dirty="0" smtClean="0"/>
              <a:t> </a:t>
            </a:r>
            <a:r>
              <a:rPr lang="pt-BR" dirty="0"/>
              <a:t>PTR </a:t>
            </a:r>
            <a:r>
              <a:rPr lang="pt-BR" dirty="0" smtClean="0"/>
              <a:t>parameters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83568" y="1283626"/>
            <a:ext cx="26277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 smtClean="0">
                <a:solidFill>
                  <a:srgbClr val="008000"/>
                </a:solidFill>
              </a:rPr>
              <a:t>Flow into PTR-MS</a:t>
            </a:r>
            <a:endParaRPr lang="en-US" sz="2600" dirty="0">
              <a:solidFill>
                <a:srgbClr val="008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5506617" cy="349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29" y="4549540"/>
            <a:ext cx="179033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43" y="1223133"/>
            <a:ext cx="2668792" cy="29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670256" y="3881259"/>
            <a:ext cx="494032" cy="668281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91880" y="1776069"/>
            <a:ext cx="2088232" cy="1436907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35996" y="2132856"/>
            <a:ext cx="492443" cy="4924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2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??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8456" y="4013134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Inlet</a:t>
            </a:r>
          </a:p>
          <a:p>
            <a:r>
              <a:rPr lang="en-US" b="1" dirty="0" smtClean="0"/>
              <a:t>flow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80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2627784" y="4005064"/>
            <a:ext cx="6059016" cy="1501627"/>
          </a:xfrm>
        </p:spPr>
        <p:txBody>
          <a:bodyPr/>
          <a:lstStyle/>
          <a:p>
            <a:r>
              <a:rPr lang="en-GB" i="1" dirty="0" smtClean="0">
                <a:solidFill>
                  <a:srgbClr val="002060"/>
                </a:solidFill>
              </a:rPr>
              <a:t>…</a:t>
            </a: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3.1 Quality control: </a:t>
            </a:r>
            <a:r>
              <a:rPr lang="pt-BR" dirty="0" smtClean="0"/>
              <a:t>PTR parameters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61640"/>
              </p:ext>
            </p:extLst>
          </p:nvPr>
        </p:nvGraphicFramePr>
        <p:xfrm>
          <a:off x="1037992" y="4581128"/>
          <a:ext cx="6461378" cy="1568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36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E/N (Td) = a(</a:t>
                      </a:r>
                      <a:r>
                        <a:rPr lang="en-GB" sz="1600" dirty="0" err="1">
                          <a:effectLst/>
                        </a:rPr>
                        <a:t>fr</a:t>
                      </a:r>
                      <a:r>
                        <a:rPr lang="en-GB" sz="1600" baseline="-25000" dirty="0" err="1">
                          <a:effectLst/>
                        </a:rPr>
                        <a:t>x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r>
                        <a:rPr lang="en-GB" sz="1600" baseline="30000" dirty="0">
                          <a:effectLst/>
                        </a:rPr>
                        <a:t>2</a:t>
                      </a:r>
                      <a:r>
                        <a:rPr lang="en-GB" sz="1600" dirty="0">
                          <a:effectLst/>
                        </a:rPr>
                        <a:t> + b(</a:t>
                      </a:r>
                      <a:r>
                        <a:rPr lang="en-GB" sz="1600" dirty="0" err="1">
                          <a:effectLst/>
                        </a:rPr>
                        <a:t>fr</a:t>
                      </a:r>
                      <a:r>
                        <a:rPr lang="en-GB" sz="1600" baseline="-25000" dirty="0" err="1">
                          <a:effectLst/>
                        </a:rPr>
                        <a:t>x</a:t>
                      </a:r>
                      <a:r>
                        <a:rPr lang="en-GB" sz="1600" dirty="0">
                          <a:effectLst/>
                        </a:rPr>
                        <a:t>) + c       (</a:t>
                      </a:r>
                      <a:r>
                        <a:rPr lang="en-GB" sz="1600" dirty="0" err="1">
                          <a:effectLst/>
                        </a:rPr>
                        <a:t>fr</a:t>
                      </a:r>
                      <a:r>
                        <a:rPr lang="en-GB" sz="1600" baseline="-25000" dirty="0" err="1">
                          <a:effectLst/>
                        </a:rPr>
                        <a:t>x</a:t>
                      </a:r>
                      <a:r>
                        <a:rPr lang="en-GB" sz="1600" baseline="-25000" dirty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given as a percentage (%))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m/z of parent compound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m/z of fragment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137.132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81.070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0.00587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82.7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223.064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207.032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0.0417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-1.37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114.6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371.101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355.070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0.00110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0.0641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97.1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22425" y="342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1283626"/>
            <a:ext cx="708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 smtClean="0">
                <a:solidFill>
                  <a:srgbClr val="008000"/>
                </a:solidFill>
              </a:rPr>
              <a:t>E/N</a:t>
            </a:r>
            <a:endParaRPr lang="en-US" sz="2600" dirty="0">
              <a:solidFill>
                <a:srgbClr val="008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86479"/>
            <a:ext cx="5040561" cy="345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9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3.1 Quality control: </a:t>
            </a:r>
            <a:r>
              <a:rPr lang="pt-BR" dirty="0" smtClean="0"/>
              <a:t>PTR parameters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094"/>
            <a:ext cx="3879063" cy="2586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" y="3690020"/>
            <a:ext cx="3866740" cy="2577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637500"/>
            <a:ext cx="37154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008000"/>
                </a:solidFill>
              </a:rPr>
              <a:t>Sample humidity &amp; </a:t>
            </a:r>
            <a:br>
              <a:rPr lang="en-GB" sz="2600" b="1" dirty="0" smtClean="0">
                <a:solidFill>
                  <a:srgbClr val="008000"/>
                </a:solidFill>
              </a:rPr>
            </a:br>
            <a:r>
              <a:rPr lang="en-GB" sz="2600" b="1" dirty="0" smtClean="0">
                <a:solidFill>
                  <a:srgbClr val="008000"/>
                </a:solidFill>
              </a:rPr>
              <a:t>H</a:t>
            </a:r>
            <a:r>
              <a:rPr lang="en-GB" sz="2600" b="1" baseline="-25000" dirty="0" smtClean="0">
                <a:solidFill>
                  <a:srgbClr val="008000"/>
                </a:solidFill>
              </a:rPr>
              <a:t>2</a:t>
            </a:r>
            <a:r>
              <a:rPr lang="en-GB" sz="2600" b="1" dirty="0" smtClean="0">
                <a:solidFill>
                  <a:srgbClr val="008000"/>
                </a:solidFill>
              </a:rPr>
              <a:t>O leak from ion source</a:t>
            </a:r>
            <a:endParaRPr lang="en-US" sz="26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1736" y="1037403"/>
            <a:ext cx="27933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 smtClean="0">
                <a:solidFill>
                  <a:srgbClr val="008000"/>
                </a:solidFill>
              </a:rPr>
              <a:t>Humidity factor, </a:t>
            </a:r>
            <a:r>
              <a:rPr lang="en-GB" sz="2600" b="1" dirty="0" err="1" smtClean="0">
                <a:solidFill>
                  <a:srgbClr val="008000"/>
                </a:solidFill>
              </a:rPr>
              <a:t>Xr</a:t>
            </a:r>
            <a:endParaRPr lang="en-US" sz="26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70430" y="1700808"/>
                <a:ext cx="2255939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𝑁𝐼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19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37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430" y="1700808"/>
                <a:ext cx="2255939" cy="6576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650627" cy="301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3.2 </a:t>
            </a:r>
            <a:r>
              <a:rPr lang="pt-BR" dirty="0"/>
              <a:t>Quality control: </a:t>
            </a:r>
            <a:r>
              <a:rPr lang="en-US" dirty="0" smtClean="0"/>
              <a:t>TOF-MS parameters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3568" y="1037404"/>
            <a:ext cx="22252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 smtClean="0">
                <a:solidFill>
                  <a:srgbClr val="008000"/>
                </a:solidFill>
              </a:rPr>
              <a:t>Baseline signal</a:t>
            </a:r>
            <a:endParaRPr lang="en-US" sz="26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48026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R. </a:t>
            </a:r>
            <a:r>
              <a:rPr lang="en-US" dirty="0" err="1"/>
              <a:t>Holzinger</a:t>
            </a:r>
            <a:r>
              <a:rPr lang="en-US" dirty="0"/>
              <a:t>: </a:t>
            </a:r>
            <a:r>
              <a:rPr lang="en-US" dirty="0" err="1"/>
              <a:t>PTRwid</a:t>
            </a:r>
            <a:r>
              <a:rPr lang="en-US" dirty="0"/>
              <a:t>: A new widget-tool for processing PTR-TOF-MS data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7" y="1529847"/>
            <a:ext cx="9144000" cy="17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7" y="3140968"/>
            <a:ext cx="2167181" cy="305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7183" y="3789040"/>
            <a:ext cx="17518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008000"/>
                </a:solidFill>
              </a:rPr>
              <a:t>P</a:t>
            </a:r>
            <a:r>
              <a:rPr lang="en-GB" sz="2600" b="1" dirty="0" smtClean="0">
                <a:solidFill>
                  <a:srgbClr val="008000"/>
                </a:solidFill>
              </a:rPr>
              <a:t>eak shape</a:t>
            </a:r>
            <a:endParaRPr lang="en-US" sz="2600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976" y="54386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http://www.atmos-meas-tech.net/8/3903/2015/amt-8-3903-2015.pdf</a:t>
            </a:r>
          </a:p>
        </p:txBody>
      </p:sp>
    </p:spTree>
    <p:extLst>
      <p:ext uri="{BB962C8B-B14F-4D97-AF65-F5344CB8AC3E}">
        <p14:creationId xmlns:p14="http://schemas.microsoft.com/office/powerpoint/2010/main" val="30583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3.2 </a:t>
            </a:r>
            <a:r>
              <a:rPr lang="pt-BR" dirty="0"/>
              <a:t>Quality control: </a:t>
            </a:r>
            <a:r>
              <a:rPr lang="en-US" dirty="0" smtClean="0"/>
              <a:t>TOF-MS parameters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3568" y="1037404"/>
            <a:ext cx="19812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008000"/>
                </a:solidFill>
              </a:rPr>
              <a:t>T</a:t>
            </a:r>
            <a:r>
              <a:rPr lang="en-GB" sz="2600" b="1" dirty="0" smtClean="0">
                <a:solidFill>
                  <a:srgbClr val="008000"/>
                </a:solidFill>
              </a:rPr>
              <a:t>ransmission</a:t>
            </a:r>
            <a:endParaRPr lang="en-US" sz="2600" dirty="0">
              <a:solidFill>
                <a:srgbClr val="008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92" y="1529847"/>
            <a:ext cx="6270777" cy="428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4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179512" y="980728"/>
            <a:ext cx="440283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u="sng" dirty="0" smtClean="0">
                <a:solidFill>
                  <a:srgbClr val="008000"/>
                </a:solidFill>
              </a:rPr>
              <a:t>Preliminary Protocol:</a:t>
            </a:r>
          </a:p>
          <a:p>
            <a:pPr marL="457200" indent="-457200">
              <a:buAutoNum type="arabicPeriod"/>
            </a:pPr>
            <a:r>
              <a:rPr lang="en-GB" i="1" dirty="0" smtClean="0">
                <a:solidFill>
                  <a:schemeClr val="tx1"/>
                </a:solidFill>
              </a:rPr>
              <a:t>30s:   F</a:t>
            </a:r>
            <a:r>
              <a:rPr lang="en-GB" i="1" baseline="-25000" dirty="0" smtClean="0">
                <a:solidFill>
                  <a:schemeClr val="tx1"/>
                </a:solidFill>
              </a:rPr>
              <a:t>H2O</a:t>
            </a:r>
            <a:r>
              <a:rPr lang="en-GB" i="1" dirty="0" smtClean="0">
                <a:solidFill>
                  <a:schemeClr val="tx1"/>
                </a:solidFill>
              </a:rPr>
              <a:t> low, dry air</a:t>
            </a:r>
          </a:p>
          <a:p>
            <a:pPr marL="457200" indent="-457200">
              <a:buAutoNum type="arabicPeriod"/>
            </a:pPr>
            <a:r>
              <a:rPr lang="en-GB" i="1" dirty="0">
                <a:solidFill>
                  <a:schemeClr val="tx1"/>
                </a:solidFill>
              </a:rPr>
              <a:t>30s:   F</a:t>
            </a:r>
            <a:r>
              <a:rPr lang="en-GB" i="1" baseline="-25000" dirty="0">
                <a:solidFill>
                  <a:schemeClr val="tx1"/>
                </a:solidFill>
              </a:rPr>
              <a:t>H2O</a:t>
            </a:r>
            <a:r>
              <a:rPr lang="en-GB" i="1" dirty="0">
                <a:solidFill>
                  <a:schemeClr val="tx1"/>
                </a:solidFill>
              </a:rPr>
              <a:t> low, </a:t>
            </a:r>
            <a:r>
              <a:rPr lang="en-GB" i="1" dirty="0" smtClean="0">
                <a:solidFill>
                  <a:schemeClr val="tx1"/>
                </a:solidFill>
              </a:rPr>
              <a:t>humid air </a:t>
            </a:r>
          </a:p>
          <a:p>
            <a:pPr marL="457200" indent="-457200">
              <a:buAutoNum type="arabicPeriod"/>
            </a:pPr>
            <a:r>
              <a:rPr lang="en-GB" i="1" dirty="0">
                <a:solidFill>
                  <a:schemeClr val="tx1"/>
                </a:solidFill>
              </a:rPr>
              <a:t>30s:   F</a:t>
            </a:r>
            <a:r>
              <a:rPr lang="en-GB" i="1" baseline="-25000" dirty="0">
                <a:solidFill>
                  <a:schemeClr val="tx1"/>
                </a:solidFill>
              </a:rPr>
              <a:t>H2O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chemeClr val="tx1"/>
                </a:solidFill>
              </a:rPr>
              <a:t>normal, </a:t>
            </a:r>
            <a:r>
              <a:rPr lang="en-GB" i="1" dirty="0">
                <a:solidFill>
                  <a:schemeClr val="tx1"/>
                </a:solidFill>
              </a:rPr>
              <a:t>humid </a:t>
            </a:r>
            <a:r>
              <a:rPr lang="en-GB" i="1" dirty="0" smtClean="0">
                <a:solidFill>
                  <a:schemeClr val="tx1"/>
                </a:solidFill>
              </a:rPr>
              <a:t>air</a:t>
            </a:r>
          </a:p>
          <a:p>
            <a:pPr marL="457200" indent="-457200">
              <a:buAutoNum type="arabicPeriod"/>
            </a:pPr>
            <a:r>
              <a:rPr lang="en-GB" i="1" dirty="0" smtClean="0">
                <a:solidFill>
                  <a:schemeClr val="tx1"/>
                </a:solidFill>
              </a:rPr>
              <a:t>40s:  </a:t>
            </a:r>
            <a:r>
              <a:rPr lang="en-GB" i="1" dirty="0" err="1" smtClean="0">
                <a:solidFill>
                  <a:schemeClr val="tx1"/>
                </a:solidFill>
              </a:rPr>
              <a:t>F</a:t>
            </a:r>
            <a:r>
              <a:rPr lang="en-GB" i="1" baseline="-25000" dirty="0" err="1" smtClean="0">
                <a:solidFill>
                  <a:schemeClr val="tx1"/>
                </a:solidFill>
              </a:rPr>
              <a:t>inlet</a:t>
            </a:r>
            <a:r>
              <a:rPr lang="en-GB" i="1" dirty="0" smtClean="0">
                <a:solidFill>
                  <a:schemeClr val="tx1"/>
                </a:solidFill>
              </a:rPr>
              <a:t>=20sccm, 2 </a:t>
            </a:r>
            <a:r>
              <a:rPr lang="en-GB" i="1" dirty="0" err="1" smtClean="0">
                <a:solidFill>
                  <a:schemeClr val="tx1"/>
                </a:solidFill>
              </a:rPr>
              <a:t>Std</a:t>
            </a:r>
            <a:r>
              <a:rPr lang="en-GB" i="1" dirty="0" smtClean="0">
                <a:solidFill>
                  <a:schemeClr val="tx1"/>
                </a:solidFill>
              </a:rPr>
              <a:t> injections </a:t>
            </a:r>
          </a:p>
          <a:p>
            <a:pPr marL="457200" indent="-457200">
              <a:buAutoNum type="arabicPeriod"/>
            </a:pPr>
            <a:r>
              <a:rPr lang="en-GB" i="1" dirty="0">
                <a:solidFill>
                  <a:schemeClr val="tx1"/>
                </a:solidFill>
              </a:rPr>
              <a:t>40s:  </a:t>
            </a:r>
            <a:r>
              <a:rPr lang="en-GB" i="1" dirty="0" err="1" smtClean="0">
                <a:solidFill>
                  <a:schemeClr val="tx1"/>
                </a:solidFill>
              </a:rPr>
              <a:t>F</a:t>
            </a:r>
            <a:r>
              <a:rPr lang="en-GB" i="1" baseline="-25000" dirty="0" err="1" smtClean="0">
                <a:solidFill>
                  <a:schemeClr val="tx1"/>
                </a:solidFill>
              </a:rPr>
              <a:t>inlet</a:t>
            </a:r>
            <a:r>
              <a:rPr lang="en-GB" i="1" dirty="0" smtClean="0">
                <a:solidFill>
                  <a:schemeClr val="tx1"/>
                </a:solidFill>
              </a:rPr>
              <a:t>=40sccm</a:t>
            </a:r>
            <a:r>
              <a:rPr lang="en-GB" i="1" dirty="0">
                <a:solidFill>
                  <a:schemeClr val="tx1"/>
                </a:solidFill>
              </a:rPr>
              <a:t>, 2 </a:t>
            </a:r>
            <a:r>
              <a:rPr lang="en-GB" i="1" dirty="0" err="1">
                <a:solidFill>
                  <a:schemeClr val="tx1"/>
                </a:solidFill>
              </a:rPr>
              <a:t>Std</a:t>
            </a:r>
            <a:r>
              <a:rPr lang="en-GB" i="1" dirty="0">
                <a:solidFill>
                  <a:schemeClr val="tx1"/>
                </a:solidFill>
              </a:rPr>
              <a:t> injections </a:t>
            </a:r>
            <a:endParaRPr lang="en-GB" i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i="1" dirty="0">
                <a:solidFill>
                  <a:schemeClr val="tx1"/>
                </a:solidFill>
              </a:rPr>
              <a:t>40s:  </a:t>
            </a:r>
            <a:r>
              <a:rPr lang="en-GB" i="1" dirty="0" err="1" smtClean="0">
                <a:solidFill>
                  <a:schemeClr val="tx1"/>
                </a:solidFill>
              </a:rPr>
              <a:t>F</a:t>
            </a:r>
            <a:r>
              <a:rPr lang="en-GB" i="1" baseline="-25000" dirty="0" err="1" smtClean="0">
                <a:solidFill>
                  <a:schemeClr val="tx1"/>
                </a:solidFill>
              </a:rPr>
              <a:t>inlet</a:t>
            </a:r>
            <a:r>
              <a:rPr lang="en-GB" i="1" dirty="0" smtClean="0">
                <a:solidFill>
                  <a:schemeClr val="tx1"/>
                </a:solidFill>
              </a:rPr>
              <a:t>=60sccm</a:t>
            </a:r>
            <a:r>
              <a:rPr lang="en-GB" i="1" dirty="0">
                <a:solidFill>
                  <a:schemeClr val="tx1"/>
                </a:solidFill>
              </a:rPr>
              <a:t>, 2 </a:t>
            </a:r>
            <a:r>
              <a:rPr lang="en-GB" i="1" dirty="0" err="1">
                <a:solidFill>
                  <a:schemeClr val="tx1"/>
                </a:solidFill>
              </a:rPr>
              <a:t>Std</a:t>
            </a:r>
            <a:r>
              <a:rPr lang="en-GB" i="1" dirty="0">
                <a:solidFill>
                  <a:schemeClr val="tx1"/>
                </a:solidFill>
              </a:rPr>
              <a:t> injections </a:t>
            </a:r>
            <a:endParaRPr lang="en-GB" i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i="1" dirty="0">
                <a:solidFill>
                  <a:schemeClr val="tx1"/>
                </a:solidFill>
              </a:rPr>
              <a:t>40s:  </a:t>
            </a:r>
            <a:r>
              <a:rPr lang="en-GB" i="1" dirty="0" smtClean="0">
                <a:solidFill>
                  <a:schemeClr val="tx1"/>
                </a:solidFill>
              </a:rPr>
              <a:t>F</a:t>
            </a:r>
            <a:r>
              <a:rPr lang="en-GB" i="1" baseline="-25000" dirty="0" smtClean="0">
                <a:solidFill>
                  <a:schemeClr val="tx1"/>
                </a:solidFill>
              </a:rPr>
              <a:t>H2O </a:t>
            </a:r>
            <a:r>
              <a:rPr lang="en-GB" i="1" dirty="0" smtClean="0">
                <a:solidFill>
                  <a:schemeClr val="tx1"/>
                </a:solidFill>
              </a:rPr>
              <a:t>low, dry air, </a:t>
            </a:r>
            <a:br>
              <a:rPr lang="en-GB" i="1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 E/N=100Td, 2 </a:t>
            </a:r>
            <a:r>
              <a:rPr lang="en-GB" i="1" dirty="0" err="1">
                <a:solidFill>
                  <a:schemeClr val="tx1"/>
                </a:solidFill>
              </a:rPr>
              <a:t>Std</a:t>
            </a:r>
            <a:r>
              <a:rPr lang="en-GB" i="1" dirty="0">
                <a:solidFill>
                  <a:schemeClr val="tx1"/>
                </a:solidFill>
              </a:rPr>
              <a:t> injections </a:t>
            </a:r>
            <a:r>
              <a:rPr lang="en-GB" i="1" dirty="0" smtClean="0">
                <a:solidFill>
                  <a:schemeClr val="tx1"/>
                </a:solidFill>
              </a:rPr>
              <a:t>	</a:t>
            </a:r>
          </a:p>
          <a:p>
            <a:pPr marL="457200" indent="-457200">
              <a:buAutoNum type="arabicPeriod"/>
            </a:pPr>
            <a:r>
              <a:rPr lang="en-GB" i="1" dirty="0">
                <a:solidFill>
                  <a:schemeClr val="tx1"/>
                </a:solidFill>
              </a:rPr>
              <a:t>40s:  F</a:t>
            </a:r>
            <a:r>
              <a:rPr lang="en-GB" i="1" baseline="-25000" dirty="0">
                <a:solidFill>
                  <a:schemeClr val="tx1"/>
                </a:solidFill>
              </a:rPr>
              <a:t>H2O </a:t>
            </a:r>
            <a:r>
              <a:rPr lang="en-GB" i="1" dirty="0" smtClean="0">
                <a:solidFill>
                  <a:schemeClr val="tx1"/>
                </a:solidFill>
              </a:rPr>
              <a:t>normal, </a:t>
            </a:r>
            <a:r>
              <a:rPr lang="en-GB" i="1" dirty="0">
                <a:solidFill>
                  <a:schemeClr val="tx1"/>
                </a:solidFill>
              </a:rPr>
              <a:t>dry air,  E/N=100Td, 2 </a:t>
            </a:r>
            <a:r>
              <a:rPr lang="en-GB" i="1" dirty="0" err="1">
                <a:solidFill>
                  <a:schemeClr val="tx1"/>
                </a:solidFill>
              </a:rPr>
              <a:t>Std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chemeClr val="tx1"/>
                </a:solidFill>
              </a:rPr>
              <a:t>injections</a:t>
            </a:r>
          </a:p>
          <a:p>
            <a:pPr marL="457200" indent="-457200">
              <a:buAutoNum type="arabicPeriod"/>
            </a:pPr>
            <a:r>
              <a:rPr lang="en-GB" i="1" dirty="0">
                <a:solidFill>
                  <a:schemeClr val="tx1"/>
                </a:solidFill>
              </a:rPr>
              <a:t>40s:  F</a:t>
            </a:r>
            <a:r>
              <a:rPr lang="en-GB" i="1" baseline="-25000" dirty="0">
                <a:solidFill>
                  <a:schemeClr val="tx1"/>
                </a:solidFill>
              </a:rPr>
              <a:t>H2O </a:t>
            </a:r>
            <a:r>
              <a:rPr lang="en-GB" i="1" dirty="0" smtClean="0">
                <a:solidFill>
                  <a:schemeClr val="tx1"/>
                </a:solidFill>
              </a:rPr>
              <a:t>high, </a:t>
            </a:r>
            <a:r>
              <a:rPr lang="en-GB" i="1" dirty="0">
                <a:solidFill>
                  <a:schemeClr val="tx1"/>
                </a:solidFill>
              </a:rPr>
              <a:t>dry air,  </a:t>
            </a:r>
            <a:r>
              <a:rPr lang="en-GB" i="1" dirty="0" smtClean="0">
                <a:solidFill>
                  <a:schemeClr val="tx1"/>
                </a:solidFill>
              </a:rPr>
              <a:t/>
            </a:r>
            <a:br>
              <a:rPr lang="en-GB" i="1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E/N=100Td</a:t>
            </a:r>
            <a:r>
              <a:rPr lang="en-GB" i="1" dirty="0">
                <a:solidFill>
                  <a:schemeClr val="tx1"/>
                </a:solidFill>
              </a:rPr>
              <a:t>, 2 </a:t>
            </a:r>
            <a:r>
              <a:rPr lang="en-GB" i="1" dirty="0" err="1">
                <a:solidFill>
                  <a:schemeClr val="tx1"/>
                </a:solidFill>
              </a:rPr>
              <a:t>Std</a:t>
            </a:r>
            <a:r>
              <a:rPr lang="en-GB" i="1" dirty="0">
                <a:solidFill>
                  <a:schemeClr val="tx1"/>
                </a:solidFill>
              </a:rPr>
              <a:t> injections</a:t>
            </a:r>
            <a:endParaRPr lang="en-GB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pt-BR" dirty="0" smtClean="0"/>
              <a:t>QA/QC protocol</a:t>
            </a:r>
            <a:endParaRPr lang="en-US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4772529" y="980728"/>
            <a:ext cx="440283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i="1" u="sng" dirty="0" smtClean="0">
                <a:solidFill>
                  <a:srgbClr val="008000"/>
                </a:solidFill>
              </a:rPr>
              <a:t>Retrievals:</a:t>
            </a:r>
          </a:p>
          <a:p>
            <a:pPr marL="0" indent="0">
              <a:buFont typeface="Arial" pitchFamily="34" charset="0"/>
              <a:buNone/>
            </a:pPr>
            <a:r>
              <a:rPr lang="en-GB" i="1" dirty="0" smtClean="0">
                <a:solidFill>
                  <a:schemeClr val="tx1"/>
                </a:solidFill>
              </a:rPr>
              <a:t>Inlet flow (4,5,6)</a:t>
            </a:r>
          </a:p>
          <a:p>
            <a:pPr marL="0" indent="0">
              <a:buFont typeface="Arial" pitchFamily="34" charset="0"/>
              <a:buNone/>
            </a:pPr>
            <a:r>
              <a:rPr lang="en-GB" i="1" dirty="0" smtClean="0">
                <a:solidFill>
                  <a:schemeClr val="tx1"/>
                </a:solidFill>
              </a:rPr>
              <a:t>O</a:t>
            </a:r>
            <a:r>
              <a:rPr lang="en-GB" i="1" baseline="-25000" dirty="0" smtClean="0">
                <a:solidFill>
                  <a:schemeClr val="tx1"/>
                </a:solidFill>
              </a:rPr>
              <a:t>2</a:t>
            </a:r>
            <a:r>
              <a:rPr lang="en-GB" i="1" baseline="30000" dirty="0" smtClean="0">
                <a:solidFill>
                  <a:schemeClr val="tx1"/>
                </a:solidFill>
              </a:rPr>
              <a:t>+</a:t>
            </a:r>
            <a:r>
              <a:rPr lang="en-GB" i="1" dirty="0" smtClean="0">
                <a:solidFill>
                  <a:schemeClr val="tx1"/>
                </a:solidFill>
              </a:rPr>
              <a:t>/H</a:t>
            </a:r>
            <a:r>
              <a:rPr lang="en-GB" i="1" baseline="-25000" dirty="0" smtClean="0">
                <a:solidFill>
                  <a:schemeClr val="tx1"/>
                </a:solidFill>
              </a:rPr>
              <a:t>3</a:t>
            </a:r>
            <a:r>
              <a:rPr lang="en-GB" i="1" dirty="0" smtClean="0">
                <a:solidFill>
                  <a:schemeClr val="tx1"/>
                </a:solidFill>
              </a:rPr>
              <a:t>O</a:t>
            </a:r>
            <a:r>
              <a:rPr lang="en-GB" i="1" baseline="30000" dirty="0" smtClean="0">
                <a:solidFill>
                  <a:schemeClr val="tx1"/>
                </a:solidFill>
              </a:rPr>
              <a:t>+</a:t>
            </a:r>
            <a:r>
              <a:rPr lang="en-GB" i="1" dirty="0" smtClean="0">
                <a:solidFill>
                  <a:schemeClr val="tx1"/>
                </a:solidFill>
              </a:rPr>
              <a:t> (3)</a:t>
            </a:r>
          </a:p>
          <a:p>
            <a:pPr marL="0" indent="0">
              <a:buFont typeface="Arial" pitchFamily="34" charset="0"/>
              <a:buNone/>
            </a:pPr>
            <a:r>
              <a:rPr lang="en-GB" i="1" dirty="0" smtClean="0">
                <a:solidFill>
                  <a:schemeClr val="tx1"/>
                </a:solidFill>
              </a:rPr>
              <a:t>Extraction to TOF good? (1,2)</a:t>
            </a:r>
          </a:p>
          <a:p>
            <a:pPr marL="0" indent="0">
              <a:buFont typeface="Arial" pitchFamily="34" charset="0"/>
              <a:buNone/>
            </a:pPr>
            <a:r>
              <a:rPr lang="en-GB" i="1" dirty="0" smtClean="0">
                <a:solidFill>
                  <a:schemeClr val="tx1"/>
                </a:solidFill>
              </a:rPr>
              <a:t>H</a:t>
            </a:r>
            <a:r>
              <a:rPr lang="en-GB" i="1" baseline="-25000" dirty="0" smtClean="0">
                <a:solidFill>
                  <a:schemeClr val="tx1"/>
                </a:solidFill>
              </a:rPr>
              <a:t>2</a:t>
            </a:r>
            <a:r>
              <a:rPr lang="en-GB" i="1" dirty="0" smtClean="0">
                <a:solidFill>
                  <a:schemeClr val="tx1"/>
                </a:solidFill>
              </a:rPr>
              <a:t>O leak from ion source (2,3)</a:t>
            </a:r>
          </a:p>
          <a:p>
            <a:pPr marL="0" indent="0">
              <a:buFont typeface="Arial" pitchFamily="34" charset="0"/>
              <a:buNone/>
            </a:pPr>
            <a:r>
              <a:rPr lang="en-GB" i="1" dirty="0" smtClean="0">
                <a:solidFill>
                  <a:schemeClr val="tx1"/>
                </a:solidFill>
              </a:rPr>
              <a:t>E/N (4,5,6)</a:t>
            </a:r>
          </a:p>
          <a:p>
            <a:pPr marL="0" indent="0">
              <a:buFont typeface="Arial" pitchFamily="34" charset="0"/>
              <a:buNone/>
            </a:pPr>
            <a:r>
              <a:rPr lang="en-GB" i="1" dirty="0" smtClean="0">
                <a:solidFill>
                  <a:schemeClr val="tx1"/>
                </a:solidFill>
              </a:rPr>
              <a:t>Transmission (4 </a:t>
            </a:r>
            <a:r>
              <a:rPr lang="en-GB" i="1" dirty="0" err="1" smtClean="0">
                <a:solidFill>
                  <a:schemeClr val="tx1"/>
                </a:solidFill>
              </a:rPr>
              <a:t>thr</a:t>
            </a:r>
            <a:r>
              <a:rPr lang="en-GB" i="1" dirty="0" smtClean="0">
                <a:solidFill>
                  <a:schemeClr val="tx1"/>
                </a:solidFill>
              </a:rPr>
              <a:t> 9)</a:t>
            </a:r>
          </a:p>
          <a:p>
            <a:pPr marL="0" indent="0">
              <a:buFont typeface="Arial" pitchFamily="34" charset="0"/>
              <a:buNone/>
            </a:pPr>
            <a:r>
              <a:rPr lang="en-GB" i="1" dirty="0" smtClean="0">
                <a:solidFill>
                  <a:schemeClr val="tx1"/>
                </a:solidFill>
              </a:rPr>
              <a:t>Sensitivity, S (4,5,6)</a:t>
            </a:r>
          </a:p>
          <a:p>
            <a:pPr marL="0" indent="0">
              <a:buFont typeface="Arial" pitchFamily="34" charset="0"/>
              <a:buNone/>
            </a:pPr>
            <a:r>
              <a:rPr lang="en-GB" i="1" dirty="0" smtClean="0">
                <a:solidFill>
                  <a:schemeClr val="tx1"/>
                </a:solidFill>
              </a:rPr>
              <a:t>X</a:t>
            </a:r>
            <a:r>
              <a:rPr lang="en-GB" i="1" baseline="-25000" dirty="0" smtClean="0">
                <a:solidFill>
                  <a:schemeClr val="tx1"/>
                </a:solidFill>
              </a:rPr>
              <a:t>R</a:t>
            </a:r>
            <a:r>
              <a:rPr lang="en-GB" i="1" dirty="0" smtClean="0">
                <a:solidFill>
                  <a:schemeClr val="tx1"/>
                </a:solidFill>
              </a:rPr>
              <a:t> (7,8,9)</a:t>
            </a:r>
          </a:p>
          <a:p>
            <a:pPr marL="0" indent="0">
              <a:buFont typeface="Arial" pitchFamily="34" charset="0"/>
              <a:buNone/>
            </a:pPr>
            <a:r>
              <a:rPr lang="en-GB" i="1" dirty="0" smtClean="0">
                <a:solidFill>
                  <a:schemeClr val="tx1"/>
                </a:solidFill>
              </a:rPr>
              <a:t>Baseline signal (1 </a:t>
            </a:r>
            <a:r>
              <a:rPr lang="en-GB" i="1" dirty="0" err="1" smtClean="0">
                <a:solidFill>
                  <a:schemeClr val="tx1"/>
                </a:solidFill>
              </a:rPr>
              <a:t>thr</a:t>
            </a:r>
            <a:r>
              <a:rPr lang="en-GB" i="1" dirty="0" smtClean="0">
                <a:solidFill>
                  <a:schemeClr val="tx1"/>
                </a:solidFill>
              </a:rPr>
              <a:t> 9)</a:t>
            </a:r>
          </a:p>
          <a:p>
            <a:pPr marL="0" indent="0">
              <a:buFont typeface="Arial" pitchFamily="34" charset="0"/>
              <a:buNone/>
            </a:pPr>
            <a:r>
              <a:rPr lang="en-GB" i="1" dirty="0" smtClean="0">
                <a:solidFill>
                  <a:schemeClr val="tx1"/>
                </a:solidFill>
              </a:rPr>
              <a:t>Peak shape (1 </a:t>
            </a:r>
            <a:r>
              <a:rPr lang="en-GB" i="1" dirty="0" err="1" smtClean="0">
                <a:solidFill>
                  <a:schemeClr val="tx1"/>
                </a:solidFill>
              </a:rPr>
              <a:t>thr</a:t>
            </a:r>
            <a:r>
              <a:rPr lang="en-GB" i="1" dirty="0" smtClean="0">
                <a:solidFill>
                  <a:schemeClr val="tx1"/>
                </a:solidFill>
              </a:rPr>
              <a:t> 9)</a:t>
            </a:r>
          </a:p>
          <a:p>
            <a:pPr marL="0" indent="0">
              <a:buFont typeface="Arial" pitchFamily="34" charset="0"/>
              <a:buNone/>
            </a:pPr>
            <a:r>
              <a:rPr lang="en-GB" b="1" i="1" u="sng" dirty="0" smtClean="0">
                <a:solidFill>
                  <a:srgbClr val="008000"/>
                </a:solidFill>
              </a:rPr>
              <a:t> General output: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accuracy, </a:t>
            </a:r>
            <a:r>
              <a:rPr lang="en-US" i="1" dirty="0" smtClean="0">
                <a:solidFill>
                  <a:schemeClr val="tx1"/>
                </a:solidFill>
              </a:rPr>
              <a:t>precision, </a:t>
            </a:r>
            <a:r>
              <a:rPr lang="en-US" i="1" dirty="0">
                <a:solidFill>
                  <a:schemeClr val="tx1"/>
                </a:solidFill>
              </a:rPr>
              <a:t>inconsistency alerts</a:t>
            </a:r>
            <a:endParaRPr lang="en-GB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200" y="1628800"/>
            <a:ext cx="7211144" cy="3877891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002060"/>
                </a:solidFill>
              </a:rPr>
              <a:t>Get the community involved</a:t>
            </a:r>
          </a:p>
          <a:p>
            <a:r>
              <a:rPr lang="en-GB" i="1" dirty="0" smtClean="0">
                <a:solidFill>
                  <a:srgbClr val="002060"/>
                </a:solidFill>
              </a:rPr>
              <a:t>Construct a stand-alone standard addition device that can be shipped to PTR-MS users for testing our SOP and QA/QC protocols.</a:t>
            </a:r>
          </a:p>
          <a:p>
            <a:r>
              <a:rPr lang="en-GB" i="1" dirty="0" smtClean="0">
                <a:solidFill>
                  <a:srgbClr val="002060"/>
                </a:solidFill>
              </a:rPr>
              <a:t>Develop a simple measurement protocol for full QA (in ~5 minutes in automated systems)</a:t>
            </a:r>
          </a:p>
          <a:p>
            <a:pPr marL="0" indent="0">
              <a:buNone/>
            </a:pPr>
            <a:endParaRPr lang="en-GB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Data submission protocol</a:t>
            </a: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rgbClr val="002060"/>
                </a:solidFill>
              </a:rPr>
              <a:t>Publications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5. 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5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en-GB" dirty="0"/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251520" y="1052736"/>
            <a:ext cx="8925130" cy="511256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1. Current state of the art </a:t>
            </a:r>
            <a:r>
              <a:rPr lang="en-GB" dirty="0" smtClean="0">
                <a:solidFill>
                  <a:srgbClr val="002060"/>
                </a:solidFill>
              </a:rPr>
              <a:t>(without standard </a:t>
            </a:r>
            <a:r>
              <a:rPr lang="en-GB" dirty="0">
                <a:solidFill>
                  <a:srgbClr val="002060"/>
                </a:solidFill>
              </a:rPr>
              <a:t>operation protocol, </a:t>
            </a:r>
            <a:r>
              <a:rPr lang="en-US" dirty="0">
                <a:solidFill>
                  <a:srgbClr val="002060"/>
                </a:solidFill>
              </a:rPr>
              <a:t>SOP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1.1 PTR-TOF-MS in a nut-shell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1.2 The kinetic method and its issues</a:t>
            </a:r>
            <a:endParaRPr lang="en-GB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1.3 The calibration method</a:t>
            </a:r>
            <a:endParaRPr lang="en-GB" sz="900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2. The SOP </a:t>
            </a:r>
            <a:r>
              <a:rPr lang="en-GB" dirty="0" smtClean="0">
                <a:solidFill>
                  <a:srgbClr val="002060"/>
                </a:solidFill>
              </a:rPr>
              <a:t>(so far…)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2.1 Recommended settings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2.2 Merging of the two methods for the mutual benefit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2.3 In-situ gas-standard additions for data quality assurance (QA) 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3. Quality control (QC) tools </a:t>
            </a:r>
            <a:r>
              <a:rPr lang="en-GB" dirty="0" smtClean="0">
                <a:solidFill>
                  <a:srgbClr val="002060"/>
                </a:solidFill>
              </a:rPr>
              <a:t>(exploiting the </a:t>
            </a:r>
            <a:r>
              <a:rPr lang="en-GB" dirty="0">
                <a:solidFill>
                  <a:srgbClr val="002060"/>
                </a:solidFill>
              </a:rPr>
              <a:t>gas-standard </a:t>
            </a:r>
            <a:r>
              <a:rPr lang="en-GB" dirty="0" smtClean="0">
                <a:solidFill>
                  <a:srgbClr val="002060"/>
                </a:solidFill>
              </a:rPr>
              <a:t>additions)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3.1 PTR parameters (O</a:t>
            </a:r>
            <a:r>
              <a:rPr lang="en-GB" baseline="-25000" dirty="0" smtClean="0">
                <a:solidFill>
                  <a:srgbClr val="002060"/>
                </a:solidFill>
              </a:rPr>
              <a:t>2</a:t>
            </a:r>
            <a:r>
              <a:rPr lang="en-GB" baseline="30000" dirty="0" smtClean="0">
                <a:solidFill>
                  <a:srgbClr val="002060"/>
                </a:solidFill>
              </a:rPr>
              <a:t>+</a:t>
            </a:r>
            <a:r>
              <a:rPr lang="en-GB" dirty="0" smtClean="0">
                <a:solidFill>
                  <a:srgbClr val="002060"/>
                </a:solidFill>
              </a:rPr>
              <a:t>/H</a:t>
            </a:r>
            <a:r>
              <a:rPr lang="en-GB" baseline="-25000" dirty="0" smtClean="0">
                <a:solidFill>
                  <a:srgbClr val="002060"/>
                </a:solidFill>
              </a:rPr>
              <a:t>3</a:t>
            </a:r>
            <a:r>
              <a:rPr lang="en-GB" dirty="0" smtClean="0">
                <a:solidFill>
                  <a:srgbClr val="002060"/>
                </a:solidFill>
              </a:rPr>
              <a:t>O</a:t>
            </a:r>
            <a:r>
              <a:rPr lang="en-GB" baseline="30000" dirty="0" smtClean="0">
                <a:solidFill>
                  <a:srgbClr val="002060"/>
                </a:solidFill>
              </a:rPr>
              <a:t>+</a:t>
            </a:r>
            <a:r>
              <a:rPr lang="en-GB" dirty="0" smtClean="0">
                <a:solidFill>
                  <a:srgbClr val="002060"/>
                </a:solidFill>
              </a:rPr>
              <a:t>, E/N, sample flow, sample humidity)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3.2 TOF-MS parameters (transmission, peak shape, baseline signal) 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4. QA/QC protocol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5. </a:t>
            </a:r>
            <a:r>
              <a:rPr lang="en-GB" b="1" dirty="0">
                <a:solidFill>
                  <a:srgbClr val="002060"/>
                </a:solidFill>
              </a:rPr>
              <a:t>Next steps</a:t>
            </a: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-9525" y="750640"/>
            <a:ext cx="8229600" cy="4525963"/>
          </a:xfrm>
        </p:spPr>
        <p:txBody>
          <a:bodyPr/>
          <a:lstStyle/>
          <a:p>
            <a:r>
              <a:rPr lang="en-GB" i="1" dirty="0" smtClean="0">
                <a:solidFill>
                  <a:srgbClr val="002060"/>
                </a:solidFill>
              </a:rPr>
              <a:t>…</a:t>
            </a: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1.1 </a:t>
            </a:r>
            <a:r>
              <a:rPr lang="en-GB" dirty="0"/>
              <a:t>PTR-TOF-MS in a nut-shell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210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04" y="2002911"/>
            <a:ext cx="495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78" y="2095084"/>
            <a:ext cx="4000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89" y="2219962"/>
            <a:ext cx="1152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754" y="42930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Proton transfer reactions (PTR):</a:t>
            </a:r>
          </a:p>
          <a:p>
            <a:endParaRPr lang="en-US" dirty="0"/>
          </a:p>
          <a:p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+ R </a:t>
            </a:r>
            <a:r>
              <a:rPr lang="en-US" dirty="0" smtClean="0">
                <a:sym typeface="Wingdings" panose="05000000000000000000" pitchFamily="2" charset="2"/>
              </a:rPr>
              <a:t> 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 + RH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/>
              <a:t>… occur at the collisional rate for almost all VOCs.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42452" y="4800927"/>
            <a:ext cx="2058577" cy="1038258"/>
            <a:chOff x="6742452" y="4800927"/>
            <a:chExt cx="2058577" cy="103825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283039"/>
              <a:ext cx="1584176" cy="556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42452" y="4800927"/>
              <a:ext cx="2058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Hansel et al., 1995: </a:t>
              </a:r>
              <a:endParaRPr lang="en-US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1.2 </a:t>
            </a:r>
            <a:r>
              <a:rPr lang="en-US" dirty="0"/>
              <a:t>The kinetic method and its </a:t>
            </a:r>
            <a:r>
              <a:rPr lang="en-US" dirty="0" smtClean="0"/>
              <a:t>issues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76480" y="820879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Issues</a:t>
            </a:r>
          </a:p>
          <a:p>
            <a:endParaRPr lang="en-US" dirty="0" smtClean="0"/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H</a:t>
            </a:r>
            <a:r>
              <a:rPr lang="en-US" baseline="-25000" dirty="0" smtClean="0">
                <a:sym typeface="Wingdings" panose="05000000000000000000" pitchFamily="2" charset="2"/>
              </a:rPr>
              <a:t>3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sym typeface="Wingdings" panose="05000000000000000000" pitchFamily="2" charset="2"/>
              </a:rPr>
              <a:t> not the only primary ion, also ~10-50% </a:t>
            </a:r>
            <a:r>
              <a:rPr lang="en-US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water  dimer </a:t>
            </a:r>
            <a:r>
              <a:rPr lang="en-US" dirty="0" smtClean="0">
                <a:sym typeface="Wingdings" panose="05000000000000000000" pitchFamily="2" charset="2"/>
              </a:rPr>
              <a:t>(H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sz="1000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</a:t>
            </a:r>
            <a:r>
              <a:rPr lang="en-US" baseline="-25000" dirty="0" smtClean="0">
                <a:sym typeface="Wingdings" panose="05000000000000000000" pitchFamily="2" charset="2"/>
              </a:rPr>
              <a:t>3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sym typeface="Wingdings" panose="05000000000000000000" pitchFamily="2" charset="2"/>
              </a:rPr>
              <a:t>),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transmission</a:t>
            </a:r>
            <a:r>
              <a:rPr lang="en-US" dirty="0" smtClean="0">
                <a:sym typeface="Wingdings" panose="05000000000000000000" pitchFamily="2" charset="2"/>
              </a:rPr>
              <a:t> through the mass spectrometer depends on ion mass,</a:t>
            </a:r>
          </a:p>
          <a:p>
            <a:pPr marL="285750" indent="-285750">
              <a:buFont typeface="Wingdings"/>
              <a:buChar char="à"/>
            </a:pPr>
            <a:r>
              <a:rPr lang="en-US" dirty="0">
                <a:sym typeface="Wingdings" panose="05000000000000000000" pitchFamily="2" charset="2"/>
              </a:rPr>
              <a:t>uncertain </a:t>
            </a:r>
            <a:r>
              <a:rPr lang="en-US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reaction rate constant</a:t>
            </a:r>
            <a:r>
              <a:rPr lang="en-US" dirty="0" smtClean="0">
                <a:sym typeface="Wingdings" panose="05000000000000000000" pitchFamily="2" charset="2"/>
              </a:rPr>
              <a:t>, k, (20-30%),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fragmentation</a:t>
            </a:r>
            <a:r>
              <a:rPr lang="en-US" dirty="0" smtClean="0">
                <a:sym typeface="Wingdings" panose="05000000000000000000" pitchFamily="2" charset="2"/>
              </a:rPr>
              <a:t> for some compounds.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832" y="4137676"/>
            <a:ext cx="3175064" cy="1712562"/>
            <a:chOff x="251520" y="3882110"/>
            <a:chExt cx="3175064" cy="1712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51520" y="4458720"/>
                  <a:ext cx="3175064" cy="1135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[R</a:t>
                  </a:r>
                  <a:r>
                    <a:rPr lang="en-US" sz="2400" dirty="0"/>
                    <a:t>]=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𝑡𝑟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19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𝑡𝑟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9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19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  +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37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𝑡𝑟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37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37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458720"/>
                  <a:ext cx="3175064" cy="11359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611559" y="3882110"/>
              <a:ext cx="28150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err="1" smtClean="0"/>
                <a:t>Holzinger</a:t>
              </a:r>
              <a:r>
                <a:rPr lang="en-US" b="1" u="sng" dirty="0" smtClean="0"/>
                <a:t> et al., 2010:</a:t>
              </a:r>
              <a:endParaRPr lang="en-US" b="1" u="sng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9304" y="1036482"/>
            <a:ext cx="3096344" cy="1295548"/>
            <a:chOff x="489304" y="1036482"/>
            <a:chExt cx="3096344" cy="1295548"/>
          </a:xfrm>
        </p:grpSpPr>
        <p:sp>
          <p:nvSpPr>
            <p:cNvPr id="7" name="TextBox 6"/>
            <p:cNvSpPr txBox="1"/>
            <p:nvPr/>
          </p:nvSpPr>
          <p:spPr>
            <a:xfrm>
              <a:off x="611560" y="1036482"/>
              <a:ext cx="2058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Hansel et al., 1995: </a:t>
              </a:r>
              <a:endParaRPr lang="en-US" b="1" u="sn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89304" y="1618052"/>
                  <a:ext cx="3096344" cy="7139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[R</a:t>
                  </a:r>
                  <a:r>
                    <a:rPr lang="en-US" sz="2400" dirty="0"/>
                    <a:t>]=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]</m:t>
                          </m:r>
                          <m:r>
                            <a:rPr lang="en-US" sz="240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]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19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19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304" y="1618052"/>
                  <a:ext cx="3096344" cy="71397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953" b="-8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3923928" y="3122014"/>
            <a:ext cx="5220072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[R]</a:t>
            </a:r>
            <a:r>
              <a:rPr lang="en-US" sz="1400" dirty="0" smtClean="0"/>
              <a:t>	concentration of VOC [</a:t>
            </a:r>
            <a:r>
              <a:rPr lang="en-US" sz="1400" dirty="0" err="1" smtClean="0"/>
              <a:t>molec</a:t>
            </a:r>
            <a:r>
              <a:rPr lang="en-US" sz="1400" dirty="0"/>
              <a:t> </a:t>
            </a:r>
            <a:r>
              <a:rPr lang="en-US" sz="1400" dirty="0" smtClean="0"/>
              <a:t>cm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]</a:t>
            </a:r>
          </a:p>
          <a:p>
            <a:r>
              <a:rPr lang="en-US" sz="1400" b="1" dirty="0" smtClean="0"/>
              <a:t>VMR</a:t>
            </a:r>
            <a:r>
              <a:rPr lang="en-US" sz="1400" b="1" baseline="-25000" dirty="0" smtClean="0"/>
              <a:t>R</a:t>
            </a:r>
            <a:r>
              <a:rPr lang="en-US" sz="1400" dirty="0" smtClean="0"/>
              <a:t>	volume mixing ratio of compound  [</a:t>
            </a:r>
            <a:r>
              <a:rPr lang="en-US" sz="1400" dirty="0" err="1" smtClean="0"/>
              <a:t>mol</a:t>
            </a:r>
            <a:r>
              <a:rPr lang="en-US" sz="1400" dirty="0" smtClean="0"/>
              <a:t>/</a:t>
            </a:r>
            <a:r>
              <a:rPr lang="en-US" sz="1400" dirty="0" err="1" smtClean="0"/>
              <a:t>mol</a:t>
            </a:r>
            <a:r>
              <a:rPr lang="en-US" sz="1400" dirty="0" smtClean="0"/>
              <a:t>]</a:t>
            </a:r>
          </a:p>
          <a:p>
            <a:r>
              <a:rPr lang="en-US" sz="1400" b="1" dirty="0" smtClean="0"/>
              <a:t>N</a:t>
            </a:r>
            <a:r>
              <a:rPr lang="en-US" sz="1400" dirty="0" smtClean="0"/>
              <a:t>	number concentration of gas in drift tube [</a:t>
            </a:r>
            <a:r>
              <a:rPr lang="en-US" sz="1400" dirty="0" err="1" smtClean="0"/>
              <a:t>molec</a:t>
            </a:r>
            <a:r>
              <a:rPr lang="en-US" sz="1400" dirty="0" smtClean="0"/>
              <a:t> cm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]</a:t>
            </a:r>
          </a:p>
          <a:p>
            <a:r>
              <a:rPr lang="en-US" sz="1400" b="1" dirty="0" smtClean="0"/>
              <a:t>t</a:t>
            </a:r>
            <a:r>
              <a:rPr lang="en-US" sz="1400" dirty="0" smtClean="0"/>
              <a:t>	reaction time (residence time in drift tube) [s]</a:t>
            </a:r>
          </a:p>
          <a:p>
            <a:r>
              <a:rPr lang="en-US" sz="1400" i="1" u="sng" dirty="0" smtClean="0"/>
              <a:t>Primary ions: </a:t>
            </a:r>
          </a:p>
          <a:p>
            <a:r>
              <a:rPr lang="en-US" sz="1400" b="1" dirty="0"/>
              <a:t>[H</a:t>
            </a:r>
            <a:r>
              <a:rPr lang="en-US" sz="1400" b="1" baseline="-25000" dirty="0"/>
              <a:t>3</a:t>
            </a:r>
            <a:r>
              <a:rPr lang="en-US" sz="1400" b="1" dirty="0"/>
              <a:t>O</a:t>
            </a:r>
            <a:r>
              <a:rPr lang="en-US" sz="1400" b="1" baseline="30000" dirty="0"/>
              <a:t>+</a:t>
            </a:r>
            <a:r>
              <a:rPr lang="en-US" sz="1400" b="1" dirty="0"/>
              <a:t>]</a:t>
            </a:r>
            <a:r>
              <a:rPr lang="en-US" sz="1400" dirty="0"/>
              <a:t>	</a:t>
            </a:r>
            <a:r>
              <a:rPr lang="en-US" sz="1400" dirty="0" smtClean="0"/>
              <a:t>concentration </a:t>
            </a:r>
            <a:r>
              <a:rPr lang="en-US" sz="1400" dirty="0"/>
              <a:t>[</a:t>
            </a:r>
            <a:r>
              <a:rPr lang="en-US" sz="1400" dirty="0" smtClean="0"/>
              <a:t>ions cm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]</a:t>
            </a:r>
            <a:endParaRPr lang="en-US" sz="1400" dirty="0"/>
          </a:p>
          <a:p>
            <a:r>
              <a:rPr lang="en-US" sz="1400" b="1" dirty="0" smtClean="0"/>
              <a:t>I</a:t>
            </a:r>
            <a:r>
              <a:rPr lang="en-US" sz="1400" b="1" baseline="-25000" dirty="0" smtClean="0"/>
              <a:t>19</a:t>
            </a:r>
            <a:r>
              <a:rPr lang="en-US" sz="1400" dirty="0" smtClean="0"/>
              <a:t>	measured intensity [counts per second]</a:t>
            </a:r>
          </a:p>
          <a:p>
            <a:r>
              <a:rPr lang="en-US" sz="1400" b="1" dirty="0"/>
              <a:t>k</a:t>
            </a:r>
            <a:r>
              <a:rPr lang="en-US" sz="1400" b="1" baseline="-25000" dirty="0"/>
              <a:t>19</a:t>
            </a:r>
            <a:r>
              <a:rPr lang="en-US" sz="1400" dirty="0"/>
              <a:t>	reaction rate constant </a:t>
            </a:r>
            <a:r>
              <a:rPr lang="en-US" sz="1400" dirty="0" smtClean="0"/>
              <a:t>with H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O</a:t>
            </a:r>
            <a:r>
              <a:rPr lang="en-US" sz="1400" baseline="30000" dirty="0"/>
              <a:t>+</a:t>
            </a:r>
            <a:r>
              <a:rPr lang="en-US" sz="1400" dirty="0"/>
              <a:t> [</a:t>
            </a:r>
            <a:r>
              <a:rPr lang="pt-BR" sz="1400" dirty="0"/>
              <a:t>cm</a:t>
            </a:r>
            <a:r>
              <a:rPr lang="pt-BR" sz="1400" baseline="30000" dirty="0"/>
              <a:t>3</a:t>
            </a:r>
            <a:r>
              <a:rPr lang="pt-BR" sz="1400" dirty="0"/>
              <a:t>s </a:t>
            </a:r>
            <a:r>
              <a:rPr lang="pt-BR" sz="1400" baseline="30000" dirty="0"/>
              <a:t>−1</a:t>
            </a:r>
            <a:r>
              <a:rPr lang="pt-BR" sz="1400" dirty="0"/>
              <a:t>molecule</a:t>
            </a:r>
            <a:r>
              <a:rPr lang="pt-BR" sz="1400" baseline="30000" dirty="0"/>
              <a:t>−1 </a:t>
            </a:r>
            <a:r>
              <a:rPr lang="en-US" sz="1400" dirty="0"/>
              <a:t>]</a:t>
            </a:r>
          </a:p>
          <a:p>
            <a:r>
              <a:rPr lang="en-US" sz="1400" i="1" u="sng" dirty="0" smtClean="0"/>
              <a:t>Product ions:</a:t>
            </a:r>
          </a:p>
          <a:p>
            <a:r>
              <a:rPr lang="en-US" sz="1400" b="1" dirty="0" smtClean="0"/>
              <a:t>[</a:t>
            </a:r>
            <a:r>
              <a:rPr lang="en-US" sz="1400" b="1" dirty="0"/>
              <a:t>RH</a:t>
            </a:r>
            <a:r>
              <a:rPr lang="en-US" sz="1400" b="1" baseline="30000" dirty="0"/>
              <a:t>+</a:t>
            </a:r>
            <a:r>
              <a:rPr lang="en-US" sz="1400" b="1" dirty="0"/>
              <a:t>]</a:t>
            </a:r>
            <a:r>
              <a:rPr lang="en-US" sz="1400" dirty="0"/>
              <a:t>	</a:t>
            </a:r>
            <a:r>
              <a:rPr lang="en-US" sz="1400" dirty="0" smtClean="0"/>
              <a:t>concentration </a:t>
            </a:r>
            <a:r>
              <a:rPr lang="en-US" sz="1400" dirty="0"/>
              <a:t>[</a:t>
            </a:r>
            <a:r>
              <a:rPr lang="en-US" sz="1400" dirty="0" smtClean="0"/>
              <a:t>ions cm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]</a:t>
            </a:r>
            <a:endParaRPr lang="en-US" sz="1400" dirty="0"/>
          </a:p>
          <a:p>
            <a:r>
              <a:rPr lang="en-US" sz="1400" b="1" dirty="0"/>
              <a:t>I</a:t>
            </a:r>
            <a:r>
              <a:rPr lang="en-US" sz="1400" b="1" baseline="-25000" dirty="0"/>
              <a:t>RH+</a:t>
            </a:r>
            <a:r>
              <a:rPr lang="en-US" sz="1400" dirty="0"/>
              <a:t>	measured intensity [counts per second</a:t>
            </a:r>
            <a:r>
              <a:rPr lang="en-US" sz="1400" dirty="0" smtClean="0"/>
              <a:t>]</a:t>
            </a:r>
          </a:p>
          <a:p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23928" y="5602483"/>
            <a:ext cx="522007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u="sng" dirty="0" smtClean="0"/>
              <a:t>Water dimer (H</a:t>
            </a:r>
            <a:r>
              <a:rPr lang="en-US" sz="1400" i="1" u="sng" baseline="-25000" dirty="0" smtClean="0"/>
              <a:t>2</a:t>
            </a:r>
            <a:r>
              <a:rPr lang="en-US" sz="1400" i="1" u="sng" dirty="0" smtClean="0"/>
              <a:t>OH</a:t>
            </a:r>
            <a:r>
              <a:rPr lang="en-US" sz="1400" i="1" u="sng" baseline="-25000" dirty="0" smtClean="0"/>
              <a:t>3</a:t>
            </a:r>
            <a:r>
              <a:rPr lang="en-US" sz="1400" i="1" u="sng" dirty="0" smtClean="0"/>
              <a:t>O</a:t>
            </a:r>
            <a:r>
              <a:rPr lang="en-US" sz="1400" i="1" u="sng" baseline="30000" dirty="0" smtClean="0"/>
              <a:t>+</a:t>
            </a:r>
            <a:r>
              <a:rPr lang="en-US" sz="1400" i="1" u="sng" dirty="0" smtClean="0"/>
              <a:t>, second primary ion): </a:t>
            </a:r>
            <a:endParaRPr lang="en-US" sz="1400" i="1" u="sng" dirty="0"/>
          </a:p>
          <a:p>
            <a:r>
              <a:rPr lang="en-US" sz="1400" b="1" dirty="0" smtClean="0"/>
              <a:t>[H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OH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O</a:t>
            </a:r>
            <a:r>
              <a:rPr lang="en-US" sz="1400" b="1" baseline="30000" dirty="0"/>
              <a:t>+</a:t>
            </a:r>
            <a:r>
              <a:rPr lang="en-US" sz="1400" b="1" dirty="0"/>
              <a:t>]</a:t>
            </a:r>
            <a:r>
              <a:rPr lang="en-US" sz="1400" dirty="0"/>
              <a:t>	concentration [</a:t>
            </a:r>
            <a:r>
              <a:rPr lang="en-US" sz="1400" dirty="0" smtClean="0"/>
              <a:t>ions cm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]</a:t>
            </a:r>
            <a:endParaRPr lang="en-US" sz="1400" dirty="0"/>
          </a:p>
          <a:p>
            <a:r>
              <a:rPr lang="en-US" sz="1400" b="1" dirty="0" smtClean="0"/>
              <a:t>I</a:t>
            </a:r>
            <a:r>
              <a:rPr lang="en-US" sz="1400" b="1" baseline="-25000" dirty="0" smtClean="0"/>
              <a:t>37</a:t>
            </a:r>
            <a:r>
              <a:rPr lang="en-US" sz="1400" dirty="0"/>
              <a:t>	measured intensity [counts per </a:t>
            </a:r>
            <a:r>
              <a:rPr lang="en-US" sz="1400" dirty="0" smtClean="0"/>
              <a:t>second</a:t>
            </a:r>
            <a:r>
              <a:rPr lang="en-US" sz="1400" dirty="0"/>
              <a:t>]</a:t>
            </a:r>
          </a:p>
          <a:p>
            <a:r>
              <a:rPr lang="en-US" sz="1400" b="1" dirty="0" smtClean="0"/>
              <a:t>k</a:t>
            </a:r>
            <a:r>
              <a:rPr lang="en-US" sz="1400" b="1" baseline="-25000" dirty="0" smtClean="0"/>
              <a:t>37</a:t>
            </a:r>
            <a:r>
              <a:rPr lang="en-US" sz="1400" dirty="0"/>
              <a:t>	reaction rate constant </a:t>
            </a:r>
            <a:r>
              <a:rPr lang="en-US" sz="1400" dirty="0" smtClean="0"/>
              <a:t>with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OH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O</a:t>
            </a:r>
            <a:r>
              <a:rPr lang="en-US" sz="1400" baseline="30000" dirty="0"/>
              <a:t>+</a:t>
            </a:r>
            <a:r>
              <a:rPr lang="en-US" sz="1400" dirty="0"/>
              <a:t> [</a:t>
            </a:r>
            <a:r>
              <a:rPr lang="pt-BR" sz="1400" dirty="0"/>
              <a:t>cm</a:t>
            </a:r>
            <a:r>
              <a:rPr lang="pt-BR" sz="1400" baseline="30000" dirty="0"/>
              <a:t>3</a:t>
            </a:r>
            <a:r>
              <a:rPr lang="pt-BR" sz="1400" dirty="0"/>
              <a:t>s </a:t>
            </a:r>
            <a:r>
              <a:rPr lang="pt-BR" sz="1400" baseline="30000" dirty="0"/>
              <a:t>−1</a:t>
            </a:r>
            <a:r>
              <a:rPr lang="pt-BR" sz="1400" dirty="0"/>
              <a:t>molecule</a:t>
            </a:r>
            <a:r>
              <a:rPr lang="pt-BR" sz="1400" baseline="30000" dirty="0"/>
              <a:t>−1 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809331" y="2692928"/>
            <a:ext cx="1397216" cy="631520"/>
            <a:chOff x="448495" y="2692928"/>
            <a:chExt cx="1397216" cy="631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53623" y="2692928"/>
                  <a:ext cx="792088" cy="6315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623" y="2692928"/>
                  <a:ext cx="792088" cy="6315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538" b="-97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448495" y="2824022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VMR</a:t>
              </a:r>
              <a:r>
                <a:rPr lang="en-US" baseline="-25000" dirty="0" smtClean="0"/>
                <a:t>R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97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1.3 The calibration method</a:t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33400" y="1259468"/>
            <a:ext cx="300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De </a:t>
            </a:r>
            <a:r>
              <a:rPr lang="en-US" b="1" u="sng" dirty="0" err="1" smtClean="0"/>
              <a:t>Gouw</a:t>
            </a:r>
            <a:r>
              <a:rPr lang="en-US" b="1" u="sng" dirty="0" smtClean="0"/>
              <a:t> and </a:t>
            </a:r>
            <a:r>
              <a:rPr lang="en-US" b="1" u="sng" dirty="0" err="1" smtClean="0"/>
              <a:t>Warneke</a:t>
            </a:r>
            <a:r>
              <a:rPr lang="en-US" b="1" u="sng" dirty="0" smtClean="0"/>
              <a:t>, 2007: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5960" y="1948031"/>
                <a:ext cx="2255939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𝑁𝐼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19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37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60" y="1948031"/>
                <a:ext cx="2255939" cy="6576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5615" y="2775931"/>
                <a:ext cx="1752788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𝑉𝑀𝑅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NI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5" y="2775931"/>
                <a:ext cx="1752788" cy="6108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83968" y="142368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 determined through frequent in-situ gas standard additions: </a:t>
            </a:r>
          </a:p>
          <a:p>
            <a:r>
              <a:rPr lang="en-US" i="1" dirty="0" smtClean="0"/>
              <a:t>“Measure NI</a:t>
            </a:r>
            <a:r>
              <a:rPr lang="en-US" i="1" baseline="-25000" dirty="0" smtClean="0"/>
              <a:t>RH+</a:t>
            </a:r>
            <a:r>
              <a:rPr lang="en-US" i="1" dirty="0" smtClean="0"/>
              <a:t> for a known volume mixing ratio.”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2708920"/>
            <a:ext cx="5220072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NI</a:t>
            </a:r>
            <a:r>
              <a:rPr lang="en-US" sz="1400" b="1" baseline="-25000" dirty="0" smtClean="0"/>
              <a:t>RH</a:t>
            </a:r>
            <a:r>
              <a:rPr lang="en-US" sz="1400" b="1" baseline="-25000" dirty="0"/>
              <a:t>+</a:t>
            </a:r>
            <a:r>
              <a:rPr lang="en-US" sz="1400" dirty="0"/>
              <a:t>	</a:t>
            </a:r>
            <a:r>
              <a:rPr lang="en-US" sz="1400" dirty="0" smtClean="0"/>
              <a:t>normalized measured </a:t>
            </a:r>
            <a:r>
              <a:rPr lang="en-US" sz="1400" dirty="0"/>
              <a:t>intensity </a:t>
            </a:r>
            <a:r>
              <a:rPr lang="en-US" sz="1400" dirty="0" smtClean="0"/>
              <a:t>[normalized counts]</a:t>
            </a:r>
          </a:p>
          <a:p>
            <a:r>
              <a:rPr lang="en-US" sz="1400" b="1" dirty="0" smtClean="0"/>
              <a:t>X</a:t>
            </a:r>
            <a:r>
              <a:rPr lang="en-US" sz="1400" b="1" baseline="-25000" dirty="0" smtClean="0"/>
              <a:t>R</a:t>
            </a:r>
            <a:r>
              <a:rPr lang="en-US" sz="1400" baseline="-25000" dirty="0" smtClean="0"/>
              <a:t>	</a:t>
            </a:r>
            <a:r>
              <a:rPr lang="en-US" sz="1400" dirty="0" err="1" smtClean="0"/>
              <a:t>unitless</a:t>
            </a:r>
            <a:r>
              <a:rPr lang="en-US" sz="1400" dirty="0" smtClean="0"/>
              <a:t> </a:t>
            </a:r>
            <a:r>
              <a:rPr lang="en-US" sz="1400" dirty="0"/>
              <a:t>compound specific </a:t>
            </a:r>
            <a:r>
              <a:rPr lang="en-US" sz="1400" dirty="0" smtClean="0"/>
              <a:t>humidity factor  	(experimentally determined)</a:t>
            </a:r>
          </a:p>
          <a:p>
            <a:r>
              <a:rPr lang="en-US" sz="1400" b="1" dirty="0" smtClean="0"/>
              <a:t>S</a:t>
            </a:r>
            <a:r>
              <a:rPr lang="en-US" sz="1400" dirty="0" smtClean="0"/>
              <a:t>	compound specific sensitivity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[normalized counts per ppb]</a:t>
            </a:r>
            <a:endParaRPr lang="en-US" sz="1400" dirty="0"/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467544" y="4293096"/>
            <a:ext cx="8229600" cy="17281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i="1" u="sng" dirty="0" smtClean="0">
                <a:solidFill>
                  <a:srgbClr val="215968"/>
                </a:solidFill>
              </a:rPr>
              <a:t>Advantages/</a:t>
            </a:r>
            <a:r>
              <a:rPr lang="en-GB" i="1" u="sng" dirty="0" smtClean="0">
                <a:solidFill>
                  <a:srgbClr val="FF0000"/>
                </a:solidFill>
              </a:rPr>
              <a:t>disadvantages</a:t>
            </a:r>
            <a:r>
              <a:rPr lang="en-GB" i="1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GB" i="1" dirty="0" smtClean="0">
                <a:solidFill>
                  <a:srgbClr val="215968"/>
                </a:solidFill>
              </a:rPr>
              <a:t>Straightforward</a:t>
            </a:r>
          </a:p>
          <a:p>
            <a:r>
              <a:rPr lang="en-GB" i="1" dirty="0" smtClean="0">
                <a:solidFill>
                  <a:srgbClr val="215968"/>
                </a:solidFill>
              </a:rPr>
              <a:t>Accurate for calibrated compounds</a:t>
            </a:r>
          </a:p>
          <a:p>
            <a:r>
              <a:rPr lang="en-GB" i="1" dirty="0" smtClean="0">
                <a:solidFill>
                  <a:srgbClr val="215968"/>
                </a:solidFill>
              </a:rPr>
              <a:t>No worries about transmission, fragmentation, and rate constant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Humidity factor remains an issue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Uncalibrated signals are often not reported or very inaccurate</a:t>
            </a: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4159"/>
            <a:ext cx="4394015" cy="30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391472" y="949402"/>
            <a:ext cx="4752528" cy="2482066"/>
          </a:xfrm>
        </p:spPr>
        <p:txBody>
          <a:bodyPr>
            <a:normAutofit fontScale="92500"/>
          </a:bodyPr>
          <a:lstStyle/>
          <a:p>
            <a:r>
              <a:rPr lang="en-GB" sz="3300" i="1" dirty="0" smtClean="0">
                <a:solidFill>
                  <a:srgbClr val="002060"/>
                </a:solidFill>
              </a:rPr>
              <a:t>Compromise between</a:t>
            </a:r>
          </a:p>
          <a:p>
            <a:pPr lvl="1"/>
            <a:r>
              <a:rPr lang="en-GB" sz="3300" i="1" dirty="0" smtClean="0">
                <a:solidFill>
                  <a:srgbClr val="002060"/>
                </a:solidFill>
              </a:rPr>
              <a:t> 	low H</a:t>
            </a:r>
            <a:r>
              <a:rPr lang="en-GB" sz="3300" i="1" baseline="-25000" dirty="0" smtClean="0">
                <a:solidFill>
                  <a:srgbClr val="002060"/>
                </a:solidFill>
              </a:rPr>
              <a:t>2</a:t>
            </a:r>
            <a:r>
              <a:rPr lang="en-GB" sz="3300" i="1" dirty="0" smtClean="0">
                <a:solidFill>
                  <a:srgbClr val="002060"/>
                </a:solidFill>
              </a:rPr>
              <a:t>O H</a:t>
            </a:r>
            <a:r>
              <a:rPr lang="en-GB" sz="3300" i="1" baseline="-25000" dirty="0" smtClean="0">
                <a:solidFill>
                  <a:srgbClr val="002060"/>
                </a:solidFill>
              </a:rPr>
              <a:t>3</a:t>
            </a:r>
            <a:r>
              <a:rPr lang="en-GB" sz="3300" i="1" dirty="0" smtClean="0">
                <a:solidFill>
                  <a:srgbClr val="002060"/>
                </a:solidFill>
              </a:rPr>
              <a:t>O</a:t>
            </a:r>
            <a:r>
              <a:rPr lang="en-GB" sz="3300" i="1" baseline="30000" dirty="0" smtClean="0">
                <a:solidFill>
                  <a:srgbClr val="002060"/>
                </a:solidFill>
              </a:rPr>
              <a:t>+</a:t>
            </a:r>
            <a:r>
              <a:rPr lang="en-GB" sz="3300" i="1" dirty="0" smtClean="0">
                <a:solidFill>
                  <a:srgbClr val="002060"/>
                </a:solidFill>
              </a:rPr>
              <a:t>/H</a:t>
            </a:r>
            <a:r>
              <a:rPr lang="en-GB" sz="3300" i="1" baseline="-25000" dirty="0" smtClean="0">
                <a:solidFill>
                  <a:srgbClr val="002060"/>
                </a:solidFill>
              </a:rPr>
              <a:t>3</a:t>
            </a:r>
            <a:r>
              <a:rPr lang="en-GB" sz="3300" i="1" dirty="0" smtClean="0">
                <a:solidFill>
                  <a:srgbClr val="002060"/>
                </a:solidFill>
              </a:rPr>
              <a:t>O</a:t>
            </a:r>
            <a:r>
              <a:rPr lang="en-GB" sz="3300" i="1" baseline="30000" dirty="0" smtClean="0">
                <a:solidFill>
                  <a:srgbClr val="002060"/>
                </a:solidFill>
              </a:rPr>
              <a:t>+</a:t>
            </a:r>
            <a:r>
              <a:rPr lang="en-GB" sz="3300" i="1" dirty="0" smtClean="0">
                <a:solidFill>
                  <a:srgbClr val="002060"/>
                </a:solidFill>
              </a:rPr>
              <a:t> ,</a:t>
            </a:r>
          </a:p>
          <a:p>
            <a:pPr lvl="1"/>
            <a:r>
              <a:rPr lang="en-GB" sz="3300" i="1" dirty="0" smtClean="0">
                <a:solidFill>
                  <a:srgbClr val="002060"/>
                </a:solidFill>
              </a:rPr>
              <a:t> fragmentation of VOCs,</a:t>
            </a:r>
          </a:p>
          <a:p>
            <a:pPr lvl="1"/>
            <a:r>
              <a:rPr lang="en-GB" sz="3300" i="1" dirty="0" smtClean="0">
                <a:solidFill>
                  <a:srgbClr val="002060"/>
                </a:solidFill>
              </a:rPr>
              <a:t> and O</a:t>
            </a:r>
            <a:r>
              <a:rPr lang="en-GB" sz="3300" i="1" baseline="-25000" dirty="0" smtClean="0">
                <a:solidFill>
                  <a:srgbClr val="002060"/>
                </a:solidFill>
              </a:rPr>
              <a:t>2</a:t>
            </a:r>
            <a:r>
              <a:rPr lang="en-GB" sz="3300" i="1" baseline="30000" dirty="0" smtClean="0">
                <a:solidFill>
                  <a:srgbClr val="002060"/>
                </a:solidFill>
              </a:rPr>
              <a:t>+</a:t>
            </a:r>
            <a:r>
              <a:rPr lang="en-GB" sz="3300" i="1" dirty="0" smtClean="0">
                <a:solidFill>
                  <a:srgbClr val="002060"/>
                </a:solidFill>
              </a:rPr>
              <a:t>/H</a:t>
            </a:r>
            <a:r>
              <a:rPr lang="en-GB" sz="3300" i="1" baseline="-25000" dirty="0" smtClean="0">
                <a:solidFill>
                  <a:srgbClr val="002060"/>
                </a:solidFill>
              </a:rPr>
              <a:t>3</a:t>
            </a:r>
            <a:r>
              <a:rPr lang="en-GB" sz="3300" i="1" dirty="0" smtClean="0">
                <a:solidFill>
                  <a:srgbClr val="002060"/>
                </a:solidFill>
              </a:rPr>
              <a:t>O</a:t>
            </a:r>
            <a:r>
              <a:rPr lang="en-GB" sz="3300" i="1" baseline="30000" dirty="0" smtClean="0">
                <a:solidFill>
                  <a:srgbClr val="002060"/>
                </a:solidFill>
              </a:rPr>
              <a:t>+</a:t>
            </a:r>
            <a:r>
              <a:rPr lang="en-GB" sz="3300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2.1 Recommended </a:t>
            </a:r>
            <a:r>
              <a:rPr lang="en-GB" dirty="0" smtClean="0"/>
              <a:t>settings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960440" cy="270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3748" y="836711"/>
            <a:ext cx="180020" cy="5497197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76" y="3367755"/>
            <a:ext cx="3869457" cy="258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3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067944" y="2636912"/>
            <a:ext cx="4392488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 smtClean="0">
                <a:solidFill>
                  <a:srgbClr val="002060"/>
                </a:solidFill>
              </a:rPr>
              <a:t>The benefit:</a:t>
            </a:r>
          </a:p>
          <a:p>
            <a:r>
              <a:rPr lang="en-GB" sz="2400" i="1" dirty="0">
                <a:solidFill>
                  <a:srgbClr val="002060"/>
                </a:solidFill>
              </a:rPr>
              <a:t>S </a:t>
            </a:r>
            <a:r>
              <a:rPr lang="en-GB" sz="2400" i="1" dirty="0" smtClean="0">
                <a:solidFill>
                  <a:srgbClr val="002060"/>
                </a:solidFill>
              </a:rPr>
              <a:t>can be easily measured with a gas standard.</a:t>
            </a:r>
            <a:endParaRPr lang="en-GB" sz="2400" i="1" dirty="0">
              <a:solidFill>
                <a:srgbClr val="002060"/>
              </a:solidFill>
            </a:endParaRPr>
          </a:p>
          <a:p>
            <a:r>
              <a:rPr lang="en-GB" sz="2400" i="1" dirty="0" smtClean="0">
                <a:solidFill>
                  <a:srgbClr val="002060"/>
                </a:solidFill>
              </a:rPr>
              <a:t>Physical parameters (E/N, k</a:t>
            </a:r>
            <a:r>
              <a:rPr lang="en-GB" sz="2400" i="1" baseline="-25000" dirty="0" smtClean="0">
                <a:solidFill>
                  <a:srgbClr val="002060"/>
                </a:solidFill>
              </a:rPr>
              <a:t>19</a:t>
            </a:r>
            <a:r>
              <a:rPr lang="en-GB" sz="2400" i="1" dirty="0" smtClean="0">
                <a:solidFill>
                  <a:srgbClr val="002060"/>
                </a:solidFill>
              </a:rPr>
              <a:t>, k</a:t>
            </a:r>
            <a:r>
              <a:rPr lang="en-GB" sz="2400" i="1" baseline="-25000" dirty="0" smtClean="0">
                <a:solidFill>
                  <a:srgbClr val="002060"/>
                </a:solidFill>
              </a:rPr>
              <a:t>37</a:t>
            </a:r>
            <a:r>
              <a:rPr lang="en-GB" sz="2400" i="1" dirty="0">
                <a:solidFill>
                  <a:srgbClr val="002060"/>
                </a:solidFill>
              </a:rPr>
              <a:t>, </a:t>
            </a:r>
            <a:r>
              <a:rPr lang="en-GB" sz="2400" i="1" dirty="0" smtClean="0">
                <a:solidFill>
                  <a:srgbClr val="002060"/>
                </a:solidFill>
              </a:rPr>
              <a:t>transmission</a:t>
            </a:r>
            <a:r>
              <a:rPr lang="en-GB" sz="2400" i="1" dirty="0">
                <a:solidFill>
                  <a:srgbClr val="002060"/>
                </a:solidFill>
              </a:rPr>
              <a:t>, and X</a:t>
            </a:r>
            <a:r>
              <a:rPr lang="en-GB" sz="2400" i="1" baseline="-25000" dirty="0">
                <a:solidFill>
                  <a:srgbClr val="002060"/>
                </a:solidFill>
              </a:rPr>
              <a:t>R</a:t>
            </a:r>
            <a:r>
              <a:rPr lang="en-GB" sz="2400" i="1" dirty="0">
                <a:solidFill>
                  <a:srgbClr val="002060"/>
                </a:solidFill>
              </a:rPr>
              <a:t> </a:t>
            </a:r>
            <a:r>
              <a:rPr lang="en-GB" sz="2400" i="1" dirty="0" smtClean="0">
                <a:solidFill>
                  <a:srgbClr val="002060"/>
                </a:solidFill>
              </a:rPr>
              <a:t>) can be retrieved from simple measurements of S, humidity, and fragmentation.</a:t>
            </a:r>
          </a:p>
          <a:p>
            <a:pPr>
              <a:buNone/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2.2 Merging of the two methods for the mutual </a:t>
            </a:r>
            <a:r>
              <a:rPr lang="en-US" dirty="0" smtClean="0"/>
              <a:t>benefit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2991" y="2924944"/>
                <a:ext cx="2566472" cy="766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800" i="1">
                                <a:latin typeface="Cambria Math"/>
                              </a:rPr>
                              <m:t>37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800" i="1">
                                <a:latin typeface="Cambria Math"/>
                              </a:rPr>
                              <m:t>19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𝑇𝑟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𝑇𝑟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37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91" y="2924944"/>
                <a:ext cx="2566472" cy="766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9552" y="1285230"/>
                <a:ext cx="5330947" cy="1120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𝑅𝐻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𝐹𝑅</m:t>
                          </m:r>
                        </m:e>
                        <m:sub>
                          <m:sSup>
                            <m:sSup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𝑅𝐻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𝑓𝑟</m:t>
                          </m:r>
                        </m:e>
                        <m:sub>
                          <m:sSup>
                            <m:sSup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𝑅𝐻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85230"/>
                <a:ext cx="5330947" cy="11207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7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83" y="2384884"/>
            <a:ext cx="5506617" cy="349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236981" y="4149080"/>
            <a:ext cx="3577496" cy="2087839"/>
          </a:xfrm>
        </p:spPr>
        <p:txBody>
          <a:bodyPr/>
          <a:lstStyle/>
          <a:p>
            <a:r>
              <a:rPr lang="en-GB" i="1" dirty="0" smtClean="0">
                <a:solidFill>
                  <a:srgbClr val="002060"/>
                </a:solidFill>
              </a:rPr>
              <a:t>16 compounds</a:t>
            </a:r>
          </a:p>
          <a:p>
            <a:r>
              <a:rPr lang="en-GB" i="1" dirty="0" smtClean="0">
                <a:solidFill>
                  <a:srgbClr val="002060"/>
                </a:solidFill>
              </a:rPr>
              <a:t>Covered mass range 33-373 Da</a:t>
            </a:r>
          </a:p>
          <a:p>
            <a:r>
              <a:rPr lang="en-GB" i="1" dirty="0" smtClean="0">
                <a:solidFill>
                  <a:srgbClr val="002060"/>
                </a:solidFill>
              </a:rPr>
              <a:t>Some compounds fragment</a:t>
            </a:r>
          </a:p>
          <a:p>
            <a:r>
              <a:rPr lang="en-GB" i="1" dirty="0" smtClean="0">
                <a:solidFill>
                  <a:srgbClr val="002060"/>
                </a:solidFill>
              </a:rPr>
              <a:t>Range of X</a:t>
            </a:r>
            <a:r>
              <a:rPr lang="en-GB" i="1" baseline="-25000" dirty="0" smtClean="0">
                <a:solidFill>
                  <a:srgbClr val="002060"/>
                </a:solidFill>
              </a:rPr>
              <a:t>R</a:t>
            </a:r>
            <a:r>
              <a:rPr lang="en-GB" i="1" dirty="0" smtClean="0">
                <a:solidFill>
                  <a:srgbClr val="002060"/>
                </a:solidFill>
              </a:rPr>
              <a:t> values</a:t>
            </a:r>
          </a:p>
          <a:p>
            <a:r>
              <a:rPr lang="en-GB" i="1" dirty="0" smtClean="0">
                <a:solidFill>
                  <a:srgbClr val="002060"/>
                </a:solidFill>
              </a:rPr>
              <a:t>No overlapping signals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 In-situ gas-standard additions </a:t>
            </a:r>
            <a:r>
              <a:rPr lang="en-US" dirty="0" smtClean="0"/>
              <a:t>for </a:t>
            </a:r>
            <a:r>
              <a:rPr lang="en-US" dirty="0"/>
              <a:t>data quality assurance (QA)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" y="764704"/>
            <a:ext cx="38946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778808"/>
            <a:ext cx="2190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3.1 Quality control: </a:t>
            </a:r>
            <a:r>
              <a:rPr lang="pt-BR" dirty="0"/>
              <a:t>PTR </a:t>
            </a:r>
            <a:r>
              <a:rPr lang="pt-BR" dirty="0" smtClean="0"/>
              <a:t>parameters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30" y="1295676"/>
            <a:ext cx="3502603" cy="256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37768" y="2420888"/>
                <a:ext cx="2053511" cy="730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p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den>
                      </m:f>
                      <m:r>
                        <a:rPr lang="en-GB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68" y="2420888"/>
                <a:ext cx="2053511" cy="7305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41215" y="1734979"/>
            <a:ext cx="2236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 smtClean="0">
                <a:solidFill>
                  <a:srgbClr val="008000"/>
                </a:solidFill>
              </a:rPr>
              <a:t>Ratio </a:t>
            </a:r>
            <a:r>
              <a:rPr lang="en-GB" sz="2600" b="1" dirty="0">
                <a:solidFill>
                  <a:srgbClr val="008000"/>
                </a:solidFill>
              </a:rPr>
              <a:t>O</a:t>
            </a:r>
            <a:r>
              <a:rPr lang="en-GB" sz="2600" b="1" baseline="-25000" dirty="0">
                <a:solidFill>
                  <a:srgbClr val="008000"/>
                </a:solidFill>
              </a:rPr>
              <a:t>2</a:t>
            </a:r>
            <a:r>
              <a:rPr lang="en-GB" sz="2600" b="1" baseline="30000" dirty="0">
                <a:solidFill>
                  <a:srgbClr val="008000"/>
                </a:solidFill>
              </a:rPr>
              <a:t>+</a:t>
            </a:r>
            <a:r>
              <a:rPr lang="en-GB" sz="2600" b="1" dirty="0">
                <a:solidFill>
                  <a:srgbClr val="008000"/>
                </a:solidFill>
              </a:rPr>
              <a:t>/H</a:t>
            </a:r>
            <a:r>
              <a:rPr lang="en-GB" sz="2600" b="1" baseline="-25000" dirty="0">
                <a:solidFill>
                  <a:srgbClr val="008000"/>
                </a:solidFill>
              </a:rPr>
              <a:t>3</a:t>
            </a:r>
            <a:r>
              <a:rPr lang="en-GB" sz="2600" b="1" dirty="0">
                <a:solidFill>
                  <a:srgbClr val="008000"/>
                </a:solidFill>
              </a:rPr>
              <a:t>O</a:t>
            </a:r>
            <a:r>
              <a:rPr lang="en-GB" sz="2600" b="1" baseline="30000" dirty="0">
                <a:solidFill>
                  <a:srgbClr val="008000"/>
                </a:solidFill>
              </a:rPr>
              <a:t>+</a:t>
            </a:r>
            <a:endParaRPr lang="en-US" sz="2600" dirty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2040" y="836712"/>
            <a:ext cx="35228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 smtClean="0">
                <a:solidFill>
                  <a:srgbClr val="008000"/>
                </a:solidFill>
              </a:rPr>
              <a:t>Extraction to TOF region</a:t>
            </a:r>
            <a:endParaRPr lang="en-US" sz="2600" dirty="0">
              <a:solidFill>
                <a:srgbClr val="008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861049"/>
            <a:ext cx="3522887" cy="240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6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7956</TotalTime>
  <Words>756</Words>
  <Application>Microsoft Office PowerPoint</Application>
  <PresentationFormat>On-screen Show (4:3)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Thème Office</vt:lpstr>
      <vt:lpstr>WP3.2.3: Development of a measurement standardization and a data submission protocol for VOCs based on PTRMS and TOF-MS measurements </vt:lpstr>
      <vt:lpstr>Content</vt:lpstr>
      <vt:lpstr>1.1 PTR-TOF-MS in a nut-shell</vt:lpstr>
      <vt:lpstr>1.2 The kinetic method and its issues</vt:lpstr>
      <vt:lpstr>1.3 The calibration method </vt:lpstr>
      <vt:lpstr>2.1 Recommended settings</vt:lpstr>
      <vt:lpstr>2.2 Merging of the two methods for the mutual benefit</vt:lpstr>
      <vt:lpstr>2.3 In-situ gas-standard additions for data quality assurance (QA) </vt:lpstr>
      <vt:lpstr>3.1 Quality control: PTR parameters</vt:lpstr>
      <vt:lpstr>3.1 Quality control: PTR parameters</vt:lpstr>
      <vt:lpstr>3.1 Quality control: PTR parameters</vt:lpstr>
      <vt:lpstr>3.1 Quality control: PTR parameters</vt:lpstr>
      <vt:lpstr>3.2 Quality control: TOF-MS parameters</vt:lpstr>
      <vt:lpstr>3.2 Quality control: TOF-MS parameters</vt:lpstr>
      <vt:lpstr>4. QA/QC protocol</vt:lpstr>
      <vt:lpstr>5. Next steps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philippin</dc:creator>
  <cp:lastModifiedBy>ISAC</cp:lastModifiedBy>
  <cp:revision>100</cp:revision>
  <dcterms:created xsi:type="dcterms:W3CDTF">2013-07-11T13:48:32Z</dcterms:created>
  <dcterms:modified xsi:type="dcterms:W3CDTF">2016-10-12T07:18:35Z</dcterms:modified>
</cp:coreProperties>
</file>