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8"/>
  </p:notesMasterIdLst>
  <p:handoutMasterIdLst>
    <p:handoutMasterId r:id="rId9"/>
  </p:handoutMasterIdLst>
  <p:sldIdLst>
    <p:sldId id="263" r:id="rId2"/>
    <p:sldId id="260" r:id="rId3"/>
    <p:sldId id="258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de-DE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544A9-2525-A642-BEC1-414D0D459D6B}" type="doc">
      <dgm:prSet loTypeId="urn:microsoft.com/office/officeart/2005/8/layout/vList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DC7428-FE55-C84D-8020-BB196373740C}">
      <dgm:prSet phldrT="[Text]" custT="1"/>
      <dgm:spPr/>
      <dgm:t>
        <a:bodyPr/>
        <a:lstStyle/>
        <a:p>
          <a:r>
            <a:rPr lang="en-GB" sz="2400" dirty="0" smtClean="0"/>
            <a:t>Calibration of Scattering measurement</a:t>
          </a:r>
          <a:endParaRPr lang="en-GB" sz="2400" dirty="0"/>
        </a:p>
      </dgm:t>
    </dgm:pt>
    <dgm:pt modelId="{A68FF7C1-FD72-FB44-BBE0-FEC717DEE03C}" type="parTrans" cxnId="{143A1CC0-988F-2942-8A4B-9BF934FC3C9E}">
      <dgm:prSet/>
      <dgm:spPr/>
      <dgm:t>
        <a:bodyPr/>
        <a:lstStyle/>
        <a:p>
          <a:endParaRPr lang="en-GB"/>
        </a:p>
      </dgm:t>
    </dgm:pt>
    <dgm:pt modelId="{2095816E-504A-BB4A-8879-8806663F583E}" type="sibTrans" cxnId="{143A1CC0-988F-2942-8A4B-9BF934FC3C9E}">
      <dgm:prSet/>
      <dgm:spPr/>
      <dgm:t>
        <a:bodyPr/>
        <a:lstStyle/>
        <a:p>
          <a:endParaRPr lang="en-GB"/>
        </a:p>
      </dgm:t>
    </dgm:pt>
    <dgm:pt modelId="{F1A27046-E98F-254C-87AB-58A1B68C1889}">
      <dgm:prSet phldrT="[Text]" custT="1"/>
      <dgm:spPr/>
      <dgm:t>
        <a:bodyPr/>
        <a:lstStyle/>
        <a:p>
          <a:r>
            <a:rPr lang="en-GB" sz="2000" dirty="0" smtClean="0"/>
            <a:t>Zero adjust </a:t>
          </a:r>
          <a:endParaRPr lang="en-GB" sz="2000" dirty="0"/>
        </a:p>
      </dgm:t>
    </dgm:pt>
    <dgm:pt modelId="{62947DC3-6DAA-BA44-902B-F1A6C5E6A48A}" type="parTrans" cxnId="{968104C2-287D-BF42-80DA-E53138FC0816}">
      <dgm:prSet/>
      <dgm:spPr/>
      <dgm:t>
        <a:bodyPr/>
        <a:lstStyle/>
        <a:p>
          <a:endParaRPr lang="en-GB"/>
        </a:p>
      </dgm:t>
    </dgm:pt>
    <dgm:pt modelId="{A6DBE315-F84A-A74A-89B6-7DB3A0BB222C}" type="sibTrans" cxnId="{968104C2-287D-BF42-80DA-E53138FC0816}">
      <dgm:prSet/>
      <dgm:spPr/>
      <dgm:t>
        <a:bodyPr/>
        <a:lstStyle/>
        <a:p>
          <a:endParaRPr lang="en-GB"/>
        </a:p>
      </dgm:t>
    </dgm:pt>
    <dgm:pt modelId="{2E63239E-DE8E-0643-9BD4-7493B5909BDF}">
      <dgm:prSet phldrT="[Text]" custT="1"/>
      <dgm:spPr/>
      <dgm:t>
        <a:bodyPr/>
        <a:lstStyle/>
        <a:p>
          <a:r>
            <a:rPr lang="en-GB" sz="2000" dirty="0" smtClean="0"/>
            <a:t>CO</a:t>
          </a:r>
          <a:r>
            <a:rPr lang="en-GB" sz="2000" baseline="-25000" dirty="0" smtClean="0"/>
            <a:t>2</a:t>
          </a:r>
          <a:r>
            <a:rPr lang="en-GB" sz="2000" dirty="0" smtClean="0"/>
            <a:t> span calibration</a:t>
          </a:r>
          <a:endParaRPr lang="en-GB" sz="2000" dirty="0"/>
        </a:p>
      </dgm:t>
    </dgm:pt>
    <dgm:pt modelId="{59206E5B-8B96-5945-A5FA-B05B5B9C3F16}" type="parTrans" cxnId="{192E92E4-B491-494A-88AF-B59342C65052}">
      <dgm:prSet/>
      <dgm:spPr/>
      <dgm:t>
        <a:bodyPr/>
        <a:lstStyle/>
        <a:p>
          <a:endParaRPr lang="en-GB"/>
        </a:p>
      </dgm:t>
    </dgm:pt>
    <dgm:pt modelId="{0D951743-4B22-AB4E-9D01-12D8D3B53BB3}" type="sibTrans" cxnId="{192E92E4-B491-494A-88AF-B59342C65052}">
      <dgm:prSet/>
      <dgm:spPr/>
      <dgm:t>
        <a:bodyPr/>
        <a:lstStyle/>
        <a:p>
          <a:endParaRPr lang="en-GB"/>
        </a:p>
      </dgm:t>
    </dgm:pt>
    <dgm:pt modelId="{246FB08E-9E08-3446-9899-D4AC09AC95A3}">
      <dgm:prSet phldrT="[Text]" custT="1"/>
      <dgm:spPr/>
      <dgm:t>
        <a:bodyPr/>
        <a:lstStyle/>
        <a:p>
          <a:r>
            <a:rPr lang="en-GB" sz="2400" dirty="0" smtClean="0"/>
            <a:t>Calibration of Extinction measurement</a:t>
          </a:r>
          <a:endParaRPr lang="en-GB" sz="2400" dirty="0"/>
        </a:p>
      </dgm:t>
    </dgm:pt>
    <dgm:pt modelId="{9840A37E-4D0F-F849-B18A-627302F827D3}" type="parTrans" cxnId="{0920DA25-0B40-F34F-A203-A3C482E8BAAC}">
      <dgm:prSet/>
      <dgm:spPr/>
      <dgm:t>
        <a:bodyPr/>
        <a:lstStyle/>
        <a:p>
          <a:endParaRPr lang="en-GB"/>
        </a:p>
      </dgm:t>
    </dgm:pt>
    <dgm:pt modelId="{57208B81-87F9-0D4A-8C99-20B39254B072}" type="sibTrans" cxnId="{0920DA25-0B40-F34F-A203-A3C482E8BAAC}">
      <dgm:prSet/>
      <dgm:spPr/>
      <dgm:t>
        <a:bodyPr/>
        <a:lstStyle/>
        <a:p>
          <a:endParaRPr lang="en-GB"/>
        </a:p>
      </dgm:t>
    </dgm:pt>
    <dgm:pt modelId="{7D2E0E1E-6910-5442-A9E3-5142DC480BE4}">
      <dgm:prSet phldrT="[Text]" custT="1"/>
      <dgm:spPr/>
      <dgm:t>
        <a:bodyPr/>
        <a:lstStyle/>
        <a:p>
          <a:r>
            <a:rPr lang="en-GB" sz="2800" dirty="0" smtClean="0"/>
            <a:t>Quality assurance</a:t>
          </a:r>
        </a:p>
        <a:p>
          <a:r>
            <a:rPr lang="en-GB" sz="2000" dirty="0" smtClean="0"/>
            <a:t>(checks and calibrations)</a:t>
          </a:r>
          <a:endParaRPr lang="en-GB" sz="2000" dirty="0"/>
        </a:p>
      </dgm:t>
    </dgm:pt>
    <dgm:pt modelId="{0DD9C658-A8C2-CE45-8CAC-E0D1C60DCEBF}" type="parTrans" cxnId="{8A0CCA3A-DF04-764E-B762-795FBE767573}">
      <dgm:prSet/>
      <dgm:spPr/>
      <dgm:t>
        <a:bodyPr/>
        <a:lstStyle/>
        <a:p>
          <a:endParaRPr lang="en-GB"/>
        </a:p>
      </dgm:t>
    </dgm:pt>
    <dgm:pt modelId="{0E9B6C6E-C5E9-004A-B48F-6FD07B34D11C}" type="sibTrans" cxnId="{8A0CCA3A-DF04-764E-B762-795FBE767573}">
      <dgm:prSet/>
      <dgm:spPr/>
      <dgm:t>
        <a:bodyPr/>
        <a:lstStyle/>
        <a:p>
          <a:endParaRPr lang="en-GB"/>
        </a:p>
      </dgm:t>
    </dgm:pt>
    <dgm:pt modelId="{E303CCD4-EBC7-5B41-940D-5D8A0EAB0B29}">
      <dgm:prSet phldrT="[Text]" custT="1"/>
      <dgm:spPr/>
      <dgm:t>
        <a:bodyPr/>
        <a:lstStyle/>
        <a:p>
          <a:r>
            <a:rPr lang="en-GB" sz="1800" dirty="0" smtClean="0"/>
            <a:t>Daily: </a:t>
          </a:r>
          <a:r>
            <a:rPr lang="en-GB" sz="1800" dirty="0" err="1" smtClean="0"/>
            <a:t>Nephelometer</a:t>
          </a:r>
          <a:r>
            <a:rPr lang="en-GB" sz="1800" dirty="0" smtClean="0"/>
            <a:t> zero</a:t>
          </a:r>
          <a:endParaRPr lang="en-GB" sz="1800" dirty="0"/>
        </a:p>
      </dgm:t>
    </dgm:pt>
    <dgm:pt modelId="{5EDFEF86-3AE3-014D-BC3E-05ED7AC22B21}" type="parTrans" cxnId="{9257F94F-4145-8049-B873-0ADA3C4751EC}">
      <dgm:prSet/>
      <dgm:spPr/>
      <dgm:t>
        <a:bodyPr/>
        <a:lstStyle/>
        <a:p>
          <a:endParaRPr lang="en-GB"/>
        </a:p>
      </dgm:t>
    </dgm:pt>
    <dgm:pt modelId="{AC311A6D-92CD-BE4E-8A8B-5EDD05F13AD7}" type="sibTrans" cxnId="{9257F94F-4145-8049-B873-0ADA3C4751EC}">
      <dgm:prSet/>
      <dgm:spPr/>
      <dgm:t>
        <a:bodyPr/>
        <a:lstStyle/>
        <a:p>
          <a:endParaRPr lang="en-GB"/>
        </a:p>
      </dgm:t>
    </dgm:pt>
    <dgm:pt modelId="{5D873801-2975-4844-9F8A-DDBFF6678351}">
      <dgm:prSet phldrT="[Text]" custT="1"/>
      <dgm:spPr/>
      <dgm:t>
        <a:bodyPr/>
        <a:lstStyle/>
        <a:p>
          <a:r>
            <a:rPr lang="en-GB" sz="1800" dirty="0" smtClean="0"/>
            <a:t>Weekly: </a:t>
          </a:r>
          <a:r>
            <a:rPr lang="en-GB" sz="1800" dirty="0" err="1" smtClean="0"/>
            <a:t>Nephelometer</a:t>
          </a:r>
          <a:r>
            <a:rPr lang="en-GB" sz="1800" dirty="0" smtClean="0"/>
            <a:t> span and CAPS’s path lengths</a:t>
          </a:r>
          <a:endParaRPr lang="en-GB" sz="1800" dirty="0"/>
        </a:p>
      </dgm:t>
    </dgm:pt>
    <dgm:pt modelId="{DAFF559F-9198-1541-92D0-E27B3315AE91}" type="parTrans" cxnId="{64F55506-2F8A-9642-80E2-9BB2EC7B8F1C}">
      <dgm:prSet/>
      <dgm:spPr/>
      <dgm:t>
        <a:bodyPr/>
        <a:lstStyle/>
        <a:p>
          <a:endParaRPr lang="en-GB"/>
        </a:p>
      </dgm:t>
    </dgm:pt>
    <dgm:pt modelId="{710DD3CF-EE7D-FA43-8537-20051F76CC87}" type="sibTrans" cxnId="{64F55506-2F8A-9642-80E2-9BB2EC7B8F1C}">
      <dgm:prSet/>
      <dgm:spPr/>
      <dgm:t>
        <a:bodyPr/>
        <a:lstStyle/>
        <a:p>
          <a:endParaRPr lang="en-GB"/>
        </a:p>
      </dgm:t>
    </dgm:pt>
    <dgm:pt modelId="{C91B150B-8F5C-C54C-BE9D-216A101A19A0}">
      <dgm:prSet phldrT="[Text]" custT="1"/>
      <dgm:spPr/>
      <dgm:t>
        <a:bodyPr/>
        <a:lstStyle/>
        <a:p>
          <a:r>
            <a:rPr lang="en-GB" sz="1800" dirty="0" smtClean="0"/>
            <a:t>Single scattering albedos higher 0.9 require more frequent checks. A clear recommendation is not yet possible. </a:t>
          </a:r>
          <a:endParaRPr lang="en-GB" sz="1800" dirty="0"/>
        </a:p>
      </dgm:t>
    </dgm:pt>
    <dgm:pt modelId="{F3902E12-80A6-CB4E-BC48-39886B596C0D}" type="parTrans" cxnId="{8754381B-8CBD-624C-A5BD-10D411A04EDF}">
      <dgm:prSet/>
      <dgm:spPr/>
      <dgm:t>
        <a:bodyPr/>
        <a:lstStyle/>
        <a:p>
          <a:endParaRPr lang="en-GB"/>
        </a:p>
      </dgm:t>
    </dgm:pt>
    <dgm:pt modelId="{6E8A831B-2FAD-C944-938C-741EDAD678A2}" type="sibTrans" cxnId="{8754381B-8CBD-624C-A5BD-10D411A04EDF}">
      <dgm:prSet/>
      <dgm:spPr/>
      <dgm:t>
        <a:bodyPr/>
        <a:lstStyle/>
        <a:p>
          <a:endParaRPr lang="en-GB"/>
        </a:p>
      </dgm:t>
    </dgm:pt>
    <dgm:pt modelId="{B819E1BA-9672-A847-9542-DD5547006297}">
      <dgm:prSet phldrT="[Text]" custT="1"/>
      <dgm:spPr/>
      <dgm:t>
        <a:bodyPr/>
        <a:lstStyle/>
        <a:p>
          <a:r>
            <a:rPr lang="en-GB" sz="2000" dirty="0" smtClean="0"/>
            <a:t>Calibration of CAPS’s effective </a:t>
          </a:r>
          <a:r>
            <a:rPr lang="en-GB" sz="2000" dirty="0" err="1" smtClean="0"/>
            <a:t>pathlengths</a:t>
          </a:r>
          <a:r>
            <a:rPr lang="en-GB" sz="2000" dirty="0" smtClean="0"/>
            <a:t> and non linearity.</a:t>
          </a:r>
          <a:endParaRPr lang="en-GB" sz="2000" dirty="0"/>
        </a:p>
      </dgm:t>
    </dgm:pt>
    <dgm:pt modelId="{13498C06-7F16-6C4E-82FB-B96A40247DFA}" type="parTrans" cxnId="{1A5C358C-EC4D-CB42-BDF3-A792D7FCED06}">
      <dgm:prSet/>
      <dgm:spPr/>
      <dgm:t>
        <a:bodyPr/>
        <a:lstStyle/>
        <a:p>
          <a:endParaRPr lang="en-GB"/>
        </a:p>
      </dgm:t>
    </dgm:pt>
    <dgm:pt modelId="{4B0E1888-E259-C747-8347-FB659F0923CE}" type="sibTrans" cxnId="{1A5C358C-EC4D-CB42-BDF3-A792D7FCED06}">
      <dgm:prSet/>
      <dgm:spPr/>
      <dgm:t>
        <a:bodyPr/>
        <a:lstStyle/>
        <a:p>
          <a:endParaRPr lang="en-GB"/>
        </a:p>
      </dgm:t>
    </dgm:pt>
    <dgm:pt modelId="{815B0605-A146-ED40-8ECB-192FD8501745}">
      <dgm:prSet phldrT="[Text]" custT="1"/>
      <dgm:spPr/>
      <dgm:t>
        <a:bodyPr/>
        <a:lstStyle/>
        <a:p>
          <a:r>
            <a:rPr lang="en-GB" sz="1800" dirty="0" smtClean="0"/>
            <a:t>Weekly: Check for noise levels and baseline drift.</a:t>
          </a:r>
          <a:endParaRPr lang="en-GB" sz="1800" dirty="0"/>
        </a:p>
      </dgm:t>
    </dgm:pt>
    <dgm:pt modelId="{5CC9EC59-1728-3F46-95B6-2C84B1D6B91D}" type="parTrans" cxnId="{A8B589A7-76E5-2D42-AFAE-27EA65832B07}">
      <dgm:prSet/>
      <dgm:spPr/>
      <dgm:t>
        <a:bodyPr/>
        <a:lstStyle/>
        <a:p>
          <a:endParaRPr lang="en-GB"/>
        </a:p>
      </dgm:t>
    </dgm:pt>
    <dgm:pt modelId="{5CD6B51B-5479-0746-9A8E-83BCB88160A4}" type="sibTrans" cxnId="{A8B589A7-76E5-2D42-AFAE-27EA65832B07}">
      <dgm:prSet/>
      <dgm:spPr/>
      <dgm:t>
        <a:bodyPr/>
        <a:lstStyle/>
        <a:p>
          <a:endParaRPr lang="en-GB"/>
        </a:p>
      </dgm:t>
    </dgm:pt>
    <dgm:pt modelId="{4F2A2446-4C25-9240-A7BD-80952FBCCBE8}">
      <dgm:prSet phldrT="[Text]" custT="1"/>
      <dgm:spPr/>
      <dgm:t>
        <a:bodyPr/>
        <a:lstStyle/>
        <a:p>
          <a:r>
            <a:rPr lang="en-GB" sz="2000" dirty="0" smtClean="0"/>
            <a:t>Comparing light scattering and extinction for non absorbing aerosols. </a:t>
          </a:r>
          <a:endParaRPr lang="en-GB" sz="2000" dirty="0"/>
        </a:p>
      </dgm:t>
    </dgm:pt>
    <dgm:pt modelId="{4E9A5D97-921A-F04A-8565-4DC0EC22D99C}" type="parTrans" cxnId="{B08E4866-5DA5-9546-BFD7-2DE3C6F4EA7B}">
      <dgm:prSet/>
      <dgm:spPr/>
      <dgm:t>
        <a:bodyPr/>
        <a:lstStyle/>
        <a:p>
          <a:endParaRPr lang="en-GB"/>
        </a:p>
      </dgm:t>
    </dgm:pt>
    <dgm:pt modelId="{F0868C66-46CA-7440-90C9-6ACA7C640C8F}" type="sibTrans" cxnId="{B08E4866-5DA5-9546-BFD7-2DE3C6F4EA7B}">
      <dgm:prSet/>
      <dgm:spPr/>
      <dgm:t>
        <a:bodyPr/>
        <a:lstStyle/>
        <a:p>
          <a:endParaRPr lang="en-GB"/>
        </a:p>
      </dgm:t>
    </dgm:pt>
    <dgm:pt modelId="{1A681C44-E84F-B44B-967A-AABA3C37F305}" type="pres">
      <dgm:prSet presAssocID="{3A4544A9-2525-A642-BEC1-414D0D459D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58D877C-6928-6345-BA24-79D4B3CA5053}" type="pres">
      <dgm:prSet presAssocID="{3ADC7428-FE55-C84D-8020-BB196373740C}" presName="linNode" presStyleCnt="0"/>
      <dgm:spPr/>
    </dgm:pt>
    <dgm:pt modelId="{928B277E-19FB-AA43-B24F-F5A700D44B8F}" type="pres">
      <dgm:prSet presAssocID="{3ADC7428-FE55-C84D-8020-BB196373740C}" presName="parentText" presStyleLbl="node1" presStyleIdx="0" presStyleCnt="3" custScaleX="10958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2D2463-79D4-7D49-9921-23AB2895B416}" type="pres">
      <dgm:prSet presAssocID="{3ADC7428-FE55-C84D-8020-BB196373740C}" presName="descendantText" presStyleLbl="alignAccFollowNode1" presStyleIdx="0" presStyleCnt="3" custScaleX="170370" custScaleY="1253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FADE85-BD57-6043-ACD9-66FCDE244408}" type="pres">
      <dgm:prSet presAssocID="{2095816E-504A-BB4A-8879-8806663F583E}" presName="sp" presStyleCnt="0"/>
      <dgm:spPr/>
    </dgm:pt>
    <dgm:pt modelId="{A6FC1352-8491-8E49-ACC3-DEC5B9DAFAEE}" type="pres">
      <dgm:prSet presAssocID="{246FB08E-9E08-3446-9899-D4AC09AC95A3}" presName="linNode" presStyleCnt="0"/>
      <dgm:spPr/>
    </dgm:pt>
    <dgm:pt modelId="{7EA0C9BA-9CA2-064F-897D-DA3EB9526953}" type="pres">
      <dgm:prSet presAssocID="{246FB08E-9E08-3446-9899-D4AC09AC95A3}" presName="parentText" presStyleLbl="node1" presStyleIdx="1" presStyleCnt="3" custScaleX="10544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2315F-B011-204C-9574-6FC6FB9DDDC1}" type="pres">
      <dgm:prSet presAssocID="{246FB08E-9E08-3446-9899-D4AC09AC95A3}" presName="descendantText" presStyleLbl="alignAccFollowNode1" presStyleIdx="1" presStyleCnt="3" custScaleX="164741" custScaleY="1156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8C4E8A-9FC9-BE47-A3CB-85EDA710710B}" type="pres">
      <dgm:prSet presAssocID="{57208B81-87F9-0D4A-8C99-20B39254B072}" presName="sp" presStyleCnt="0"/>
      <dgm:spPr/>
    </dgm:pt>
    <dgm:pt modelId="{CA43B08C-D95A-7447-8F50-3C9FF45F13A9}" type="pres">
      <dgm:prSet presAssocID="{7D2E0E1E-6910-5442-A9E3-5142DC480BE4}" presName="linNode" presStyleCnt="0"/>
      <dgm:spPr/>
    </dgm:pt>
    <dgm:pt modelId="{A415CD70-607B-CE42-B28F-A9E59FB1543C}" type="pres">
      <dgm:prSet presAssocID="{7D2E0E1E-6910-5442-A9E3-5142DC480BE4}" presName="parentText" presStyleLbl="node1" presStyleIdx="2" presStyleCnt="3" custScaleX="8448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EE44EA-9D81-6042-9123-13E5B0F13390}" type="pres">
      <dgm:prSet presAssocID="{7D2E0E1E-6910-5442-A9E3-5142DC480BE4}" presName="descendantText" presStyleLbl="alignAccFollowNode1" presStyleIdx="2" presStyleCnt="3" custScaleX="131359" custScaleY="115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AD9FC5-D5FF-964B-81E7-6863A707B26D}" type="presOf" srcId="{4F2A2446-4C25-9240-A7BD-80952FBCCBE8}" destId="{D0B2315F-B011-204C-9574-6FC6FB9DDDC1}" srcOrd="0" destOrd="1" presId="urn:microsoft.com/office/officeart/2005/8/layout/vList5"/>
    <dgm:cxn modelId="{0920DA25-0B40-F34F-A203-A3C482E8BAAC}" srcId="{3A4544A9-2525-A642-BEC1-414D0D459D6B}" destId="{246FB08E-9E08-3446-9899-D4AC09AC95A3}" srcOrd="1" destOrd="0" parTransId="{9840A37E-4D0F-F849-B18A-627302F827D3}" sibTransId="{57208B81-87F9-0D4A-8C99-20B39254B072}"/>
    <dgm:cxn modelId="{5F7B5AC0-ABF8-FA4A-A3DF-507A83382CF7}" type="presOf" srcId="{246FB08E-9E08-3446-9899-D4AC09AC95A3}" destId="{7EA0C9BA-9CA2-064F-897D-DA3EB9526953}" srcOrd="0" destOrd="0" presId="urn:microsoft.com/office/officeart/2005/8/layout/vList5"/>
    <dgm:cxn modelId="{A8B589A7-76E5-2D42-AFAE-27EA65832B07}" srcId="{7D2E0E1E-6910-5442-A9E3-5142DC480BE4}" destId="{815B0605-A146-ED40-8ECB-192FD8501745}" srcOrd="2" destOrd="0" parTransId="{5CC9EC59-1728-3F46-95B6-2C84B1D6B91D}" sibTransId="{5CD6B51B-5479-0746-9A8E-83BCB88160A4}"/>
    <dgm:cxn modelId="{192E92E4-B491-494A-88AF-B59342C65052}" srcId="{3ADC7428-FE55-C84D-8020-BB196373740C}" destId="{2E63239E-DE8E-0643-9BD4-7493B5909BDF}" srcOrd="1" destOrd="0" parTransId="{59206E5B-8B96-5945-A5FA-B05B5B9C3F16}" sibTransId="{0D951743-4B22-AB4E-9D01-12D8D3B53BB3}"/>
    <dgm:cxn modelId="{3B0955E2-6EF9-CA4B-BEF3-056151974AA9}" type="presOf" srcId="{3ADC7428-FE55-C84D-8020-BB196373740C}" destId="{928B277E-19FB-AA43-B24F-F5A700D44B8F}" srcOrd="0" destOrd="0" presId="urn:microsoft.com/office/officeart/2005/8/layout/vList5"/>
    <dgm:cxn modelId="{9257F94F-4145-8049-B873-0ADA3C4751EC}" srcId="{7D2E0E1E-6910-5442-A9E3-5142DC480BE4}" destId="{E303CCD4-EBC7-5B41-940D-5D8A0EAB0B29}" srcOrd="0" destOrd="0" parTransId="{5EDFEF86-3AE3-014D-BC3E-05ED7AC22B21}" sibTransId="{AC311A6D-92CD-BE4E-8A8B-5EDD05F13AD7}"/>
    <dgm:cxn modelId="{185278F4-EEDE-744A-A284-60A31306B4D6}" type="presOf" srcId="{7D2E0E1E-6910-5442-A9E3-5142DC480BE4}" destId="{A415CD70-607B-CE42-B28F-A9E59FB1543C}" srcOrd="0" destOrd="0" presId="urn:microsoft.com/office/officeart/2005/8/layout/vList5"/>
    <dgm:cxn modelId="{A7E3DABC-5C8C-A340-98FB-3884117A4B0D}" type="presOf" srcId="{E303CCD4-EBC7-5B41-940D-5D8A0EAB0B29}" destId="{F4EE44EA-9D81-6042-9123-13E5B0F13390}" srcOrd="0" destOrd="0" presId="urn:microsoft.com/office/officeart/2005/8/layout/vList5"/>
    <dgm:cxn modelId="{FC6264CD-4F8B-3644-B72D-13DF9C833F6D}" type="presOf" srcId="{815B0605-A146-ED40-8ECB-192FD8501745}" destId="{F4EE44EA-9D81-6042-9123-13E5B0F13390}" srcOrd="0" destOrd="2" presId="urn:microsoft.com/office/officeart/2005/8/layout/vList5"/>
    <dgm:cxn modelId="{64F55506-2F8A-9642-80E2-9BB2EC7B8F1C}" srcId="{7D2E0E1E-6910-5442-A9E3-5142DC480BE4}" destId="{5D873801-2975-4844-9F8A-DDBFF6678351}" srcOrd="1" destOrd="0" parTransId="{DAFF559F-9198-1541-92D0-E27B3315AE91}" sibTransId="{710DD3CF-EE7D-FA43-8537-20051F76CC87}"/>
    <dgm:cxn modelId="{8A0CCA3A-DF04-764E-B762-795FBE767573}" srcId="{3A4544A9-2525-A642-BEC1-414D0D459D6B}" destId="{7D2E0E1E-6910-5442-A9E3-5142DC480BE4}" srcOrd="2" destOrd="0" parTransId="{0DD9C658-A8C2-CE45-8CAC-E0D1C60DCEBF}" sibTransId="{0E9B6C6E-C5E9-004A-B48F-6FD07B34D11C}"/>
    <dgm:cxn modelId="{968104C2-287D-BF42-80DA-E53138FC0816}" srcId="{3ADC7428-FE55-C84D-8020-BB196373740C}" destId="{F1A27046-E98F-254C-87AB-58A1B68C1889}" srcOrd="0" destOrd="0" parTransId="{62947DC3-6DAA-BA44-902B-F1A6C5E6A48A}" sibTransId="{A6DBE315-F84A-A74A-89B6-7DB3A0BB222C}"/>
    <dgm:cxn modelId="{CAF001CB-E41D-3B49-B3C6-983F05E1FC1C}" type="presOf" srcId="{3A4544A9-2525-A642-BEC1-414D0D459D6B}" destId="{1A681C44-E84F-B44B-967A-AABA3C37F305}" srcOrd="0" destOrd="0" presId="urn:microsoft.com/office/officeart/2005/8/layout/vList5"/>
    <dgm:cxn modelId="{B08E4866-5DA5-9546-BFD7-2DE3C6F4EA7B}" srcId="{246FB08E-9E08-3446-9899-D4AC09AC95A3}" destId="{4F2A2446-4C25-9240-A7BD-80952FBCCBE8}" srcOrd="1" destOrd="0" parTransId="{4E9A5D97-921A-F04A-8565-4DC0EC22D99C}" sibTransId="{F0868C66-46CA-7440-90C9-6ACA7C640C8F}"/>
    <dgm:cxn modelId="{1A5C358C-EC4D-CB42-BDF3-A792D7FCED06}" srcId="{246FB08E-9E08-3446-9899-D4AC09AC95A3}" destId="{B819E1BA-9672-A847-9542-DD5547006297}" srcOrd="0" destOrd="0" parTransId="{13498C06-7F16-6C4E-82FB-B96A40247DFA}" sibTransId="{4B0E1888-E259-C747-8347-FB659F0923CE}"/>
    <dgm:cxn modelId="{14EC690F-B52C-8D4E-94A9-1D9F8D9FE9AF}" type="presOf" srcId="{C91B150B-8F5C-C54C-BE9D-216A101A19A0}" destId="{F4EE44EA-9D81-6042-9123-13E5B0F13390}" srcOrd="0" destOrd="3" presId="urn:microsoft.com/office/officeart/2005/8/layout/vList5"/>
    <dgm:cxn modelId="{8754381B-8CBD-624C-A5BD-10D411A04EDF}" srcId="{7D2E0E1E-6910-5442-A9E3-5142DC480BE4}" destId="{C91B150B-8F5C-C54C-BE9D-216A101A19A0}" srcOrd="3" destOrd="0" parTransId="{F3902E12-80A6-CB4E-BC48-39886B596C0D}" sibTransId="{6E8A831B-2FAD-C944-938C-741EDAD678A2}"/>
    <dgm:cxn modelId="{D8CF77E2-4F5B-9949-8D4B-C5D8A7741DB1}" type="presOf" srcId="{2E63239E-DE8E-0643-9BD4-7493B5909BDF}" destId="{C72D2463-79D4-7D49-9921-23AB2895B416}" srcOrd="0" destOrd="1" presId="urn:microsoft.com/office/officeart/2005/8/layout/vList5"/>
    <dgm:cxn modelId="{143A1CC0-988F-2942-8A4B-9BF934FC3C9E}" srcId="{3A4544A9-2525-A642-BEC1-414D0D459D6B}" destId="{3ADC7428-FE55-C84D-8020-BB196373740C}" srcOrd="0" destOrd="0" parTransId="{A68FF7C1-FD72-FB44-BBE0-FEC717DEE03C}" sibTransId="{2095816E-504A-BB4A-8879-8806663F583E}"/>
    <dgm:cxn modelId="{30A4E763-C4D3-9549-B7FF-FC739CD624F4}" type="presOf" srcId="{F1A27046-E98F-254C-87AB-58A1B68C1889}" destId="{C72D2463-79D4-7D49-9921-23AB2895B416}" srcOrd="0" destOrd="0" presId="urn:microsoft.com/office/officeart/2005/8/layout/vList5"/>
    <dgm:cxn modelId="{F0C1A96A-3E85-2744-B2C8-E7D12710EAAD}" type="presOf" srcId="{5D873801-2975-4844-9F8A-DDBFF6678351}" destId="{F4EE44EA-9D81-6042-9123-13E5B0F13390}" srcOrd="0" destOrd="1" presId="urn:microsoft.com/office/officeart/2005/8/layout/vList5"/>
    <dgm:cxn modelId="{FE3DA508-1496-C642-8192-82983C47D7AC}" type="presOf" srcId="{B819E1BA-9672-A847-9542-DD5547006297}" destId="{D0B2315F-B011-204C-9574-6FC6FB9DDDC1}" srcOrd="0" destOrd="0" presId="urn:microsoft.com/office/officeart/2005/8/layout/vList5"/>
    <dgm:cxn modelId="{76B579FB-9590-1049-9811-2A0E07B05C4B}" type="presParOf" srcId="{1A681C44-E84F-B44B-967A-AABA3C37F305}" destId="{558D877C-6928-6345-BA24-79D4B3CA5053}" srcOrd="0" destOrd="0" presId="urn:microsoft.com/office/officeart/2005/8/layout/vList5"/>
    <dgm:cxn modelId="{4B93717E-F7EB-C644-A59D-65CE3255D98C}" type="presParOf" srcId="{558D877C-6928-6345-BA24-79D4B3CA5053}" destId="{928B277E-19FB-AA43-B24F-F5A700D44B8F}" srcOrd="0" destOrd="0" presId="urn:microsoft.com/office/officeart/2005/8/layout/vList5"/>
    <dgm:cxn modelId="{CB5DB233-195C-524F-AD54-17EE7FEB57DF}" type="presParOf" srcId="{558D877C-6928-6345-BA24-79D4B3CA5053}" destId="{C72D2463-79D4-7D49-9921-23AB2895B416}" srcOrd="1" destOrd="0" presId="urn:microsoft.com/office/officeart/2005/8/layout/vList5"/>
    <dgm:cxn modelId="{EBD1F534-444B-BA4F-A6C6-46E2A0C2BC83}" type="presParOf" srcId="{1A681C44-E84F-B44B-967A-AABA3C37F305}" destId="{F0FADE85-BD57-6043-ACD9-66FCDE244408}" srcOrd="1" destOrd="0" presId="urn:microsoft.com/office/officeart/2005/8/layout/vList5"/>
    <dgm:cxn modelId="{57A240A7-DECF-3947-93E4-EB2EAEA4A2E8}" type="presParOf" srcId="{1A681C44-E84F-B44B-967A-AABA3C37F305}" destId="{A6FC1352-8491-8E49-ACC3-DEC5B9DAFAEE}" srcOrd="2" destOrd="0" presId="urn:microsoft.com/office/officeart/2005/8/layout/vList5"/>
    <dgm:cxn modelId="{D9CDBD9F-E3C5-8942-A830-2A30D9435D71}" type="presParOf" srcId="{A6FC1352-8491-8E49-ACC3-DEC5B9DAFAEE}" destId="{7EA0C9BA-9CA2-064F-897D-DA3EB9526953}" srcOrd="0" destOrd="0" presId="urn:microsoft.com/office/officeart/2005/8/layout/vList5"/>
    <dgm:cxn modelId="{7887ADE8-3C85-274A-9A0E-A9265BFE03F6}" type="presParOf" srcId="{A6FC1352-8491-8E49-ACC3-DEC5B9DAFAEE}" destId="{D0B2315F-B011-204C-9574-6FC6FB9DDDC1}" srcOrd="1" destOrd="0" presId="urn:microsoft.com/office/officeart/2005/8/layout/vList5"/>
    <dgm:cxn modelId="{6CFF3F49-9175-4D4F-A812-3ED704B7C4D7}" type="presParOf" srcId="{1A681C44-E84F-B44B-967A-AABA3C37F305}" destId="{238C4E8A-9FC9-BE47-A3CB-85EDA710710B}" srcOrd="3" destOrd="0" presId="urn:microsoft.com/office/officeart/2005/8/layout/vList5"/>
    <dgm:cxn modelId="{69CF9A67-7DD7-8D44-859D-189997FEC00D}" type="presParOf" srcId="{1A681C44-E84F-B44B-967A-AABA3C37F305}" destId="{CA43B08C-D95A-7447-8F50-3C9FF45F13A9}" srcOrd="4" destOrd="0" presId="urn:microsoft.com/office/officeart/2005/8/layout/vList5"/>
    <dgm:cxn modelId="{999AF022-91C3-0C42-9B10-CBBD373F7408}" type="presParOf" srcId="{CA43B08C-D95A-7447-8F50-3C9FF45F13A9}" destId="{A415CD70-607B-CE42-B28F-A9E59FB1543C}" srcOrd="0" destOrd="0" presId="urn:microsoft.com/office/officeart/2005/8/layout/vList5"/>
    <dgm:cxn modelId="{31C0725D-8507-D946-B9D4-21A8844B1B33}" type="presParOf" srcId="{CA43B08C-D95A-7447-8F50-3C9FF45F13A9}" destId="{F4EE44EA-9D81-6042-9123-13E5B0F133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D2463-79D4-7D49-9921-23AB2895B416}">
      <dsp:nvSpPr>
        <dsp:cNvPr id="0" name=""/>
        <dsp:cNvSpPr/>
      </dsp:nvSpPr>
      <dsp:spPr>
        <a:xfrm rot="5400000">
          <a:off x="4245580" y="-2096485"/>
          <a:ext cx="1725823" cy="5926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Zero adjust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</a:t>
          </a:r>
          <a:r>
            <a:rPr lang="en-GB" sz="2000" kern="1200" baseline="-25000" dirty="0" smtClean="0"/>
            <a:t>2</a:t>
          </a:r>
          <a:r>
            <a:rPr lang="en-GB" sz="2000" kern="1200" dirty="0" smtClean="0"/>
            <a:t> span calibration</a:t>
          </a:r>
          <a:endParaRPr lang="en-GB" sz="2000" kern="1200" dirty="0"/>
        </a:p>
      </dsp:txBody>
      <dsp:txXfrm rot="-5400000">
        <a:off x="2145045" y="88298"/>
        <a:ext cx="5842645" cy="1557327"/>
      </dsp:txXfrm>
    </dsp:sp>
    <dsp:sp modelId="{928B277E-19FB-AA43-B24F-F5A700D44B8F}">
      <dsp:nvSpPr>
        <dsp:cNvPr id="0" name=""/>
        <dsp:cNvSpPr/>
      </dsp:nvSpPr>
      <dsp:spPr>
        <a:xfrm>
          <a:off x="676" y="6657"/>
          <a:ext cx="2144369" cy="17206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Calibration of Scattering measurement</a:t>
          </a:r>
          <a:endParaRPr lang="en-GB" sz="2400" kern="1200" dirty="0"/>
        </a:p>
      </dsp:txBody>
      <dsp:txXfrm>
        <a:off x="84669" y="90650"/>
        <a:ext cx="1976383" cy="1552620"/>
      </dsp:txXfrm>
    </dsp:sp>
    <dsp:sp modelId="{D0B2315F-B011-204C-9574-6FC6FB9DDDC1}">
      <dsp:nvSpPr>
        <dsp:cNvPr id="0" name=""/>
        <dsp:cNvSpPr/>
      </dsp:nvSpPr>
      <dsp:spPr>
        <a:xfrm rot="5400000">
          <a:off x="4312746" y="-293302"/>
          <a:ext cx="1591286" cy="59390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Calibration of CAPS’s effective </a:t>
          </a:r>
          <a:r>
            <a:rPr lang="en-GB" sz="2000" kern="1200" dirty="0" err="1" smtClean="0"/>
            <a:t>pathlengths</a:t>
          </a:r>
          <a:r>
            <a:rPr lang="en-GB" sz="2000" kern="1200" dirty="0" smtClean="0"/>
            <a:t> and non linearity.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Comparing light scattering and extinction for non absorbing aerosols. </a:t>
          </a:r>
          <a:endParaRPr lang="en-GB" sz="2000" kern="1200" dirty="0"/>
        </a:p>
      </dsp:txBody>
      <dsp:txXfrm rot="-5400000">
        <a:off x="2138880" y="1958244"/>
        <a:ext cx="5861338" cy="1435926"/>
      </dsp:txXfrm>
    </dsp:sp>
    <dsp:sp modelId="{7EA0C9BA-9CA2-064F-897D-DA3EB9526953}">
      <dsp:nvSpPr>
        <dsp:cNvPr id="0" name=""/>
        <dsp:cNvSpPr/>
      </dsp:nvSpPr>
      <dsp:spPr>
        <a:xfrm>
          <a:off x="676" y="1815903"/>
          <a:ext cx="2138204" cy="17206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Calibration of Extinction measurement</a:t>
          </a:r>
          <a:endParaRPr lang="en-GB" sz="2400" kern="1200" dirty="0"/>
        </a:p>
      </dsp:txBody>
      <dsp:txXfrm>
        <a:off x="84669" y="1899896"/>
        <a:ext cx="1970218" cy="1552620"/>
      </dsp:txXfrm>
    </dsp:sp>
    <dsp:sp modelId="{F4EE44EA-9D81-6042-9123-13E5B0F13390}">
      <dsp:nvSpPr>
        <dsp:cNvPr id="0" name=""/>
        <dsp:cNvSpPr/>
      </dsp:nvSpPr>
      <dsp:spPr>
        <a:xfrm rot="5400000">
          <a:off x="4314923" y="1518134"/>
          <a:ext cx="1591396" cy="59294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Daily: </a:t>
          </a:r>
          <a:r>
            <a:rPr lang="en-GB" sz="1800" kern="1200" dirty="0" err="1" smtClean="0"/>
            <a:t>Nephelometer</a:t>
          </a:r>
          <a:r>
            <a:rPr lang="en-GB" sz="1800" kern="1200" dirty="0" smtClean="0"/>
            <a:t> zero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Weekly: </a:t>
          </a:r>
          <a:r>
            <a:rPr lang="en-GB" sz="1800" kern="1200" dirty="0" err="1" smtClean="0"/>
            <a:t>Nephelometer</a:t>
          </a:r>
          <a:r>
            <a:rPr lang="en-GB" sz="1800" kern="1200" dirty="0" smtClean="0"/>
            <a:t> span and CAPS’s path lengths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Weekly: Check for noise levels and baseline drift.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Single scattering albedos higher 0.9 require more frequent checks. A clear recommendation is not yet possible. </a:t>
          </a:r>
          <a:endParaRPr lang="en-GB" sz="1800" kern="1200" dirty="0"/>
        </a:p>
      </dsp:txBody>
      <dsp:txXfrm rot="-5400000">
        <a:off x="2145912" y="3764831"/>
        <a:ext cx="5851732" cy="1436024"/>
      </dsp:txXfrm>
    </dsp:sp>
    <dsp:sp modelId="{A415CD70-607B-CE42-B28F-A9E59FB1543C}">
      <dsp:nvSpPr>
        <dsp:cNvPr id="0" name=""/>
        <dsp:cNvSpPr/>
      </dsp:nvSpPr>
      <dsp:spPr>
        <a:xfrm>
          <a:off x="676" y="3622540"/>
          <a:ext cx="2145235" cy="17206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Quality assurance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(checks and calibrations)</a:t>
          </a:r>
          <a:endParaRPr lang="en-GB" sz="2000" kern="1200" dirty="0"/>
        </a:p>
      </dsp:txBody>
      <dsp:txXfrm>
        <a:off x="84669" y="3706533"/>
        <a:ext cx="1977249" cy="1552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3DD2BE-A5BC-DA4A-A4E7-323F088A7530}" type="datetimeFigureOut">
              <a:rPr lang="de-DE"/>
              <a:pPr>
                <a:defRPr/>
              </a:pPr>
              <a:t>11.10.2016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3F95B5-6898-9244-946F-82E1AB9ED0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10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9DF26D-8C0E-B643-BAF9-4F9F8A2BED98}" type="datetimeFigureOut">
              <a:rPr lang="de-DE"/>
              <a:pPr>
                <a:defRPr/>
              </a:pPr>
              <a:t>11.10.2016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83F2C5-4139-5C48-B7A9-AF01C3F753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06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43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14338" algn="l" defTabSz="4143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28675" algn="l" defTabSz="4143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243013" algn="l" defTabSz="4143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657350" algn="l" defTabSz="4143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072945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de-DE" smtClean="0">
              <a:ea typeface="ＭＳ Ｐゴシック" pitchFamily="34" charset="-128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532012B-A504-4FF6-878F-60F1A8ECBF89}" type="slidenum">
              <a:rPr lang="en-US" altLang="de-DE" sz="1200">
                <a:latin typeface="Calibri" pitchFamily="34" charset="0"/>
              </a:rPr>
              <a:pPr eaLnBrk="1" hangingPunct="1"/>
              <a:t>1</a:t>
            </a:fld>
            <a:endParaRPr lang="en-US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Mitglied_WGL_4c_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741988"/>
            <a:ext cx="100488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28231" y="585692"/>
            <a:ext cx="8087538" cy="286402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3600" b="1" baseline="0">
                <a:latin typeface="Helvetica"/>
                <a:cs typeface="Helvetica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28231" y="3871513"/>
            <a:ext cx="8087538" cy="12158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6708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4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019800"/>
            <a:ext cx="1508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081088" y="35750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8571" y="311150"/>
            <a:ext cx="8561857" cy="26374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23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itel +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019800"/>
            <a:ext cx="1508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92473" y="322264"/>
            <a:ext cx="8557839" cy="4531958"/>
          </a:xfrm>
          <a:prstGeom prst="rect">
            <a:avLst/>
          </a:prstGeom>
        </p:spPr>
        <p:txBody>
          <a:bodyPr vert="horz" lIns="82918" tIns="41459" rIns="82918" bIns="41459"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76708" y="5133798"/>
            <a:ext cx="8573604" cy="547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435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itel +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019800"/>
            <a:ext cx="1508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91048" y="321679"/>
            <a:ext cx="4959349" cy="4552791"/>
          </a:xfrm>
          <a:prstGeom prst="rect">
            <a:avLst/>
          </a:prstGeom>
        </p:spPr>
        <p:txBody>
          <a:bodyPr vert="horz" lIns="82918" tIns="41459" rIns="82918" bIns="41459"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5756846" y="299593"/>
            <a:ext cx="3093467" cy="45527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90794" y="5133798"/>
            <a:ext cx="8562693" cy="547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3575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+ Titel + Tex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019800"/>
            <a:ext cx="1508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84163" y="1336261"/>
            <a:ext cx="4912191" cy="4524789"/>
          </a:xfrm>
          <a:prstGeom prst="rect">
            <a:avLst/>
          </a:prstGeom>
        </p:spPr>
        <p:txBody>
          <a:bodyPr vert="horz" lIns="82918" tIns="41459" rIns="82918" bIns="41459"/>
          <a:lstStyle/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5418167" y="1336261"/>
            <a:ext cx="3427021" cy="45247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98572" y="331468"/>
            <a:ext cx="8546616" cy="7047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5814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019800"/>
            <a:ext cx="1508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 noGrp="1"/>
          </p:cNvSpPr>
          <p:nvPr>
            <p:ph sz="quarter" idx="16"/>
          </p:nvPr>
        </p:nvSpPr>
        <p:spPr>
          <a:xfrm>
            <a:off x="295487" y="322263"/>
            <a:ext cx="4090291" cy="4724677"/>
          </a:xfrm>
          <a:prstGeom prst="rect">
            <a:avLst/>
          </a:prstGeom>
        </p:spPr>
        <p:txBody>
          <a:bodyPr vert="horz" lIns="82918" tIns="41459" rIns="82918" bIns="41459"/>
          <a:lstStyle>
            <a:lvl1pPr>
              <a:defRPr sz="1800" b="1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quarter" idx="17"/>
          </p:nvPr>
        </p:nvSpPr>
        <p:spPr>
          <a:xfrm>
            <a:off x="4748697" y="322193"/>
            <a:ext cx="4108064" cy="4724677"/>
          </a:xfrm>
          <a:prstGeom prst="rect">
            <a:avLst/>
          </a:prstGeom>
        </p:spPr>
        <p:txBody>
          <a:bodyPr vert="horz" lIns="82918" tIns="41459" rIns="82918" bIns="41459"/>
          <a:lstStyle>
            <a:lvl1pPr>
              <a:defRPr sz="1800" b="1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4748697" y="5321531"/>
            <a:ext cx="4101616" cy="547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284163" y="5321531"/>
            <a:ext cx="4101616" cy="547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202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88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txStyles>
    <p:titleStyle>
      <a:lvl1pPr algn="ctr" defTabSz="45561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19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5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2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9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1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5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9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6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hteck 3"/>
          <p:cNvSpPr>
            <a:spLocks noChangeArrowheads="1"/>
          </p:cNvSpPr>
          <p:nvPr/>
        </p:nvSpPr>
        <p:spPr bwMode="auto">
          <a:xfrm>
            <a:off x="381000" y="282575"/>
            <a:ext cx="838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4000" b="1" dirty="0"/>
              <a:t>Development </a:t>
            </a:r>
            <a:r>
              <a:rPr lang="de-DE" sz="4000" b="1" dirty="0" err="1"/>
              <a:t>of</a:t>
            </a:r>
            <a:r>
              <a:rPr lang="de-DE" sz="4000" b="1" dirty="0"/>
              <a:t> </a:t>
            </a:r>
            <a:r>
              <a:rPr lang="de-DE" sz="4000" b="1" dirty="0" err="1"/>
              <a:t>reference</a:t>
            </a:r>
            <a:r>
              <a:rPr lang="de-DE" sz="4000" b="1" dirty="0"/>
              <a:t> </a:t>
            </a:r>
            <a:r>
              <a:rPr lang="de-DE" sz="4000" b="1" dirty="0" err="1"/>
              <a:t>instruments</a:t>
            </a:r>
            <a:r>
              <a:rPr lang="de-DE" sz="4000" b="1" dirty="0"/>
              <a:t> </a:t>
            </a:r>
            <a:r>
              <a:rPr lang="de-DE" sz="4000" b="1" dirty="0" err="1"/>
              <a:t>for</a:t>
            </a:r>
            <a:r>
              <a:rPr lang="de-DE" sz="4000" b="1" dirty="0"/>
              <a:t> multi-</a:t>
            </a:r>
            <a:r>
              <a:rPr lang="de-DE" sz="4000" b="1" dirty="0" err="1"/>
              <a:t>wavelength</a:t>
            </a:r>
            <a:r>
              <a:rPr lang="de-DE" sz="4000" b="1" dirty="0"/>
              <a:t> </a:t>
            </a:r>
            <a:r>
              <a:rPr lang="de-DE" sz="4000" b="1" dirty="0" err="1"/>
              <a:t>absorption</a:t>
            </a:r>
            <a:r>
              <a:rPr lang="de-DE" sz="4000" b="1" dirty="0"/>
              <a:t> </a:t>
            </a:r>
            <a:r>
              <a:rPr lang="de-DE" sz="4000" b="1" dirty="0" err="1"/>
              <a:t>measurements</a:t>
            </a:r>
            <a:endParaRPr lang="en-US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39552" y="2780928"/>
            <a:ext cx="82809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Thomas </a:t>
            </a: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Müller and Alfred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Wiedensohler</a:t>
            </a:r>
            <a:endParaRPr lang="en-US" sz="2400" b="1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algn="l" eaLnBrk="1" hangingPunct="1">
              <a:defRPr/>
            </a:pPr>
            <a:r>
              <a:rPr lang="en-US" sz="1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Leibniz Institute for Tropospheric Research, Leipzig</a:t>
            </a:r>
          </a:p>
          <a:p>
            <a:pPr algn="l" eaLnBrk="1" hangingPunct="1">
              <a:defRPr/>
            </a:pPr>
            <a:endParaRPr lang="en-US" sz="1800" b="1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  <a:p>
            <a:pPr algn="l" eaLnBrk="1" hangingPunct="1">
              <a:defRPr/>
            </a:pPr>
            <a:endParaRPr lang="en-US" sz="1800" b="1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  <a:p>
            <a:pPr algn="l" eaLnBrk="1" hangingPunct="1">
              <a:defRPr/>
            </a:pPr>
            <a:endParaRPr lang="en-US" sz="1800" b="1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  <a:p>
            <a:pPr algn="l" eaLnBrk="1" hangingPunct="1">
              <a:defRPr/>
            </a:pPr>
            <a:endParaRPr lang="en-US" sz="1800" b="1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  <a:p>
            <a:pPr algn="l" eaLnBrk="1" hangingPunct="1">
              <a:defRPr/>
            </a:pPr>
            <a:r>
              <a:rPr lang="en-US" sz="1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ACTRIS</a:t>
            </a:r>
            <a:r>
              <a:rPr lang="en-US" sz="1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-2 </a:t>
            </a:r>
            <a:r>
              <a:rPr lang="en-US" sz="1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WP3 Workshop, Bologna, October 2016 </a:t>
            </a:r>
            <a:endParaRPr lang="en-US" sz="1800" b="1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  <a:p>
            <a:pPr algn="l" eaLnBrk="1" hangingPunct="1">
              <a:defRPr/>
            </a:pPr>
            <a:endParaRPr lang="en-US" sz="1800" b="1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6" name="Picture 2" descr="C:\Users\Alfred\Ali\Bilder\Logos\Leibni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46568"/>
            <a:ext cx="14398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fred\Ali\Bilder\Logos\TROPOS mit T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80" y="5763468"/>
            <a:ext cx="187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 descr="logo-actri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5589240"/>
            <a:ext cx="1944215" cy="10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0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550691" y="179808"/>
            <a:ext cx="674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Method and combined uncertainty</a:t>
            </a:r>
            <a:endParaRPr lang="en-GB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1047834" y="739497"/>
            <a:ext cx="61848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>
                <a:latin typeface="Times New Roman"/>
                <a:cs typeface="Times New Roman"/>
              </a:rPr>
              <a:t>absorption = extinction - scattering</a:t>
            </a:r>
            <a:endParaRPr lang="en-GB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43573"/>
              </p:ext>
            </p:extLst>
          </p:nvPr>
        </p:nvGraphicFramePr>
        <p:xfrm>
          <a:off x="298572" y="1376819"/>
          <a:ext cx="8647348" cy="542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6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extinction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scattering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763">
                <a:tc>
                  <a:txBody>
                    <a:bodyPr/>
                    <a:lstStyle/>
                    <a:p>
                      <a:r>
                        <a:rPr lang="en-GB" dirty="0" smtClean="0"/>
                        <a:t>Instrument(s)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Three</a:t>
                      </a:r>
                      <a:r>
                        <a:rPr lang="en-GB" baseline="0" dirty="0" smtClean="0"/>
                        <a:t> CAPS </a:t>
                      </a:r>
                      <a:r>
                        <a:rPr lang="en-GB" baseline="0" dirty="0" err="1" smtClean="0"/>
                        <a:t>PMex</a:t>
                      </a:r>
                      <a:r>
                        <a:rPr lang="en-GB" baseline="0" dirty="0" smtClean="0"/>
                        <a:t> at 447, 530 and 655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Three</a:t>
                      </a:r>
                      <a:r>
                        <a:rPr lang="en-GB" baseline="0" dirty="0" smtClean="0"/>
                        <a:t> wavelength </a:t>
                      </a:r>
                      <a:r>
                        <a:rPr lang="en-GB" baseline="0" dirty="0" err="1" smtClean="0"/>
                        <a:t>Nephelometer</a:t>
                      </a:r>
                      <a:r>
                        <a:rPr lang="en-GB" baseline="0" dirty="0" smtClean="0"/>
                        <a:t> Aurora4000, 450, 525, 635 nm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32">
                <a:tc>
                  <a:txBody>
                    <a:bodyPr/>
                    <a:lstStyle/>
                    <a:p>
                      <a:r>
                        <a:rPr lang="en-GB" dirty="0" smtClean="0"/>
                        <a:t>Adjustment</a:t>
                      </a:r>
                      <a:r>
                        <a:rPr lang="en-GB" baseline="0" dirty="0" smtClean="0"/>
                        <a:t> of wavelengths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Interpolation rule based 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Ångström</a:t>
                      </a:r>
                      <a:r>
                        <a:rPr lang="en-GB" baseline="0" dirty="0" smtClean="0"/>
                        <a:t> exponents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5895">
                <a:tc>
                  <a:txBody>
                    <a:bodyPr/>
                    <a:lstStyle/>
                    <a:p>
                      <a:r>
                        <a:rPr lang="en-GB" dirty="0" smtClean="0"/>
                        <a:t>Contributions to </a:t>
                      </a:r>
                      <a:r>
                        <a:rPr lang="en-GB" b="1" dirty="0" smtClean="0"/>
                        <a:t>combined uncertainty </a:t>
                      </a:r>
                      <a:r>
                        <a:rPr lang="en-GB" dirty="0" smtClean="0"/>
                        <a:t>of absorption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 smtClean="0"/>
                        <a:t>Noise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 smtClean="0"/>
                        <a:t>Baseline drift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 smtClean="0"/>
                        <a:t>Gas</a:t>
                      </a:r>
                      <a:r>
                        <a:rPr lang="en-GB" sz="1600" baseline="0" dirty="0" smtClean="0"/>
                        <a:t> absorption (ambient trace gases)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aseline="0" dirty="0" smtClean="0"/>
                        <a:t>Path length calibration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aseline="0" dirty="0" smtClean="0"/>
                        <a:t>Non-linearity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aseline="0" dirty="0" smtClean="0"/>
                        <a:t>Temperature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 smtClean="0"/>
                        <a:t>Noise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 smtClean="0"/>
                        <a:t>Baseline drift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 smtClean="0"/>
                        <a:t>Calibration</a:t>
                      </a:r>
                      <a:r>
                        <a:rPr lang="en-GB" sz="1600" baseline="0" dirty="0" smtClean="0"/>
                        <a:t> factor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aseline="0" dirty="0" smtClean="0"/>
                        <a:t>Truncation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aseline="0" dirty="0" smtClean="0"/>
                        <a:t>Temperature stability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5895"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Corrections: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baseline="0" dirty="0" smtClean="0"/>
                        <a:t>Except ambient gas absorption (O</a:t>
                      </a:r>
                      <a:r>
                        <a:rPr lang="en-GB" baseline="-25000" dirty="0" smtClean="0"/>
                        <a:t>3</a:t>
                      </a:r>
                      <a:r>
                        <a:rPr lang="en-GB" baseline="0" dirty="0" smtClean="0"/>
                        <a:t>, NO</a:t>
                      </a:r>
                      <a:r>
                        <a:rPr lang="en-GB" baseline="-25000" dirty="0" smtClean="0"/>
                        <a:t>2</a:t>
                      </a:r>
                      <a:r>
                        <a:rPr lang="en-GB" baseline="0" dirty="0" smtClean="0"/>
                        <a:t>,..), all effects contribution to the combined uncertainty can be corrected.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baseline="0" dirty="0" smtClean="0"/>
                        <a:t>Corrections for minimizing base line drift are currently under development (cf. page 4).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GB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18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95646" y="219902"/>
            <a:ext cx="644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Calibration and Quality assurance</a:t>
            </a:r>
            <a:endParaRPr lang="en-GB" sz="36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157789294"/>
              </p:ext>
            </p:extLst>
          </p:nvPr>
        </p:nvGraphicFramePr>
        <p:xfrm>
          <a:off x="566325" y="1045136"/>
          <a:ext cx="8078575" cy="5347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7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2"/>
          <a:srcRect t="12069"/>
          <a:stretch/>
        </p:blipFill>
        <p:spPr>
          <a:xfrm>
            <a:off x="0" y="1206897"/>
            <a:ext cx="8093364" cy="497566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04589" y="107632"/>
            <a:ext cx="6277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CAPS baseline drift </a:t>
            </a:r>
          </a:p>
          <a:p>
            <a:r>
              <a:rPr lang="en-GB" sz="2400" dirty="0" smtClean="0"/>
              <a:t>Extinction and baseline signal for particle free air</a:t>
            </a:r>
            <a:endParaRPr lang="en-GB" sz="2400" dirty="0"/>
          </a:p>
        </p:txBody>
      </p:sp>
      <p:sp>
        <p:nvSpPr>
          <p:cNvPr id="6" name="Abgerundetes Rechteck 5"/>
          <p:cNvSpPr/>
          <p:nvPr/>
        </p:nvSpPr>
        <p:spPr>
          <a:xfrm>
            <a:off x="1624693" y="1988207"/>
            <a:ext cx="618123" cy="32711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bgerundetes Rechteck 7"/>
          <p:cNvSpPr/>
          <p:nvPr/>
        </p:nvSpPr>
        <p:spPr>
          <a:xfrm>
            <a:off x="3773887" y="2740234"/>
            <a:ext cx="925114" cy="2016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1006453" y="1111029"/>
            <a:ext cx="481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‘Jumps’ in baseline signal (&gt; 0.15  Mm</a:t>
            </a:r>
            <a:r>
              <a:rPr lang="en-GB" baseline="30000" dirty="0" smtClean="0"/>
              <a:t>-1</a:t>
            </a:r>
            <a:r>
              <a:rPr lang="en-GB" dirty="0" smtClean="0"/>
              <a:t>) </a:t>
            </a:r>
          </a:p>
          <a:p>
            <a:r>
              <a:rPr lang="en-GB" dirty="0" smtClean="0"/>
              <a:t>Obviously, previous baseline measurement induced an irreversible change of baseline signal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4112166" y="2151052"/>
            <a:ext cx="306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Baseline drift &lt; 0.15 Mm</a:t>
            </a:r>
            <a:r>
              <a:rPr lang="en-GB" baseline="30000" dirty="0" smtClean="0"/>
              <a:t>-1</a:t>
            </a:r>
            <a:r>
              <a:rPr lang="en-GB" dirty="0" smtClean="0"/>
              <a:t> is compensated by instrument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866768" y="5970289"/>
            <a:ext cx="6312853" cy="830997"/>
          </a:xfrm>
          <a:prstGeom prst="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Methods for corrections and flagging are under development</a:t>
            </a:r>
            <a:endParaRPr lang="en-GB" sz="2400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1789545" y="3336636"/>
            <a:ext cx="0" cy="16394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>
            <a:off x="1443182" y="4421909"/>
            <a:ext cx="34636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901403" y="3994838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prev.</a:t>
            </a:r>
          </a:p>
          <a:p>
            <a:r>
              <a:rPr lang="en-GB" sz="1200" dirty="0" smtClean="0"/>
              <a:t>baseline</a:t>
            </a:r>
          </a:p>
          <a:p>
            <a:r>
              <a:rPr lang="en-GB" sz="1200" dirty="0" smtClean="0"/>
              <a:t>meas.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/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"/>
          <a:stretch/>
        </p:blipFill>
        <p:spPr bwMode="auto">
          <a:xfrm>
            <a:off x="800910" y="1916381"/>
            <a:ext cx="7541096" cy="4626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80062" y="113904"/>
            <a:ext cx="8763938" cy="1661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Non-linearity of CAPS</a:t>
            </a:r>
          </a:p>
          <a:p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Non-linearity was determined several times in the last 18 months. 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No significant change was observed. </a:t>
            </a:r>
            <a:endParaRPr lang="en-GB" sz="2400" dirty="0"/>
          </a:p>
        </p:txBody>
      </p:sp>
      <p:pic>
        <p:nvPicPr>
          <p:cNvPr id="5" name="Bild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 t="9354" r="7237" b="53370"/>
          <a:stretch/>
        </p:blipFill>
        <p:spPr bwMode="auto">
          <a:xfrm>
            <a:off x="4843833" y="2508180"/>
            <a:ext cx="4079610" cy="2638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1205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73" y="933558"/>
            <a:ext cx="6554761" cy="38240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298571" y="221624"/>
            <a:ext cx="85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Combined uncertainty for 1 minute averages </a:t>
            </a:r>
            <a:endParaRPr lang="en-GB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298571" y="4610215"/>
            <a:ext cx="8613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smtClean="0"/>
              <a:t>Theoretically, longer averaging times would reduce instrumental noise and uncertainty.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But, baseline drift on time scales of 1 to 15 minutes limits the benefit of longer </a:t>
            </a:r>
            <a:r>
              <a:rPr lang="en-GB" sz="2000" dirty="0" smtClean="0"/>
              <a:t>averaging </a:t>
            </a:r>
            <a:r>
              <a:rPr lang="en-GB" sz="2000" dirty="0" smtClean="0"/>
              <a:t>times.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Analysis of baseline drift and development of methods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correction and flagging is </a:t>
            </a:r>
            <a:r>
              <a:rPr lang="en-GB" sz="2000" dirty="0" err="1" smtClean="0"/>
              <a:t>ongoing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506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OS_PPT_4_3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TROPOS_PPT_4_3_eng.pot</Template>
  <TotalTime>0</TotalTime>
  <Words>351</Words>
  <Application>Microsoft Office PowerPoint</Application>
  <PresentationFormat>Bildschirmpräsentation (4:3)</PresentationFormat>
  <Paragraphs>64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Helvetica</vt:lpstr>
      <vt:lpstr>Times New Roman</vt:lpstr>
      <vt:lpstr>TROPOS_PPT_4_3_eng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Brown</dc:creator>
  <cp:lastModifiedBy>Alfred Wiedensohler</cp:lastModifiedBy>
  <cp:revision>128</cp:revision>
  <dcterms:created xsi:type="dcterms:W3CDTF">2012-06-26T16:59:07Z</dcterms:created>
  <dcterms:modified xsi:type="dcterms:W3CDTF">2016-10-11T02:58:29Z</dcterms:modified>
</cp:coreProperties>
</file>