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8" r:id="rId2"/>
    <p:sldId id="291" r:id="rId3"/>
    <p:sldId id="292" r:id="rId4"/>
    <p:sldId id="288" r:id="rId5"/>
    <p:sldId id="293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28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E8E02-A91D-4E50-A85F-A6E785B29340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3DA51-660C-45AC-B5D1-E5D90B9BAA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0090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de-DE" smtClean="0">
              <a:ea typeface="ＭＳ Ｐゴシック" pitchFamily="34" charset="-128"/>
            </a:endParaRPr>
          </a:p>
        </p:txBody>
      </p:sp>
      <p:sp>
        <p:nvSpPr>
          <p:cNvPr id="1638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532012B-A504-4FF6-878F-60F1A8ECBF89}" type="slidenum">
              <a:rPr lang="en-US" altLang="de-DE" sz="1200">
                <a:latin typeface="Calibri" pitchFamily="34" charset="0"/>
              </a:rPr>
              <a:pPr eaLnBrk="1" hangingPunct="1"/>
              <a:t>1</a:t>
            </a:fld>
            <a:endParaRPr lang="en-US" altLang="de-DE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DAAF-8420-AC40-99A5-FA98F02236D5}" type="datetimeFigureOut">
              <a:rPr lang="de-DE" smtClean="0"/>
              <a:t>11.10.2016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FEF5-1DC0-9147-8BA5-F9C0F864E2C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2" descr="C:\Users\Alfred\Ali\Bilder\Logos\Leibniz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42" y="5586738"/>
            <a:ext cx="1440160" cy="97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lfred\Ali\Bilder\Logos\TROPOS mit Text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354" y="5586738"/>
            <a:ext cx="1879618" cy="899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045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699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00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085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864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17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4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82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297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40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46856" y="-3154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CA04F-6863-414B-9C97-03191C6AAA8A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647E9-F3C8-4854-837C-BBB5AD4C08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96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3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3"/>
          <p:cNvSpPr>
            <a:spLocks noChangeArrowheads="1"/>
          </p:cNvSpPr>
          <p:nvPr/>
        </p:nvSpPr>
        <p:spPr bwMode="auto">
          <a:xfrm>
            <a:off x="381000" y="282575"/>
            <a:ext cx="8382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de-DE" sz="4000" b="1" dirty="0"/>
              <a:t>Development </a:t>
            </a:r>
            <a:r>
              <a:rPr lang="de-DE" sz="4000" b="1" dirty="0" err="1"/>
              <a:t>of</a:t>
            </a:r>
            <a:r>
              <a:rPr lang="de-DE" sz="4000" b="1" dirty="0"/>
              <a:t> </a:t>
            </a:r>
            <a:r>
              <a:rPr lang="de-DE" sz="4000" b="1" dirty="0" err="1" smtClean="0"/>
              <a:t>correction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factors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for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Aethalometers</a:t>
            </a:r>
            <a:r>
              <a:rPr lang="de-DE" sz="4000" b="1" dirty="0" smtClean="0"/>
              <a:t> </a:t>
            </a:r>
          </a:p>
          <a:p>
            <a:pPr algn="ctr"/>
            <a:r>
              <a:rPr lang="de-DE" sz="4000" b="1" dirty="0" smtClean="0"/>
              <a:t>AE31</a:t>
            </a:r>
            <a:r>
              <a:rPr lang="de-DE" sz="4000" b="1" dirty="0"/>
              <a:t> </a:t>
            </a:r>
            <a:r>
              <a:rPr lang="de-DE" sz="4000" b="1" dirty="0" err="1" smtClean="0"/>
              <a:t>and</a:t>
            </a:r>
            <a:r>
              <a:rPr lang="de-DE" sz="4000" b="1" dirty="0" smtClean="0"/>
              <a:t> AE33</a:t>
            </a:r>
            <a:endParaRPr lang="en-US" sz="4000" dirty="0"/>
          </a:p>
        </p:txBody>
      </p:sp>
      <p:pic>
        <p:nvPicPr>
          <p:cNvPr id="15364" name="Picture 2" descr="C:\Users\Alfred\Ali\Bilder\Logos\Leibniz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846568"/>
            <a:ext cx="143986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3" descr="C:\Users\Alfred\Ali\Bilder\Logos\TROPOS mit Tex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880" y="5763468"/>
            <a:ext cx="1879600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el 1"/>
          <p:cNvSpPr txBox="1">
            <a:spLocks/>
          </p:cNvSpPr>
          <p:nvPr/>
        </p:nvSpPr>
        <p:spPr bwMode="auto">
          <a:xfrm>
            <a:off x="539552" y="2780928"/>
            <a:ext cx="8280920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Thomas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Müller</a:t>
            </a:r>
          </a:p>
          <a:p>
            <a:pPr algn="l" eaLnBrk="1" hangingPunct="1">
              <a:defRPr/>
            </a:pPr>
            <a:r>
              <a:rPr lang="en-US" sz="1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+mj-cs"/>
              </a:rPr>
              <a:t>Leibniz Institute for Tropospheric Research, Leipzig</a:t>
            </a:r>
          </a:p>
          <a:p>
            <a:pPr algn="l" eaLnBrk="1" hangingPunct="1">
              <a:defRPr/>
            </a:pPr>
            <a:endParaRPr lang="en-US" sz="1800" b="1" i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j-cs"/>
            </a:endParaRPr>
          </a:p>
          <a:p>
            <a:pPr algn="l" eaLnBrk="1" hangingPunct="1">
              <a:defRPr/>
            </a:pPr>
            <a:endParaRPr lang="en-US" sz="1800" b="1" i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j-cs"/>
            </a:endParaRPr>
          </a:p>
          <a:p>
            <a:pPr algn="l" eaLnBrk="1" hangingPunct="1">
              <a:defRPr/>
            </a:pPr>
            <a:endParaRPr lang="en-US" sz="1800" b="1" i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j-cs"/>
            </a:endParaRPr>
          </a:p>
          <a:p>
            <a:pPr algn="l" eaLnBrk="1" hangingPunct="1">
              <a:defRPr/>
            </a:pPr>
            <a:endParaRPr lang="en-US" sz="1800" b="1" i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j-cs"/>
            </a:endParaRPr>
          </a:p>
          <a:p>
            <a:pPr algn="l" eaLnBrk="1" hangingPunct="1">
              <a:defRPr/>
            </a:pPr>
            <a:r>
              <a:rPr lang="en-US" sz="1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+mj-cs"/>
              </a:rPr>
              <a:t>ACTRIS</a:t>
            </a:r>
            <a:r>
              <a:rPr lang="en-US" sz="1800" b="1" i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+mj-cs"/>
              </a:rPr>
              <a:t>-2 </a:t>
            </a:r>
            <a:r>
              <a:rPr lang="en-US" sz="1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+mj-cs"/>
              </a:rPr>
              <a:t>WP3 Workshop, Bologna, October 2016 </a:t>
            </a:r>
            <a:endParaRPr lang="en-US" sz="1800" b="1" i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j-cs"/>
            </a:endParaRPr>
          </a:p>
          <a:p>
            <a:pPr algn="l" eaLnBrk="1" hangingPunct="1">
              <a:defRPr/>
            </a:pPr>
            <a:endParaRPr lang="en-US" sz="1800" b="1" i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j-cs"/>
            </a:endParaRPr>
          </a:p>
        </p:txBody>
      </p:sp>
      <p:pic>
        <p:nvPicPr>
          <p:cNvPr id="6" name="Image 3" descr="logo-actris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3568" y="5589240"/>
            <a:ext cx="1944215" cy="100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6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/>
          <p:cNvPicPr>
            <a:picLocks noChangeAspect="1"/>
          </p:cNvPicPr>
          <p:nvPr/>
        </p:nvPicPr>
        <p:blipFill rotWithShape="1">
          <a:blip r:embed="rId2"/>
          <a:srcRect l="4580" t="10344"/>
          <a:stretch/>
        </p:blipFill>
        <p:spPr>
          <a:xfrm>
            <a:off x="323528" y="1052736"/>
            <a:ext cx="5974093" cy="3744416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6444208" y="3933056"/>
            <a:ext cx="218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</a:t>
            </a:r>
            <a:endParaRPr lang="en-GB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899593" y="2959080"/>
            <a:ext cx="362704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899593" y="2420888"/>
            <a:ext cx="362704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899593" y="3501008"/>
            <a:ext cx="362704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683568" y="5301208"/>
            <a:ext cx="5256584" cy="40011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Recommended value: C</a:t>
            </a:r>
            <a:r>
              <a:rPr lang="en-GB" sz="2000" baseline="-25000" dirty="0" smtClean="0"/>
              <a:t>0</a:t>
            </a:r>
            <a:r>
              <a:rPr lang="en-GB" sz="2000" dirty="0" smtClean="0"/>
              <a:t>=3.5 ± 0.875 (25%)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-902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GB" sz="3200" dirty="0" smtClean="0"/>
              <a:t>Average </a:t>
            </a:r>
            <a:r>
              <a:rPr lang="en-GB" sz="3200" dirty="0" smtClean="0"/>
              <a:t>AE31 correction </a:t>
            </a:r>
            <a:r>
              <a:rPr lang="en-GB" sz="3200" dirty="0" smtClean="0"/>
              <a:t>factor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dirty="0" smtClean="0"/>
              <a:t> (Status Oct. 2015)</a:t>
            </a:r>
            <a:endParaRPr lang="en-GB" dirty="0"/>
          </a:p>
        </p:txBody>
      </p:sp>
      <p:pic>
        <p:nvPicPr>
          <p:cNvPr id="12" name="Bild 1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" r="27491"/>
          <a:stretch/>
        </p:blipFill>
        <p:spPr bwMode="auto">
          <a:xfrm>
            <a:off x="4788023" y="811039"/>
            <a:ext cx="4032417" cy="3770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192" y="4509120"/>
            <a:ext cx="1585708" cy="201029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948264" y="6237312"/>
            <a:ext cx="16828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(not used for  deriving C</a:t>
            </a:r>
            <a:r>
              <a:rPr lang="en-GB" sz="1100" baseline="-25000" dirty="0" smtClean="0"/>
              <a:t>0</a:t>
            </a:r>
            <a:r>
              <a:rPr lang="en-GB" sz="1100" dirty="0" smtClean="0"/>
              <a:t>)</a:t>
            </a:r>
            <a:endParaRPr lang="en-GB" sz="1100" dirty="0"/>
          </a:p>
        </p:txBody>
      </p:sp>
      <p:cxnSp>
        <p:nvCxnSpPr>
          <p:cNvPr id="17" name="Gerade Verbindung 16"/>
          <p:cNvCxnSpPr/>
          <p:nvPr/>
        </p:nvCxnSpPr>
        <p:spPr>
          <a:xfrm>
            <a:off x="5049413" y="2996952"/>
            <a:ext cx="362704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5049413" y="2458760"/>
            <a:ext cx="362704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5049413" y="3538880"/>
            <a:ext cx="362704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feld 3"/>
          <p:cNvSpPr txBox="1"/>
          <p:nvPr/>
        </p:nvSpPr>
        <p:spPr>
          <a:xfrm>
            <a:off x="251520" y="2348880"/>
            <a:ext cx="45276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/>
              <a:t>C</a:t>
            </a:r>
            <a:r>
              <a:rPr lang="en-GB" sz="2400" baseline="-25000" dirty="0" smtClean="0"/>
              <a:t>0</a:t>
            </a:r>
            <a:endParaRPr lang="en-GB" sz="2400" baseline="-25000" dirty="0"/>
          </a:p>
        </p:txBody>
      </p:sp>
      <p:sp>
        <p:nvSpPr>
          <p:cNvPr id="7" name="Textfeld 6"/>
          <p:cNvSpPr txBox="1"/>
          <p:nvPr/>
        </p:nvSpPr>
        <p:spPr>
          <a:xfrm>
            <a:off x="1115616" y="4355812"/>
            <a:ext cx="32239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attenuation </a:t>
            </a:r>
            <a:r>
              <a:rPr lang="en-GB" dirty="0" err="1" smtClean="0"/>
              <a:t>Ångström</a:t>
            </a:r>
            <a:r>
              <a:rPr lang="en-GB" dirty="0" smtClean="0"/>
              <a:t> exponent</a:t>
            </a:r>
            <a:endParaRPr lang="en-GB" dirty="0"/>
          </a:p>
        </p:txBody>
      </p:sp>
      <p:sp>
        <p:nvSpPr>
          <p:cNvPr id="20" name="Textfeld 19"/>
          <p:cNvSpPr txBox="1"/>
          <p:nvPr/>
        </p:nvSpPr>
        <p:spPr>
          <a:xfrm>
            <a:off x="5472755" y="4293096"/>
            <a:ext cx="241161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single scattering albedo</a:t>
            </a:r>
            <a:endParaRPr lang="en-GB" dirty="0"/>
          </a:p>
        </p:txBody>
      </p:sp>
      <p:grpSp>
        <p:nvGrpSpPr>
          <p:cNvPr id="21" name="Gruppierung 20"/>
          <p:cNvGrpSpPr/>
          <p:nvPr/>
        </p:nvGrpSpPr>
        <p:grpSpPr>
          <a:xfrm>
            <a:off x="827584" y="6093296"/>
            <a:ext cx="7928272" cy="693211"/>
            <a:chOff x="899592" y="6093296"/>
            <a:chExt cx="7928272" cy="693211"/>
          </a:xfrm>
        </p:grpSpPr>
        <p:pic>
          <p:nvPicPr>
            <p:cNvPr id="22" name="Image 3" descr="logo-actris.gi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99592" y="6165304"/>
              <a:ext cx="1008111" cy="522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Textfeld 22"/>
            <p:cNvSpPr txBox="1"/>
            <p:nvPr/>
          </p:nvSpPr>
          <p:spPr>
            <a:xfrm>
              <a:off x="2267744" y="6453336"/>
              <a:ext cx="43393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</a:rPr>
                <a:t>ACTRIS-2 </a:t>
              </a:r>
              <a:r>
                <a:rPr lang="en-US" sz="1400" i="1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</a:rPr>
                <a:t>WP3 Workshop,  Bologna, October 2016</a:t>
              </a:r>
              <a:endParaRPr lang="en-US" sz="1400" i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endParaRPr>
            </a:p>
          </p:txBody>
        </p:sp>
        <p:pic>
          <p:nvPicPr>
            <p:cNvPr id="24" name="Picture 3" descr="C:\Users\Alfred\Ali\Bilder\Logos\TROPOS mit Text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6093296"/>
              <a:ext cx="1447552" cy="69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096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2535" y="174763"/>
            <a:ext cx="8229600" cy="613934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dirty="0" smtClean="0"/>
              <a:t>Database for C</a:t>
            </a:r>
            <a:r>
              <a:rPr lang="en-GB" sz="3600" baseline="-25000" dirty="0" smtClean="0"/>
              <a:t>0</a:t>
            </a:r>
            <a:r>
              <a:rPr lang="en-GB" sz="3600" dirty="0" smtClean="0"/>
              <a:t>-Climatology for </a:t>
            </a:r>
            <a:r>
              <a:rPr lang="en-GB" sz="3600" b="1" dirty="0" smtClean="0"/>
              <a:t>AE31</a:t>
            </a:r>
            <a:endParaRPr lang="en-GB" sz="36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en-GB" dirty="0" err="1" smtClean="0"/>
              <a:t>Cabauw</a:t>
            </a:r>
            <a:r>
              <a:rPr lang="en-GB" dirty="0" smtClean="0"/>
              <a:t>: 		</a:t>
            </a:r>
            <a:r>
              <a:rPr lang="en-GB" dirty="0" smtClean="0"/>
              <a:t>	May </a:t>
            </a:r>
            <a:r>
              <a:rPr lang="en-GB" dirty="0" smtClean="0"/>
              <a:t>to Oct 2013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err="1" smtClean="0"/>
              <a:t>Demokritos</a:t>
            </a:r>
            <a:r>
              <a:rPr lang="en-GB" dirty="0" smtClean="0"/>
              <a:t>: 	</a:t>
            </a:r>
            <a:r>
              <a:rPr lang="en-GB" dirty="0" smtClean="0"/>
              <a:t>	Aug </a:t>
            </a:r>
            <a:r>
              <a:rPr lang="en-GB" dirty="0" smtClean="0"/>
              <a:t>to Dec 2011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err="1" smtClean="0"/>
              <a:t>Finnokalia</a:t>
            </a:r>
            <a:r>
              <a:rPr lang="en-GB" dirty="0" smtClean="0"/>
              <a:t>: 		</a:t>
            </a:r>
            <a:r>
              <a:rPr lang="en-GB" dirty="0" smtClean="0"/>
              <a:t>	Aug </a:t>
            </a:r>
            <a:r>
              <a:rPr lang="en-GB" dirty="0" smtClean="0"/>
              <a:t>to Sep 2011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smtClean="0"/>
              <a:t>Granada: 		</a:t>
            </a:r>
            <a:r>
              <a:rPr lang="en-GB" dirty="0" smtClean="0"/>
              <a:t>	Sep </a:t>
            </a:r>
            <a:r>
              <a:rPr lang="en-GB" dirty="0" smtClean="0"/>
              <a:t>2012 to Sep 2013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err="1" smtClean="0"/>
              <a:t>Ispra</a:t>
            </a:r>
            <a:r>
              <a:rPr lang="en-GB" dirty="0" smtClean="0"/>
              <a:t>: 			</a:t>
            </a:r>
            <a:r>
              <a:rPr lang="en-GB" dirty="0" smtClean="0"/>
              <a:t>	Jan </a:t>
            </a:r>
            <a:r>
              <a:rPr lang="en-GB" dirty="0" smtClean="0"/>
              <a:t>to Dec 2012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err="1" smtClean="0"/>
              <a:t>Izana</a:t>
            </a:r>
            <a:r>
              <a:rPr lang="en-GB" dirty="0" smtClean="0"/>
              <a:t>: 			</a:t>
            </a:r>
            <a:r>
              <a:rPr lang="en-GB" dirty="0" smtClean="0"/>
              <a:t>	July </a:t>
            </a:r>
            <a:r>
              <a:rPr lang="en-GB" dirty="0" smtClean="0"/>
              <a:t>2012 to Aug 2013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smtClean="0"/>
              <a:t>Monte </a:t>
            </a:r>
            <a:r>
              <a:rPr lang="en-GB" dirty="0" err="1" smtClean="0"/>
              <a:t>Cimone</a:t>
            </a:r>
            <a:r>
              <a:rPr lang="en-GB" dirty="0" smtClean="0"/>
              <a:t>: </a:t>
            </a:r>
            <a:r>
              <a:rPr lang="en-GB" dirty="0" smtClean="0"/>
              <a:t>	Jan </a:t>
            </a:r>
            <a:r>
              <a:rPr lang="en-GB" dirty="0" smtClean="0"/>
              <a:t>to Dec 2014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 err="1" smtClean="0"/>
              <a:t>Montseny</a:t>
            </a:r>
            <a:r>
              <a:rPr lang="en-GB" dirty="0" smtClean="0"/>
              <a:t>: 		</a:t>
            </a:r>
            <a:r>
              <a:rPr lang="en-GB" dirty="0" smtClean="0"/>
              <a:t>	July </a:t>
            </a:r>
            <a:r>
              <a:rPr lang="en-GB" dirty="0" smtClean="0"/>
              <a:t>2012 to Dec 2013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TROPOS will search through EBAS database for more data.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Data not submitted to EBAS can be send to TROPOS until </a:t>
            </a:r>
            <a:r>
              <a:rPr lang="en-GB" dirty="0"/>
              <a:t>end of October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5" name="Gruppierung 4"/>
          <p:cNvGrpSpPr/>
          <p:nvPr/>
        </p:nvGrpSpPr>
        <p:grpSpPr>
          <a:xfrm>
            <a:off x="827584" y="6093296"/>
            <a:ext cx="7928272" cy="693211"/>
            <a:chOff x="899592" y="6093296"/>
            <a:chExt cx="7928272" cy="693211"/>
          </a:xfrm>
        </p:grpSpPr>
        <p:pic>
          <p:nvPicPr>
            <p:cNvPr id="6" name="Image 3" descr="logo-actris.gi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99592" y="6165304"/>
              <a:ext cx="1008111" cy="522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feld 6"/>
            <p:cNvSpPr txBox="1"/>
            <p:nvPr/>
          </p:nvSpPr>
          <p:spPr>
            <a:xfrm>
              <a:off x="2267744" y="6453336"/>
              <a:ext cx="43393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</a:rPr>
                <a:t>ACTRIS-2 </a:t>
              </a:r>
              <a:r>
                <a:rPr lang="en-US" sz="1400" i="1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</a:rPr>
                <a:t>WP3 Workshop,  Bologna, October 2016</a:t>
              </a:r>
              <a:endParaRPr lang="en-US" sz="1400" i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endParaRPr>
            </a:p>
          </p:txBody>
        </p:sp>
        <p:pic>
          <p:nvPicPr>
            <p:cNvPr id="8" name="Picture 3" descr="C:\Users\Alfred\Ali\Bilder\Logos\TROPOS mit Text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6093296"/>
              <a:ext cx="1447552" cy="69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3234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9920" y="260648"/>
            <a:ext cx="8229600" cy="638944"/>
          </a:xfrm>
        </p:spPr>
        <p:txBody>
          <a:bodyPr>
            <a:noAutofit/>
          </a:bodyPr>
          <a:lstStyle/>
          <a:p>
            <a:pPr algn="ctr"/>
            <a:r>
              <a:rPr lang="en-GB" sz="3200" dirty="0" smtClean="0"/>
              <a:t>C</a:t>
            </a:r>
            <a:r>
              <a:rPr lang="en-GB" sz="3200" baseline="-25000" dirty="0" smtClean="0"/>
              <a:t>0</a:t>
            </a:r>
            <a:r>
              <a:rPr lang="en-GB" sz="3200" dirty="0" smtClean="0"/>
              <a:t> AE33 correction</a:t>
            </a:r>
            <a:endParaRPr lang="en-GB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058582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dirty="0" smtClean="0"/>
              <a:t>Stations with AE33 &amp; MAAP </a:t>
            </a:r>
          </a:p>
          <a:p>
            <a:pPr marL="0" indent="0">
              <a:buNone/>
            </a:pPr>
            <a:r>
              <a:rPr lang="en-GB" sz="2400" dirty="0" smtClean="0"/>
              <a:t>(list from last years WP3 meeting in Athens)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3000" dirty="0" err="1" smtClean="0"/>
              <a:t>Vavihill</a:t>
            </a:r>
            <a:r>
              <a:rPr lang="en-GB" sz="3000" dirty="0" smtClean="0"/>
              <a:t>, </a:t>
            </a:r>
            <a:r>
              <a:rPr lang="en-GB" sz="3000" dirty="0" err="1" smtClean="0"/>
              <a:t>Birkenes</a:t>
            </a:r>
            <a:r>
              <a:rPr lang="en-GB" sz="3000" dirty="0"/>
              <a:t>, </a:t>
            </a:r>
            <a:r>
              <a:rPr lang="en-GB" sz="3000" dirty="0" err="1"/>
              <a:t>Jungfraujoch</a:t>
            </a:r>
            <a:r>
              <a:rPr lang="en-GB" sz="3000" dirty="0"/>
              <a:t>, Granada, </a:t>
            </a:r>
            <a:r>
              <a:rPr lang="en-GB" sz="3000" dirty="0" err="1"/>
              <a:t>Ispra</a:t>
            </a:r>
            <a:r>
              <a:rPr lang="en-GB" sz="3000" dirty="0"/>
              <a:t>, </a:t>
            </a:r>
            <a:r>
              <a:rPr lang="en-GB" sz="3000" dirty="0" err="1" smtClean="0"/>
              <a:t>Cabauw</a:t>
            </a:r>
            <a:r>
              <a:rPr lang="en-GB" sz="3000" dirty="0" smtClean="0"/>
              <a:t>,</a:t>
            </a:r>
            <a:r>
              <a:rPr lang="en-GB" sz="3000" dirty="0"/>
              <a:t> </a:t>
            </a:r>
            <a:r>
              <a:rPr lang="en-GB" sz="3000" dirty="0" err="1" smtClean="0"/>
              <a:t>Montseny</a:t>
            </a:r>
            <a:r>
              <a:rPr lang="en-GB" sz="3000" dirty="0"/>
              <a:t>, </a:t>
            </a:r>
            <a:r>
              <a:rPr lang="en-GB" sz="3000" dirty="0" err="1"/>
              <a:t>Puy</a:t>
            </a:r>
            <a:r>
              <a:rPr lang="en-GB" sz="3000" dirty="0"/>
              <a:t> de Dome, </a:t>
            </a:r>
            <a:r>
              <a:rPr lang="en-GB" sz="3000" dirty="0" err="1"/>
              <a:t>Finokalia</a:t>
            </a:r>
            <a:r>
              <a:rPr lang="en-GB" sz="3000" dirty="0"/>
              <a:t>, </a:t>
            </a:r>
            <a:r>
              <a:rPr lang="en-GB" sz="3000" dirty="0" smtClean="0"/>
              <a:t>Athens</a:t>
            </a:r>
          </a:p>
          <a:p>
            <a:endParaRPr lang="en-GB" sz="3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TROPOS will scan EBAS for more data.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Data not submitted to EBAS can be send to TROPOS until end of October</a:t>
            </a:r>
          </a:p>
        </p:txBody>
      </p:sp>
      <p:grpSp>
        <p:nvGrpSpPr>
          <p:cNvPr id="4" name="Gruppierung 3"/>
          <p:cNvGrpSpPr/>
          <p:nvPr/>
        </p:nvGrpSpPr>
        <p:grpSpPr>
          <a:xfrm>
            <a:off x="827584" y="6093296"/>
            <a:ext cx="7928272" cy="693211"/>
            <a:chOff x="899592" y="6093296"/>
            <a:chExt cx="7928272" cy="693211"/>
          </a:xfrm>
        </p:grpSpPr>
        <p:pic>
          <p:nvPicPr>
            <p:cNvPr id="5" name="Image 3" descr="logo-actris.gi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99592" y="6165304"/>
              <a:ext cx="1008111" cy="522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feld 5"/>
            <p:cNvSpPr txBox="1"/>
            <p:nvPr/>
          </p:nvSpPr>
          <p:spPr>
            <a:xfrm>
              <a:off x="2267744" y="6453336"/>
              <a:ext cx="43393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</a:rPr>
                <a:t>ACTRIS-2 WP3 Workshop,  Bologna, October 2016</a:t>
              </a:r>
            </a:p>
          </p:txBody>
        </p:sp>
        <p:pic>
          <p:nvPicPr>
            <p:cNvPr id="7" name="Picture 3" descr="C:\Users\Alfred\Ali\Bilder\Logos\TROPOS mit Text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6093296"/>
              <a:ext cx="1447552" cy="69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556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65523"/>
          </a:xfrm>
        </p:spPr>
        <p:txBody>
          <a:bodyPr>
            <a:noAutofit/>
          </a:bodyPr>
          <a:lstStyle/>
          <a:p>
            <a:pPr algn="ctr"/>
            <a:r>
              <a:rPr lang="en-GB" sz="3600" dirty="0" smtClean="0"/>
              <a:t>Timeline for publication</a:t>
            </a:r>
            <a:endParaRPr lang="en-GB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Sending data to TROPOS by end of October</a:t>
            </a:r>
          </a:p>
          <a:p>
            <a:r>
              <a:rPr lang="en-GB" dirty="0" smtClean="0"/>
              <a:t>Screening EBAS data base by end of October</a:t>
            </a:r>
          </a:p>
          <a:p>
            <a:r>
              <a:rPr lang="en-GB" dirty="0" smtClean="0"/>
              <a:t>Data evaluation (final plots) by end of November </a:t>
            </a:r>
          </a:p>
          <a:p>
            <a:r>
              <a:rPr lang="en-GB" dirty="0" smtClean="0"/>
              <a:t>Draft manuscript by end of November </a:t>
            </a:r>
          </a:p>
          <a:p>
            <a:r>
              <a:rPr lang="en-GB" dirty="0" smtClean="0"/>
              <a:t>Submission of manuscript end of December 2016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Co-Authorship</a:t>
            </a:r>
            <a:endParaRPr lang="en-GB" dirty="0"/>
          </a:p>
          <a:p>
            <a:r>
              <a:rPr lang="en-GB" dirty="0" smtClean="0"/>
              <a:t>Significant contribution to manuscript (text etc.)</a:t>
            </a:r>
          </a:p>
          <a:p>
            <a:r>
              <a:rPr lang="en-GB" dirty="0" smtClean="0"/>
              <a:t>All data originators</a:t>
            </a:r>
          </a:p>
          <a:p>
            <a:endParaRPr lang="en-GB" dirty="0" smtClean="0"/>
          </a:p>
        </p:txBody>
      </p:sp>
      <p:grpSp>
        <p:nvGrpSpPr>
          <p:cNvPr id="4" name="Gruppierung 3"/>
          <p:cNvGrpSpPr/>
          <p:nvPr/>
        </p:nvGrpSpPr>
        <p:grpSpPr>
          <a:xfrm>
            <a:off x="827584" y="6093296"/>
            <a:ext cx="7928272" cy="693211"/>
            <a:chOff x="899592" y="6093296"/>
            <a:chExt cx="7928272" cy="693211"/>
          </a:xfrm>
        </p:grpSpPr>
        <p:pic>
          <p:nvPicPr>
            <p:cNvPr id="5" name="Image 3" descr="logo-actris.gi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99592" y="6165304"/>
              <a:ext cx="1008111" cy="522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feld 5"/>
            <p:cNvSpPr txBox="1"/>
            <p:nvPr/>
          </p:nvSpPr>
          <p:spPr>
            <a:xfrm>
              <a:off x="2267744" y="6453336"/>
              <a:ext cx="43393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</a:rPr>
                <a:t>ACTRIS-2 WP3 Workshop,  Bologna, October 2016</a:t>
              </a:r>
            </a:p>
          </p:txBody>
        </p:sp>
        <p:pic>
          <p:nvPicPr>
            <p:cNvPr id="7" name="Picture 3" descr="C:\Users\Alfred\Ali\Bilder\Logos\TROPOS mit Text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6093296"/>
              <a:ext cx="1447552" cy="69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7602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</Words>
  <Application>Microsoft Office PowerPoint</Application>
  <PresentationFormat>Bildschirmpräsentation (4:3)</PresentationFormat>
  <Paragraphs>53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Symbol</vt:lpstr>
      <vt:lpstr>Wingdings</vt:lpstr>
      <vt:lpstr>Office-Design</vt:lpstr>
      <vt:lpstr>PowerPoint-Präsentation</vt:lpstr>
      <vt:lpstr>Average AE31 correction factor  (Status Oct. 2015)</vt:lpstr>
      <vt:lpstr>Database for C0-Climatology for AE31</vt:lpstr>
      <vt:lpstr>C0 AE33 correction</vt:lpstr>
      <vt:lpstr>Timeline for publication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Ali</dc:creator>
  <cp:lastModifiedBy>Alfred Wiedensohler</cp:lastModifiedBy>
  <cp:revision>463</cp:revision>
  <dcterms:created xsi:type="dcterms:W3CDTF">2012-12-05T05:50:36Z</dcterms:created>
  <dcterms:modified xsi:type="dcterms:W3CDTF">2016-10-11T03:08:17Z</dcterms:modified>
</cp:coreProperties>
</file>