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32" r:id="rId4"/>
    <p:sldId id="333" r:id="rId5"/>
    <p:sldId id="334" r:id="rId6"/>
    <p:sldId id="335" r:id="rId7"/>
    <p:sldId id="336" r:id="rId8"/>
    <p:sldId id="328" r:id="rId9"/>
    <p:sldId id="330" r:id="rId10"/>
    <p:sldId id="337" r:id="rId11"/>
    <p:sldId id="338" r:id="rId12"/>
    <p:sldId id="339" r:id="rId13"/>
    <p:sldId id="341" r:id="rId14"/>
    <p:sldId id="329" r:id="rId15"/>
    <p:sldId id="31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D"/>
    <a:srgbClr val="D1FFD1"/>
    <a:srgbClr val="E9EDF4"/>
    <a:srgbClr val="D0D8E8"/>
    <a:srgbClr val="99D0DF"/>
    <a:srgbClr val="FFFFB9"/>
    <a:srgbClr val="67B9CF"/>
    <a:srgbClr val="215968"/>
    <a:srgbClr val="03388E"/>
    <a:srgbClr val="2B8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7" autoAdjust="0"/>
    <p:restoredTop sz="90396" autoAdjust="0"/>
  </p:normalViewPr>
  <p:slideViewPr>
    <p:cSldViewPr>
      <p:cViewPr varScale="1">
        <p:scale>
          <a:sx n="80" d="100"/>
          <a:sy n="80" d="100"/>
        </p:scale>
        <p:origin x="13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AAD8-FADB-4D7B-98FB-CCDFB8FB94A2}" type="datetimeFigureOut">
              <a:rPr lang="en-GB" smtClean="0"/>
              <a:pPr/>
              <a:t>12/10/2016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A891-7FC4-46CD-A149-7ACE4BB774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459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058B-9A96-4F07-BAC5-7B54E6A488EF}" type="datetimeFigureOut">
              <a:rPr lang="fr-FR" smtClean="0"/>
              <a:pPr/>
              <a:t>12/10/2016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72EC-FFF8-4FA7-84A3-99789BE51C0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9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302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5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81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3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4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49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5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1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0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1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215968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91440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du texte</a:t>
            </a:r>
          </a:p>
          <a:p>
            <a:endParaRPr lang="fr-FR" dirty="0"/>
          </a:p>
        </p:txBody>
      </p:sp>
      <p:pic>
        <p:nvPicPr>
          <p:cNvPr id="7" name="Image 3" descr="logo-actri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030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55576" y="5509681"/>
            <a:ext cx="55642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ACTRIS-2 WP3</a:t>
            </a:r>
            <a:r>
              <a:rPr lang="en-GB" sz="1600" b="1" i="1" baseline="0" dirty="0" smtClean="0">
                <a:solidFill>
                  <a:schemeClr val="accent5">
                    <a:lumMod val="50000"/>
                  </a:schemeClr>
                </a:solidFill>
              </a:rPr>
              <a:t> WS</a:t>
            </a:r>
            <a:endParaRPr lang="en-GB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rgbClr val="215968"/>
                </a:solidFill>
              </a:rPr>
              <a:t>Bologna, Italy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rgbClr val="215968"/>
                </a:solidFill>
              </a:rPr>
              <a:t>11</a:t>
            </a:r>
            <a:r>
              <a:rPr lang="en-GB" sz="1600" b="1" i="1" baseline="0" dirty="0" smtClean="0">
                <a:solidFill>
                  <a:srgbClr val="215968"/>
                </a:solidFill>
              </a:rPr>
              <a:t> - 13</a:t>
            </a:r>
            <a:r>
              <a:rPr lang="en-GB" sz="1600" b="1" i="1" dirty="0" smtClean="0">
                <a:solidFill>
                  <a:srgbClr val="215968"/>
                </a:solidFill>
              </a:rPr>
              <a:t> October 2016</a:t>
            </a:r>
            <a:endParaRPr lang="en-GB" sz="1600" b="1" i="1" dirty="0">
              <a:solidFill>
                <a:srgbClr val="215968"/>
              </a:solidFill>
            </a:endParaRPr>
          </a:p>
        </p:txBody>
      </p:sp>
      <p:pic>
        <p:nvPicPr>
          <p:cNvPr id="13" name="Image 12" descr="flag_yellow_high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661248"/>
            <a:ext cx="1085850" cy="723900"/>
          </a:xfrm>
          <a:prstGeom prst="rect">
            <a:avLst/>
          </a:prstGeom>
        </p:spPr>
      </p:pic>
      <p:pic>
        <p:nvPicPr>
          <p:cNvPr id="9" name="Image 8" descr="bar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226482"/>
            <a:ext cx="9144000" cy="482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/>
          <a:lstStyle>
            <a:lvl1pPr>
              <a:defRPr sz="2000" b="1"/>
            </a:lvl1pPr>
          </a:lstStyle>
          <a:p>
            <a:r>
              <a:rPr lang="de-DE" dirty="0" smtClean="0"/>
              <a:t>INSTRUCTIONS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89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0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50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2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5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3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44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4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2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b="1">
                <a:solidFill>
                  <a:srgbClr val="215968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7" name="Image 6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72206"/>
            <a:ext cx="1285854" cy="6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59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defRPr/>
            </a:pPr>
            <a:r>
              <a:rPr lang="en-US" sz="1200" b="1" i="1" dirty="0" smtClean="0">
                <a:solidFill>
                  <a:srgbClr val="67B9CF"/>
                </a:solidFill>
                <a:latin typeface="+mj-lt"/>
              </a:rPr>
              <a:t>2</a:t>
            </a:r>
            <a:r>
              <a:rPr lang="en-US" sz="1200" b="1" i="1" baseline="30000" dirty="0" smtClean="0">
                <a:solidFill>
                  <a:srgbClr val="67B9CF"/>
                </a:solidFill>
                <a:latin typeface="+mj-lt"/>
              </a:rPr>
              <a:t>nd</a:t>
            </a:r>
            <a:r>
              <a:rPr lang="en-US" sz="1200" b="1" i="1" dirty="0" smtClean="0">
                <a:solidFill>
                  <a:srgbClr val="67B9CF"/>
                </a:solidFill>
                <a:latin typeface="+mj-lt"/>
              </a:rPr>
              <a:t> ACTRIS-2 WP3</a:t>
            </a:r>
            <a:r>
              <a:rPr lang="en-US" sz="1200" b="1" i="1" baseline="0" dirty="0" smtClean="0">
                <a:solidFill>
                  <a:srgbClr val="67B9CF"/>
                </a:solidFill>
                <a:latin typeface="+mj-lt"/>
              </a:rPr>
              <a:t> Workshop</a:t>
            </a:r>
            <a:r>
              <a:rPr lang="en-US" sz="1200" b="1" i="1" dirty="0" smtClean="0">
                <a:solidFill>
                  <a:srgbClr val="67B9CF"/>
                </a:solidFill>
                <a:latin typeface="+mj-lt"/>
              </a:rPr>
              <a:t>, Bologna</a:t>
            </a:r>
            <a:r>
              <a:rPr lang="en-GB" sz="1200" b="1" i="1" dirty="0" smtClean="0">
                <a:solidFill>
                  <a:srgbClr val="67B9CF"/>
                </a:solidFill>
                <a:latin typeface="+mj-lt"/>
              </a:rPr>
              <a:t>, Italy,</a:t>
            </a:r>
            <a:r>
              <a:rPr lang="en-GB" sz="1200" b="1" i="1" baseline="0" dirty="0" smtClean="0">
                <a:solidFill>
                  <a:srgbClr val="67B9CF"/>
                </a:solidFill>
                <a:latin typeface="+mj-lt"/>
              </a:rPr>
              <a:t> </a:t>
            </a:r>
            <a:r>
              <a:rPr lang="en-GB" sz="1200" b="1" i="1" baseline="0" dirty="0" smtClean="0">
                <a:solidFill>
                  <a:srgbClr val="67B9CF"/>
                </a:solidFill>
                <a:latin typeface="+mn-lt"/>
              </a:rPr>
              <a:t>11</a:t>
            </a:r>
            <a:r>
              <a:rPr lang="en-GB" sz="1200" b="1" i="1" dirty="0" smtClean="0">
                <a:solidFill>
                  <a:srgbClr val="67B9CF"/>
                </a:solidFill>
              </a:rPr>
              <a:t> – 13 October 2016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442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6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7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Cliquez pour modifier les styles du texte du masque</a:t>
            </a:r>
          </a:p>
          <a:p>
            <a:pPr lvl="1"/>
            <a:r>
              <a:rPr lang="de-DE" smtClean="0"/>
              <a:t>Deuxième niveau</a:t>
            </a:r>
          </a:p>
          <a:p>
            <a:pPr lvl="2"/>
            <a:r>
              <a:rPr lang="de-DE" smtClean="0"/>
              <a:t>Troisième niveau</a:t>
            </a:r>
          </a:p>
          <a:p>
            <a:pPr lvl="3"/>
            <a:r>
              <a:rPr lang="de-DE" smtClean="0"/>
              <a:t>Quatrième niveau</a:t>
            </a:r>
          </a:p>
          <a:p>
            <a:pPr lvl="4"/>
            <a:r>
              <a:rPr lang="de-D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02A75-5B50-A746-A890-B3D03EC33F32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CC8BA-FC20-C942-B6A8-76EFD284D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3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88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tp://ftp.nilu.no/Pub/mf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tp://ftp.nilu.no/Pub/mf/TSI_3563_log_v0.0.1/NILU_TSI_3563_control_v0.0.1.config.Example.20151030.ini" TargetMode="External"/><Relationship Id="rId4" Type="http://schemas.openxmlformats.org/officeDocument/2006/relationships/hyperlink" Target="ftp://ftp.nilu.no/Pub/mf/TSI_3563_log_v0.0.1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3388E"/>
                </a:solidFill>
              </a:rPr>
              <a:t>Increasing the number of NRT stations and instruments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 </a:t>
            </a:r>
            <a:r>
              <a:rPr lang="en-GB" dirty="0"/>
              <a:t>Markus Fiebig</a:t>
            </a:r>
            <a:r>
              <a:rPr lang="nb-NO" dirty="0" smtClean="0"/>
              <a:t>, and </a:t>
            </a:r>
            <a:r>
              <a:rPr lang="nb-NO" dirty="0" err="1" smtClean="0"/>
              <a:t>the</a:t>
            </a:r>
            <a:r>
              <a:rPr lang="nb-NO" dirty="0" smtClean="0"/>
              <a:t> EBAS team </a:t>
            </a:r>
            <a:br>
              <a:rPr lang="nb-NO" dirty="0" smtClean="0"/>
            </a:br>
            <a:r>
              <a:rPr lang="nb-NO" dirty="0" smtClean="0"/>
              <a:t>NILU </a:t>
            </a:r>
            <a:r>
              <a:rPr lang="nb-NO" dirty="0"/>
              <a:t>- </a:t>
            </a:r>
            <a:r>
              <a:rPr lang="en-GB" dirty="0"/>
              <a:t>Norwegian Institute for Air </a:t>
            </a:r>
            <a:r>
              <a:rPr lang="en-GB" dirty="0" smtClean="0"/>
              <a:t>Research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Next Focus: Getting Filter Absorption Photometers Online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417" y="980730"/>
            <a:ext cx="8229600" cy="4525963"/>
          </a:xfrm>
        </p:spPr>
        <p:txBody>
          <a:bodyPr>
            <a:noAutofit/>
          </a:bodyPr>
          <a:lstStyle/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55716"/>
              </p:ext>
            </p:extLst>
          </p:nvPr>
        </p:nvGraphicFramePr>
        <p:xfrm>
          <a:off x="419417" y="851658"/>
          <a:ext cx="8229600" cy="540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311"/>
                <a:gridCol w="1296144"/>
                <a:gridCol w="1114345"/>
                <a:gridCol w="1693967"/>
                <a:gridCol w="1368152"/>
                <a:gridCol w="1052681"/>
              </a:tblGrid>
              <a:tr h="31956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Agia</a:t>
                      </a:r>
                      <a:r>
                        <a:rPr lang="en-GB" sz="1050" dirty="0" smtClean="0"/>
                        <a:t> Marina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Jungfraujoch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AE33 /</a:t>
                      </a:r>
                      <a:r>
                        <a:rPr lang="en-GB" sz="1050" baseline="0" dirty="0" smtClean="0"/>
                        <a:t>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NOAA /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dirty="0" smtClean="0"/>
                        <a:t>NOAA</a:t>
                      </a:r>
                      <a:endParaRPr lang="en-GB" sz="105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Annaberg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K-</a:t>
                      </a:r>
                      <a:r>
                        <a:rPr lang="en-GB" sz="1050" dirty="0" err="1" smtClean="0"/>
                        <a:t>puszta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NOAA</a:t>
                      </a:r>
                      <a:endParaRPr lang="en-GB" sz="105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Aspvreten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custom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Kosetice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Auchencorth</a:t>
                      </a:r>
                      <a:r>
                        <a:rPr lang="en-GB" sz="1050" dirty="0" smtClean="0"/>
                        <a:t> Moss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AE??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Lecce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BEO </a:t>
                      </a:r>
                      <a:r>
                        <a:rPr lang="en-GB" sz="1050" dirty="0" err="1" smtClean="0"/>
                        <a:t>Moussala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NOAA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London-Kensington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AE??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Birkenes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NILU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Mace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Cabauw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Mt. </a:t>
                      </a:r>
                      <a:r>
                        <a:rPr lang="en-GB" sz="1050" dirty="0" err="1" smtClean="0"/>
                        <a:t>Chacaltaya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Melpitz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TROPOS</a:t>
                      </a:r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Mt. </a:t>
                      </a:r>
                      <a:r>
                        <a:rPr lang="en-GB" sz="1050" dirty="0" err="1" smtClean="0"/>
                        <a:t>Cimone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Montsec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Demokritos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Montseny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AE33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Dresden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Navarino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El </a:t>
                      </a:r>
                      <a:r>
                        <a:rPr lang="en-GB" sz="1050" dirty="0" err="1" smtClean="0"/>
                        <a:t>Arenosillo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NOAA</a:t>
                      </a:r>
                      <a:endParaRPr lang="en-GB" sz="105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Pallas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AE31 / MAAP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Finokalia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Pic</a:t>
                      </a:r>
                      <a:r>
                        <a:rPr lang="en-GB" sz="1050" baseline="0" dirty="0" smtClean="0"/>
                        <a:t> du Midi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AE16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Granada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AE33 / MAAP/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dirty="0" smtClean="0"/>
                        <a:t>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? / ? / NOAA</a:t>
                      </a:r>
                      <a:endParaRPr lang="en-GB" sz="105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Preila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Harwell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AE??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Puy</a:t>
                      </a:r>
                      <a:r>
                        <a:rPr lang="en-GB" sz="1050" dirty="0" smtClean="0"/>
                        <a:t> de </a:t>
                      </a:r>
                      <a:r>
                        <a:rPr lang="en-GB" sz="1050" dirty="0" err="1" smtClean="0"/>
                        <a:t>Dôme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custom</a:t>
                      </a:r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Hohenpeissenberg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SIRTA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AE33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Hyltemossa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</a:t>
                      </a:r>
                      <a:r>
                        <a:rPr lang="en-GB" sz="1050" baseline="0" dirty="0" smtClean="0"/>
                        <a:t>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Trollhaugen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NILU</a:t>
                      </a:r>
                      <a:endParaRPr lang="en-GB" sz="105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Hyytiälä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AE31/MAAP/PSAP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? / Custom / ?</a:t>
                      </a:r>
                      <a:endParaRPr lang="en-GB" sz="105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Vielsalm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AE??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</a:tr>
              <a:tr h="29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Ispra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Zeppelin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AE31/AE33/MAAP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NILU / NILU / ?</a:t>
                      </a:r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/>
                        <a:t>Izaña</a:t>
                      </a:r>
                      <a:endParaRPr lang="en-GB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AE31 / MAAP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0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Next Focus: Getting Mobility Spectrometers Online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417" y="980730"/>
            <a:ext cx="8229600" cy="4525963"/>
          </a:xfrm>
        </p:spPr>
        <p:txBody>
          <a:bodyPr>
            <a:noAutofit/>
          </a:bodyPr>
          <a:lstStyle/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93728"/>
              </p:ext>
            </p:extLst>
          </p:nvPr>
        </p:nvGraphicFramePr>
        <p:xfrm>
          <a:off x="419417" y="404664"/>
          <a:ext cx="8229600" cy="63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311"/>
                <a:gridCol w="1296144"/>
                <a:gridCol w="1114345"/>
                <a:gridCol w="1693967"/>
                <a:gridCol w="1368152"/>
                <a:gridCol w="1052681"/>
              </a:tblGrid>
              <a:tr h="31956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Agia</a:t>
                      </a:r>
                      <a:r>
                        <a:rPr lang="en-GB" sz="900" dirty="0" smtClean="0"/>
                        <a:t> Marina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Lecce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Annaberg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Leipzig-</a:t>
                      </a:r>
                      <a:r>
                        <a:rPr lang="en-GB" sz="900" dirty="0" err="1" smtClean="0"/>
                        <a:t>Eisenbahnstr</a:t>
                      </a:r>
                      <a:r>
                        <a:rPr lang="en-GB" sz="9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TROPOS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Aspvreten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Leipzig-</a:t>
                      </a:r>
                      <a:r>
                        <a:rPr lang="en-GB" sz="900" dirty="0" err="1" smtClean="0"/>
                        <a:t>Mitte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TROPOS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Auchencorth</a:t>
                      </a:r>
                      <a:r>
                        <a:rPr lang="en-GB" sz="900" dirty="0" smtClean="0"/>
                        <a:t> Moss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 3080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Leipzig-West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TROPOS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Barrow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Leipzig-TROPOS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TROPOS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BEO </a:t>
                      </a:r>
                      <a:r>
                        <a:rPr lang="en-GB" sz="900" dirty="0" err="1" smtClean="0"/>
                        <a:t>Moussala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London-Kensington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r>
                        <a:rPr lang="en-GB" sz="900" baseline="0" dirty="0" smtClean="0"/>
                        <a:t> 3080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Birkenes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NILU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NILU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Mace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Cabauw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r>
                        <a:rPr lang="en-GB" sz="900" baseline="0" dirty="0" smtClean="0"/>
                        <a:t> / 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r>
                        <a:rPr lang="en-GB" sz="900" baseline="0" dirty="0" smtClean="0"/>
                        <a:t> 3080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Cape</a:t>
                      </a:r>
                      <a:r>
                        <a:rPr lang="en-GB" sz="900" baseline="0" dirty="0" smtClean="0"/>
                        <a:t> San Juan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r>
                        <a:rPr lang="en-GB" sz="900" baseline="0" dirty="0" smtClean="0"/>
                        <a:t> 3080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Melpitz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Mt. </a:t>
                      </a:r>
                      <a:r>
                        <a:rPr lang="en-GB" sz="900" dirty="0" err="1" smtClean="0"/>
                        <a:t>Chacaltaya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Montsec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Mt. </a:t>
                      </a:r>
                      <a:r>
                        <a:rPr lang="en-GB" sz="900" dirty="0" err="1" smtClean="0"/>
                        <a:t>Cimone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Montseny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Demokritos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 / 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Neuglobsow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Dresden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Navarino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El </a:t>
                      </a:r>
                      <a:r>
                        <a:rPr lang="en-GB" sz="900" dirty="0" err="1" smtClean="0"/>
                        <a:t>Arenosillo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r>
                        <a:rPr lang="en-GB" sz="900" baseline="0" dirty="0" smtClean="0"/>
                        <a:t> 3080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Pallas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FMI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Finokalia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Pic</a:t>
                      </a:r>
                      <a:r>
                        <a:rPr lang="en-GB" sz="900" baseline="0" dirty="0" smtClean="0"/>
                        <a:t> du Midi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---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Granada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Prague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Harwell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r>
                        <a:rPr lang="en-GB" sz="900" baseline="0" dirty="0" smtClean="0"/>
                        <a:t> 3080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Preila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Hohenpeissenberg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Puy</a:t>
                      </a:r>
                      <a:r>
                        <a:rPr lang="en-GB" sz="900" dirty="0" smtClean="0"/>
                        <a:t> de </a:t>
                      </a:r>
                      <a:r>
                        <a:rPr lang="en-GB" sz="900" dirty="0" err="1" smtClean="0"/>
                        <a:t>Dôme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</a:tr>
              <a:tr h="29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Hyltemossa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Schauinsland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Hyytiälä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UHEL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SIRTA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GRIMM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Ispra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Trollhaugen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NILU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NILU</a:t>
                      </a:r>
                      <a:endParaRPr lang="en-GB" sz="90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Izaña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Vielsalm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Jungfraujoch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custom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Waldhof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  <a:tr h="23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K-</a:t>
                      </a:r>
                      <a:r>
                        <a:rPr lang="en-GB" sz="900" dirty="0" err="1" smtClean="0"/>
                        <a:t>puszta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UHEL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FFFF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Zeppelin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NILU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NILU </a:t>
                      </a:r>
                      <a:endParaRPr lang="en-GB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Kosetice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TROPOS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Zugspitze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TSI / TROPOS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solidFill>
                      <a:srgbClr val="D1FF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Action Items for Increasing Number of NRT Instruments</a:t>
            </a:r>
            <a:endParaRPr lang="en-GB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30"/>
            <a:ext cx="8229600" cy="52347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Stations with offline TSI </a:t>
            </a:r>
            <a:r>
              <a:rPr lang="en-GB" sz="2000" b="1" dirty="0" err="1" smtClean="0"/>
              <a:t>nephs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Bring instruments online before end of year, i.e. with DAQ software provided by NILU. Refer to e-mail of spring for instructions and download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MAAPs and AE31s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 smtClean="0"/>
              <a:t>DAQ software with integrated NRT upload available next week on WDCA homepage, panel “Software”. Go ahead and install before end of year.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TROPOS MPSS systems</a:t>
            </a:r>
            <a:br>
              <a:rPr lang="en-GB" sz="2000" b="1" dirty="0" smtClean="0"/>
            </a:br>
            <a:r>
              <a:rPr lang="en-GB" sz="2000" dirty="0" smtClean="0"/>
              <a:t>Software </a:t>
            </a:r>
            <a:r>
              <a:rPr lang="en-GB" dirty="0" smtClean="0"/>
              <a:t>will be available early next year on WDCA homepage. Install and take into use before summer 2017.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U Crete: Finish ECOTECH NRT DAQ software before end </a:t>
            </a:r>
            <a:r>
              <a:rPr lang="en-GB" b="1" smtClean="0"/>
              <a:t>of </a:t>
            </a:r>
            <a:r>
              <a:rPr lang="en-GB" b="1" smtClean="0"/>
              <a:t>Nov.</a:t>
            </a:r>
            <a:r>
              <a:rPr lang="en-GB" b="1" smtClean="0"/>
              <a:t> </a:t>
            </a:r>
            <a:r>
              <a:rPr lang="en-GB" b="1" dirty="0" smtClean="0"/>
              <a:t>2016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AE33</a:t>
            </a:r>
          </a:p>
          <a:p>
            <a:pPr marL="906463" lvl="1" indent="-457200"/>
            <a:r>
              <a:rPr lang="en-GB" dirty="0" smtClean="0"/>
              <a:t>Iterate level 0 template by February 2017.</a:t>
            </a:r>
          </a:p>
          <a:p>
            <a:pPr marL="906463" lvl="1" indent="-457200"/>
            <a:r>
              <a:rPr lang="en-GB" dirty="0" smtClean="0"/>
              <a:t>Provide software by April 2017.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995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Take Your TSI 3563 NRT Now!</a:t>
            </a:r>
            <a:endParaRPr lang="en-GB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30"/>
            <a:ext cx="8229600" cy="523471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Software runs on </a:t>
            </a:r>
            <a:r>
              <a:rPr lang="en-GB" sz="2000" dirty="0" err="1" smtClean="0"/>
              <a:t>LabView</a:t>
            </a:r>
            <a:r>
              <a:rPr lang="en-GB" sz="2000" dirty="0" smtClean="0"/>
              <a:t> 2014, needs </a:t>
            </a:r>
            <a:r>
              <a:rPr lang="en-GB" sz="2000" dirty="0" err="1" smtClean="0"/>
              <a:t>LabView</a:t>
            </a:r>
            <a:r>
              <a:rPr lang="en-GB" sz="2000" dirty="0" smtClean="0"/>
              <a:t> 2014 Run-time driver and </a:t>
            </a:r>
            <a:r>
              <a:rPr lang="en-GB" sz="2000" dirty="0" err="1" smtClean="0"/>
              <a:t>LabView</a:t>
            </a:r>
            <a:r>
              <a:rPr lang="en-GB" sz="2000" dirty="0" smtClean="0"/>
              <a:t> VISA driver (for COM ports). Both are bulky, but free of charge.</a:t>
            </a:r>
          </a:p>
          <a:p>
            <a:r>
              <a:rPr lang="en-GB" sz="2000" dirty="0"/>
              <a:t>Go to </a:t>
            </a:r>
            <a:r>
              <a:rPr lang="en-GB" sz="2000" dirty="0">
                <a:hlinkClick r:id="rId3"/>
              </a:rPr>
              <a:t>ftp://ftp.nilu.no/Pub/mf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, download the respective downloaders to your DAQ PC, download the drivers, and install them on your DAQ PC.</a:t>
            </a:r>
          </a:p>
          <a:p>
            <a:r>
              <a:rPr lang="en-GB" sz="2000" dirty="0" smtClean="0"/>
              <a:t>From </a:t>
            </a:r>
            <a:r>
              <a:rPr lang="en-GB" sz="2000" dirty="0">
                <a:hlinkClick r:id="rId3"/>
              </a:rPr>
              <a:t>ftp://ftp.nilu.no/Pub/mf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, download the whole “</a:t>
            </a:r>
            <a:r>
              <a:rPr lang="en-GB" sz="2000" dirty="0" smtClean="0">
                <a:hlinkClick r:id="rId4"/>
              </a:rPr>
              <a:t>TSI_3563_log_v0.0.1</a:t>
            </a:r>
            <a:r>
              <a:rPr lang="en-GB" sz="2000" dirty="0" smtClean="0"/>
              <a:t>” folder, and place it in that folder containing the DAQ software on your PC.</a:t>
            </a:r>
          </a:p>
          <a:p>
            <a:r>
              <a:rPr lang="en-GB" sz="2000" dirty="0" smtClean="0"/>
              <a:t>From the “</a:t>
            </a:r>
            <a:r>
              <a:rPr lang="en-GB" sz="2000" dirty="0" smtClean="0">
                <a:hlinkClick r:id="rId4"/>
              </a:rPr>
              <a:t>TSI_3563_log_v0.0.1</a:t>
            </a:r>
            <a:r>
              <a:rPr lang="en-GB" sz="2000" dirty="0" smtClean="0"/>
              <a:t>” folder, take the “</a:t>
            </a:r>
            <a:r>
              <a:rPr lang="en-GB" sz="2000" dirty="0" smtClean="0">
                <a:hlinkClick r:id="rId5"/>
              </a:rPr>
              <a:t>NILU_TSI_3563_control_v0.0.1.config.Example.20151030.ini</a:t>
            </a:r>
            <a:r>
              <a:rPr lang="en-GB" sz="2000" dirty="0" smtClean="0"/>
              <a:t>” file, rename it “</a:t>
            </a:r>
            <a:r>
              <a:rPr lang="en-GB" sz="2000" dirty="0" smtClean="0">
                <a:hlinkClick r:id="rId5"/>
              </a:rPr>
              <a:t>NILU_TSI_3563_control_v0.0.1.config.&lt;station name&gt;.&lt;date&gt;.</a:t>
            </a:r>
            <a:r>
              <a:rPr lang="en-GB" sz="2000" dirty="0" err="1" smtClean="0">
                <a:hlinkClick r:id="rId5"/>
              </a:rPr>
              <a:t>ini</a:t>
            </a:r>
            <a:r>
              <a:rPr lang="en-GB" sz="2000" dirty="0" smtClean="0"/>
              <a:t>”, and </a:t>
            </a:r>
            <a:r>
              <a:rPr lang="en-GB" sz="2000" dirty="0"/>
              <a:t>move it to “C:\</a:t>
            </a:r>
            <a:r>
              <a:rPr lang="en-GB" sz="2000" dirty="0" smtClean="0"/>
              <a:t>NILU_DAQ\NILU_TSI_3563_log_v0.0.1\”. Open the file, and adapt it to the configuration at your station and your metadata.</a:t>
            </a:r>
          </a:p>
          <a:p>
            <a:r>
              <a:rPr lang="en-GB" sz="2000" dirty="0" smtClean="0"/>
              <a:t>In “</a:t>
            </a:r>
            <a:r>
              <a:rPr lang="en-GB" sz="2000" dirty="0"/>
              <a:t>C:\NILU_DAQ\NILU_TSI_3563_log_v0.0.1</a:t>
            </a:r>
            <a:r>
              <a:rPr lang="en-GB" sz="2000" dirty="0" smtClean="0"/>
              <a:t>\”, make a copy of the edited file, and </a:t>
            </a:r>
            <a:r>
              <a:rPr lang="en-GB" sz="2000" dirty="0"/>
              <a:t>name it “</a:t>
            </a:r>
            <a:r>
              <a:rPr lang="en-GB" sz="2000" dirty="0" smtClean="0"/>
              <a:t>TSI_3563_control_v0.0.1.config.current.ini”.</a:t>
            </a:r>
          </a:p>
          <a:p>
            <a:r>
              <a:rPr lang="en-GB" sz="2000" dirty="0" smtClean="0"/>
              <a:t>Run the program, and add it as scheduled task at system boot for auto-start after power failure.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88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552" y="3128547"/>
            <a:ext cx="8229600" cy="2335436"/>
          </a:xfrm>
        </p:spPr>
        <p:txBody>
          <a:bodyPr>
            <a:noAutofit/>
          </a:bodyPr>
          <a:lstStyle/>
          <a:p>
            <a:pPr marL="207963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en-GB" sz="1800" b="1" dirty="0" smtClean="0">
                <a:ea typeface="Geneva" pitchFamily="-109" charset="0"/>
                <a:cs typeface="Geneva" pitchFamily="-109" charset="0"/>
              </a:rPr>
              <a:t>EU Commission’s Digital Agenda:</a:t>
            </a:r>
          </a:p>
          <a:p>
            <a:pPr marL="341313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ea typeface="Geneva" pitchFamily="-109" charset="0"/>
                <a:cs typeface="Geneva" pitchFamily="-109" charset="0"/>
              </a:rPr>
              <a:t>Digital technologies are to be used for generating economic growth (next Facebook, Google, Air </a:t>
            </a:r>
            <a:r>
              <a:rPr lang="en-GB" sz="1800" dirty="0" err="1" smtClean="0">
                <a:ea typeface="Geneva" pitchFamily="-109" charset="0"/>
                <a:cs typeface="Geneva" pitchFamily="-109" charset="0"/>
              </a:rPr>
              <a:t>BnB</a:t>
            </a:r>
            <a:r>
              <a:rPr lang="en-GB" sz="1800" dirty="0" smtClean="0">
                <a:ea typeface="Geneva" pitchFamily="-109" charset="0"/>
                <a:cs typeface="Geneva" pitchFamily="-109" charset="0"/>
              </a:rPr>
              <a:t>, …)</a:t>
            </a:r>
          </a:p>
          <a:p>
            <a:pPr marL="341313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ea typeface="Geneva" pitchFamily="-109" charset="0"/>
                <a:cs typeface="Geneva" pitchFamily="-109" charset="0"/>
              </a:rPr>
              <a:t>Data has to flow as freely as possible to be available for new products and services. </a:t>
            </a:r>
          </a:p>
          <a:p>
            <a:pPr marL="341313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ea typeface="Geneva" pitchFamily="-109" charset="0"/>
                <a:cs typeface="Geneva" pitchFamily="-109" charset="0"/>
              </a:rPr>
              <a:t>A whole General Directorate is working on this!</a:t>
            </a:r>
          </a:p>
          <a:p>
            <a:pPr marL="341313">
              <a:lnSpc>
                <a:spcPts val="2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ea typeface="Geneva" pitchFamily="-109" charset="0"/>
                <a:cs typeface="Geneva" pitchFamily="-109" charset="0"/>
              </a:rPr>
              <a:t>Every project funded has to demonstrate how it fits into digital agenda (section on socio-economic impact).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5576" y="1173603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pitchFamily="-109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600"/>
              </a:spcBef>
            </a:pPr>
            <a:r>
              <a:rPr lang="en-GB" sz="2400" i="1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“Quite </a:t>
            </a:r>
            <a:r>
              <a:rPr lang="en-GB" sz="2400" i="1" dirty="0">
                <a:latin typeface="Lucida Grande"/>
                <a:ea typeface="Geneva" pitchFamily="-109" charset="0"/>
                <a:cs typeface="Arial" panose="020B0604020202020204" pitchFamily="34" charset="0"/>
              </a:rPr>
              <a:t>simply, knowledge is the engine of our </a:t>
            </a:r>
            <a:r>
              <a:rPr lang="en-GB" sz="2400" i="1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economy. And </a:t>
            </a:r>
            <a:r>
              <a:rPr lang="en-GB" sz="2400" i="1" dirty="0">
                <a:latin typeface="Lucida Grande"/>
                <a:ea typeface="Geneva" pitchFamily="-109" charset="0"/>
                <a:cs typeface="Arial" panose="020B0604020202020204" pitchFamily="34" charset="0"/>
              </a:rPr>
              <a:t>data is its fuel</a:t>
            </a:r>
            <a:r>
              <a:rPr lang="en-GB" sz="2400" i="1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.” </a:t>
            </a:r>
          </a:p>
          <a:p>
            <a:pPr marL="0" indent="0">
              <a:lnSpc>
                <a:spcPts val="2200"/>
              </a:lnSpc>
              <a:spcBef>
                <a:spcPts val="600"/>
              </a:spcBef>
            </a:pPr>
            <a:r>
              <a:rPr lang="en-GB" sz="1600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Neelie</a:t>
            </a:r>
            <a:r>
              <a:rPr lang="en-GB" sz="1600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Kroes</a:t>
            </a:r>
            <a:r>
              <a:rPr lang="en-GB" sz="1600" dirty="0">
                <a:latin typeface="Lucida Grande"/>
                <a:ea typeface="Geneva" pitchFamily="-109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former European </a:t>
            </a:r>
            <a:r>
              <a:rPr lang="en-GB" sz="1600" dirty="0">
                <a:latin typeface="Lucida Grande"/>
                <a:ea typeface="Geneva" pitchFamily="-109" charset="0"/>
                <a:cs typeface="Arial" panose="020B0604020202020204" pitchFamily="34" charset="0"/>
              </a:rPr>
              <a:t>Commission Vice </a:t>
            </a:r>
            <a:r>
              <a:rPr lang="en-GB" sz="1600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President </a:t>
            </a:r>
            <a:r>
              <a:rPr lang="en-GB" sz="1600" dirty="0">
                <a:latin typeface="Lucida Grande"/>
                <a:ea typeface="Geneva" pitchFamily="-109" charset="0"/>
                <a:cs typeface="Arial" panose="020B0604020202020204" pitchFamily="34" charset="0"/>
              </a:rPr>
              <a:t>in charge of the Digital </a:t>
            </a:r>
            <a:r>
              <a:rPr lang="en-GB" sz="1600" dirty="0" smtClean="0">
                <a:latin typeface="Lucida Grande"/>
                <a:ea typeface="Geneva" pitchFamily="-109" charset="0"/>
                <a:cs typeface="Arial" panose="020B0604020202020204" pitchFamily="34" charset="0"/>
              </a:rPr>
              <a:t>Agenda)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Big Picture: The EC Digital Agenda</a:t>
            </a:r>
          </a:p>
        </p:txBody>
      </p:sp>
    </p:spTree>
    <p:extLst>
      <p:ext uri="{BB962C8B-B14F-4D97-AF65-F5344CB8AC3E}">
        <p14:creationId xmlns:p14="http://schemas.microsoft.com/office/powerpoint/2010/main" val="14513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" y="389823"/>
            <a:ext cx="9134618" cy="6468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7" y="6228148"/>
            <a:ext cx="1804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Source: Copernicus.eu</a:t>
            </a:r>
          </a:p>
        </p:txBody>
      </p:sp>
    </p:spTree>
    <p:extLst>
      <p:ext uri="{BB962C8B-B14F-4D97-AF65-F5344CB8AC3E}">
        <p14:creationId xmlns:p14="http://schemas.microsoft.com/office/powerpoint/2010/main" val="19125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the Digital Agenda: Copernicus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32"/>
            <a:ext cx="9144000" cy="6835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7" y="6488030"/>
            <a:ext cx="24351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Source: </a:t>
            </a:r>
            <a:r>
              <a:rPr lang="en-GB" sz="1350" dirty="0" smtClean="0"/>
              <a:t>Alessandro </a:t>
            </a:r>
            <a:r>
              <a:rPr lang="en-GB" sz="1350" dirty="0" err="1" smtClean="0"/>
              <a:t>Annoni</a:t>
            </a:r>
            <a:r>
              <a:rPr lang="en-GB" sz="1350" dirty="0" smtClean="0"/>
              <a:t>, JRC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4086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07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7" y="6488030"/>
            <a:ext cx="3003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Source: </a:t>
            </a:r>
            <a:r>
              <a:rPr lang="en-GB" sz="1350" dirty="0" smtClean="0"/>
              <a:t>Vincent-Henri Peuch, ECMWF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80365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087725" y="1619995"/>
            <a:ext cx="5720714" cy="3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1575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Services: What’s </a:t>
            </a:r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I</a:t>
            </a:r>
            <a:r>
              <a:rPr lang="en-GB" dirty="0" smtClean="0"/>
              <a:t>t For The Station?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Success for ACTRIS-ESFRI:</a:t>
            </a:r>
          </a:p>
          <a:p>
            <a:r>
              <a:rPr lang="en-GB" sz="2000" dirty="0" smtClean="0"/>
              <a:t>ACTRIS-ESFRI will establish ACTRIS (stations &amp; facilities) as permanent infrastructure.</a:t>
            </a:r>
          </a:p>
          <a:p>
            <a:r>
              <a:rPr lang="en-GB" sz="2000" dirty="0" smtClean="0"/>
              <a:t>Will be successful only if relevant (for digital agenda / Copernicus)</a:t>
            </a:r>
          </a:p>
          <a:p>
            <a:pPr marL="0" indent="0">
              <a:buNone/>
            </a:pPr>
            <a:r>
              <a:rPr lang="en-GB" sz="2000" b="1" dirty="0" smtClean="0"/>
              <a:t>Funding &amp; Visibility at national level:</a:t>
            </a:r>
          </a:p>
          <a:p>
            <a:r>
              <a:rPr lang="en-GB" sz="2000" dirty="0" smtClean="0"/>
              <a:t>Your national funding agency can demonstrate they are contributing to Copernicus (with your station)</a:t>
            </a:r>
          </a:p>
          <a:p>
            <a:r>
              <a:rPr lang="en-GB" sz="2000" dirty="0" smtClean="0"/>
              <a:t>Increased chances of getting national funding on ACTRIS ticket.</a:t>
            </a:r>
          </a:p>
          <a:p>
            <a:pPr marL="0" indent="0">
              <a:buNone/>
            </a:pPr>
            <a:r>
              <a:rPr lang="en-GB" sz="2000" b="1" dirty="0" smtClean="0"/>
              <a:t>Visibility:</a:t>
            </a:r>
          </a:p>
          <a:p>
            <a:r>
              <a:rPr lang="en-GB" sz="2000" dirty="0" smtClean="0"/>
              <a:t>Work towards visibility of network and station in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28585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dirty="0" err="1" smtClean="0"/>
              <a:t>Task</a:t>
            </a:r>
            <a:r>
              <a:rPr lang="nb-NO" dirty="0" smtClean="0"/>
              <a:t>: </a:t>
            </a:r>
            <a:r>
              <a:rPr lang="en-GB" dirty="0" smtClean="0"/>
              <a:t>Increase Number of NRT Stations and Instruments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745" t="25955" r="26375" b="20203"/>
          <a:stretch/>
        </p:blipFill>
        <p:spPr>
          <a:xfrm>
            <a:off x="179512" y="2556934"/>
            <a:ext cx="2701022" cy="3464354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169168" y="1836854"/>
            <a:ext cx="267464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7800" indent="-1778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ACTRIS-2 start: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7 stations, 10 instruments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289848" y="1772816"/>
            <a:ext cx="2602632" cy="7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dirty="0" smtClean="0">
                <a:solidFill>
                  <a:srgbClr val="002060"/>
                </a:solidFill>
              </a:rPr>
              <a:t>Potential NRT system: </a:t>
            </a:r>
          </a:p>
          <a:p>
            <a:pPr marL="0" indent="0">
              <a:buNone/>
            </a:pPr>
            <a:r>
              <a:rPr lang="en-GB" sz="1700" dirty="0" smtClean="0">
                <a:solidFill>
                  <a:srgbClr val="002060"/>
                </a:solidFill>
              </a:rPr>
              <a:t>29 stations, 71 instruments</a:t>
            </a:r>
            <a:endParaRPr lang="en-GB" sz="1700" dirty="0">
              <a:solidFill>
                <a:srgbClr val="002060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57200" y="908720"/>
            <a:ext cx="8229600" cy="92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rgbClr val="002060"/>
                </a:solidFill>
              </a:rPr>
              <a:t>Partners: NILU,  all NA3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Relevant operational services are key criterion for project success → JRA3</a:t>
            </a: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3121496" y="1844824"/>
            <a:ext cx="267464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dirty="0" smtClean="0">
                <a:solidFill>
                  <a:srgbClr val="002060"/>
                </a:solidFill>
              </a:rPr>
              <a:t>Current NRT system: </a:t>
            </a:r>
          </a:p>
          <a:p>
            <a:pPr marL="0" indent="0">
              <a:buNone/>
            </a:pPr>
            <a:r>
              <a:rPr lang="en-GB" sz="1700" dirty="0" smtClean="0">
                <a:solidFill>
                  <a:srgbClr val="002060"/>
                </a:solidFill>
              </a:rPr>
              <a:t>14 stations, 23 instruments</a:t>
            </a:r>
            <a:endParaRPr lang="en-GB" sz="17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328" t="61839" r="33753" b="21301"/>
          <a:stretch/>
        </p:blipFill>
        <p:spPr>
          <a:xfrm>
            <a:off x="6452438" y="3429000"/>
            <a:ext cx="783858" cy="1034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0077" t="19760" r="42441" b="13880"/>
          <a:stretch/>
        </p:blipFill>
        <p:spPr>
          <a:xfrm>
            <a:off x="7169163" y="2759537"/>
            <a:ext cx="1517637" cy="3240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3068" t="63440" r="62285" b="13881"/>
          <a:stretch/>
        </p:blipFill>
        <p:spPr>
          <a:xfrm>
            <a:off x="6372200" y="5235317"/>
            <a:ext cx="902411" cy="785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41495" t="20601" r="43385" b="13880"/>
          <a:stretch/>
        </p:blipFill>
        <p:spPr>
          <a:xfrm>
            <a:off x="4304768" y="2556934"/>
            <a:ext cx="1440160" cy="3510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3068" t="63440" r="62285" b="13881"/>
          <a:stretch/>
        </p:blipFill>
        <p:spPr>
          <a:xfrm>
            <a:off x="3409569" y="5281353"/>
            <a:ext cx="902411" cy="7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Increasing the number of NRT stations and instruments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417" y="980730"/>
            <a:ext cx="8229600" cy="4525963"/>
          </a:xfrm>
        </p:spPr>
        <p:txBody>
          <a:bodyPr>
            <a:noAutofit/>
          </a:bodyPr>
          <a:lstStyle/>
          <a:p>
            <a:pPr marL="348853" indent="-342900"/>
            <a:r>
              <a:rPr lang="en-GB" sz="2000" dirty="0" smtClean="0"/>
              <a:t>NRT service is based on hourly uploads of last hours data in properly formatted level 0 to NILU.</a:t>
            </a:r>
          </a:p>
          <a:p>
            <a:pPr marL="348853" indent="-342900"/>
            <a:r>
              <a:rPr lang="en-GB" sz="2000" dirty="0" smtClean="0"/>
              <a:t>Volunteers for writing / maintaining DAQ software displaying / logging / NRT uploading data at stations:</a:t>
            </a:r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66702"/>
              </p:ext>
            </p:extLst>
          </p:nvPr>
        </p:nvGraphicFramePr>
        <p:xfrm>
          <a:off x="1524000" y="2599144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Instrument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Responsible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TSI 3563 </a:t>
                      </a:r>
                      <a:r>
                        <a:rPr lang="en-GB" sz="2000" dirty="0" err="1" smtClean="0"/>
                        <a:t>nephelometer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NILU (ready!)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ECOTECH </a:t>
                      </a:r>
                      <a:r>
                        <a:rPr lang="en-GB" sz="2000" dirty="0" err="1" smtClean="0"/>
                        <a:t>nephelometer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U. Crete (delayed)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MAAP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TROPOS (ready!)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Magee AE31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NILU (soon ready)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Magee AE33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NILU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Radiance Res. PSAP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NILU (little</a:t>
                      </a:r>
                      <a:r>
                        <a:rPr lang="en-GB" sz="2000" baseline="0" dirty="0" smtClean="0"/>
                        <a:t> demand</a:t>
                      </a:r>
                      <a:r>
                        <a:rPr lang="en-GB" sz="2000" dirty="0" smtClean="0"/>
                        <a:t>)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TROPOS SMPS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TROPOS (soon ready)</a:t>
                      </a:r>
                      <a:endParaRPr lang="en-GB" sz="2000" dirty="0"/>
                    </a:p>
                  </a:txBody>
                  <a:tcPr/>
                </a:tc>
              </a:tr>
              <a:tr h="39427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Custom DMPS / SMPS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Stations themselves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Focus On Getting </a:t>
            </a:r>
            <a:r>
              <a:rPr lang="en-GB" sz="2400" dirty="0" err="1" smtClean="0"/>
              <a:t>Nephelometers</a:t>
            </a:r>
            <a:r>
              <a:rPr lang="en-GB" sz="2400" dirty="0" smtClean="0"/>
              <a:t> Online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417" y="980730"/>
            <a:ext cx="8229600" cy="4525963"/>
          </a:xfrm>
        </p:spPr>
        <p:txBody>
          <a:bodyPr>
            <a:noAutofit/>
          </a:bodyPr>
          <a:lstStyle/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  <a:p>
            <a:pPr marL="5953" indent="0">
              <a:buNone/>
            </a:pPr>
            <a:endParaRPr lang="en-GB" sz="2000" dirty="0" smtClean="0"/>
          </a:p>
          <a:p>
            <a:pPr marL="5953" indent="0">
              <a:buNone/>
            </a:pP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37280"/>
              </p:ext>
            </p:extLst>
          </p:nvPr>
        </p:nvGraphicFramePr>
        <p:xfrm>
          <a:off x="419417" y="851658"/>
          <a:ext cx="8229600" cy="500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311"/>
                <a:gridCol w="1038889"/>
                <a:gridCol w="1371600"/>
                <a:gridCol w="1693967"/>
                <a:gridCol w="1049233"/>
                <a:gridCol w="1371600"/>
              </a:tblGrid>
              <a:tr h="29595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Solution</a:t>
                      </a:r>
                      <a:endParaRPr lang="en-GB" sz="16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Mt. </a:t>
                      </a:r>
                      <a:r>
                        <a:rPr lang="en-GB" sz="1200" dirty="0" err="1" smtClean="0"/>
                        <a:t>Cimone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custom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Pallas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Puy</a:t>
                      </a:r>
                      <a:r>
                        <a:rPr lang="en-GB" sz="1200" dirty="0" smtClean="0"/>
                        <a:t> de </a:t>
                      </a:r>
                      <a:r>
                        <a:rPr lang="en-GB" sz="1200" dirty="0" err="1" smtClean="0"/>
                        <a:t>Dôme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custom (!)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Preila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Birkenes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NILU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El </a:t>
                      </a:r>
                      <a:r>
                        <a:rPr lang="en-GB" sz="1200" dirty="0" err="1" smtClean="0"/>
                        <a:t>Arenosillo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Trollhaugen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NILU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Agia</a:t>
                      </a:r>
                      <a:r>
                        <a:rPr lang="en-GB" sz="1200" dirty="0" smtClean="0"/>
                        <a:t> Marina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8068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Zeppelin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TSI/ECOTECH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SIRTA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Hyytiälä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custom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Pic</a:t>
                      </a:r>
                      <a:r>
                        <a:rPr lang="en-GB" sz="1200" baseline="0" dirty="0" smtClean="0"/>
                        <a:t> du Midi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Cabauw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custom (!)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Madrid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Jungfraujoch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Hyltemossa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Melpitz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NILU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Montseny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Granada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Finokalia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Rad.Res</a:t>
                      </a:r>
                      <a:r>
                        <a:rPr lang="en-GB" sz="1200" dirty="0" smtClean="0"/>
                        <a:t>.?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Izaña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Demokritos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Mace Head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NILU</a:t>
                      </a:r>
                      <a:endParaRPr lang="en-GB" sz="1200" dirty="0"/>
                    </a:p>
                  </a:txBody>
                  <a:tcP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Navarino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Rad.Res</a:t>
                      </a:r>
                      <a:r>
                        <a:rPr lang="en-GB" sz="1200" dirty="0" smtClean="0"/>
                        <a:t>.?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Ispra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custom (?)</a:t>
                      </a:r>
                      <a:endParaRPr lang="en-GB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Aspvreten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Hohenpeissenberg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NILU</a:t>
                      </a:r>
                      <a:endParaRPr lang="en-GB" sz="12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Mt. </a:t>
                      </a:r>
                      <a:r>
                        <a:rPr lang="en-GB" sz="1200" dirty="0" err="1" smtClean="0"/>
                        <a:t>Chacaltaya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BEO </a:t>
                      </a:r>
                      <a:r>
                        <a:rPr lang="en-GB" sz="1200" dirty="0" err="1" smtClean="0"/>
                        <a:t>Moussala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Montsec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Kosetice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Lecce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ECOTECH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4214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K-</a:t>
                      </a:r>
                      <a:r>
                        <a:rPr lang="en-GB" sz="1200" dirty="0" err="1" smtClean="0"/>
                        <a:t>puszta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NOAA</a:t>
                      </a:r>
                      <a:endParaRPr lang="en-GB" sz="12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1003</Words>
  <Application>Microsoft Office PowerPoint</Application>
  <PresentationFormat>On-screen Show (4:3)</PresentationFormat>
  <Paragraphs>424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Geneva</vt:lpstr>
      <vt:lpstr>Lucida Grande</vt:lpstr>
      <vt:lpstr>Wingdings</vt:lpstr>
      <vt:lpstr>Thème Office</vt:lpstr>
      <vt:lpstr>Conception personnalisée</vt:lpstr>
      <vt:lpstr>Increasing the number of NRT stations and instruments</vt:lpstr>
      <vt:lpstr>The Big Picture: The EC Digital Agenda</vt:lpstr>
      <vt:lpstr>PowerPoint Presentation</vt:lpstr>
      <vt:lpstr>Implementing the Digital Agenda: Copernicus</vt:lpstr>
      <vt:lpstr>PowerPoint Presentation</vt:lpstr>
      <vt:lpstr>Operational Services: What’s In It For The Station?</vt:lpstr>
      <vt:lpstr> Task: Increase Number of NRT Stations and Instruments</vt:lpstr>
      <vt:lpstr>Increasing the number of NRT stations and instruments</vt:lpstr>
      <vt:lpstr>Focus On Getting Nephelometers Online</vt:lpstr>
      <vt:lpstr>Next Focus: Getting Filter Absorption Photometers Online</vt:lpstr>
      <vt:lpstr>Next Focus: Getting Mobility Spectrometers Online</vt:lpstr>
      <vt:lpstr>Action Items for Increasing Number of NRT Instruments</vt:lpstr>
      <vt:lpstr>Take Your TSI 3563 NRT Now!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philippin</dc:creator>
  <cp:lastModifiedBy>Markus Fiebig</cp:lastModifiedBy>
  <cp:revision>131</cp:revision>
  <dcterms:created xsi:type="dcterms:W3CDTF">2013-07-11T13:48:32Z</dcterms:created>
  <dcterms:modified xsi:type="dcterms:W3CDTF">2016-10-12T07:26:53Z</dcterms:modified>
</cp:coreProperties>
</file>