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76" r:id="rId3"/>
    <p:sldId id="282" r:id="rId4"/>
    <p:sldId id="281" r:id="rId5"/>
    <p:sldId id="277" r:id="rId6"/>
    <p:sldId id="278" r:id="rId7"/>
    <p:sldId id="279" r:id="rId8"/>
    <p:sldId id="280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2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E8E02-A91D-4E50-A85F-A6E785B29340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3DA51-660C-45AC-B5D1-E5D90B9BAA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09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de-DE" smtClean="0">
              <a:ea typeface="ＭＳ Ｐゴシック" pitchFamily="34" charset="-128"/>
            </a:endParaRPr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532012B-A504-4FF6-878F-60F1A8ECBF89}" type="slidenum">
              <a:rPr lang="en-US" altLang="de-DE" sz="1200">
                <a:latin typeface="Calibri" pitchFamily="34" charset="0"/>
              </a:rPr>
              <a:pPr eaLnBrk="1" hangingPunct="1"/>
              <a:t>1</a:t>
            </a:fld>
            <a:endParaRPr lang="en-US" altLang="de-D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94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2050" name="Picture 2" descr="C:\Users\Alfred\Ali\Bilder\Logos\Leibniz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42" y="5586738"/>
            <a:ext cx="1440160" cy="97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fred\Ali\Bilder\Logos\TROPOS mit Text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354" y="5586738"/>
            <a:ext cx="1879618" cy="89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15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A04F-6863-414B-9C97-03191C6AAA8A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47E9-F3C8-4854-837C-BBB5AD4C08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69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A04F-6863-414B-9C97-03191C6AAA8A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47E9-F3C8-4854-837C-BBB5AD4C08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05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A04F-6863-414B-9C97-03191C6AAA8A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47E9-F3C8-4854-837C-BBB5AD4C08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99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A04F-6863-414B-9C97-03191C6AAA8A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47E9-F3C8-4854-837C-BBB5AD4C08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28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A04F-6863-414B-9C97-03191C6AAA8A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47E9-F3C8-4854-837C-BBB5AD4C08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53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A04F-6863-414B-9C97-03191C6AAA8A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47E9-F3C8-4854-837C-BBB5AD4C08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7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A04F-6863-414B-9C97-03191C6AAA8A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47E9-F3C8-4854-837C-BBB5AD4C08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23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A04F-6863-414B-9C97-03191C6AAA8A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47E9-F3C8-4854-837C-BBB5AD4C08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0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A04F-6863-414B-9C97-03191C6AAA8A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47E9-F3C8-4854-837C-BBB5AD4C08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08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A04F-6863-414B-9C97-03191C6AAA8A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47E9-F3C8-4854-837C-BBB5AD4C08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07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CA04F-6863-414B-9C97-03191C6AAA8A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647E9-F3C8-4854-837C-BBB5AD4C088F}" type="slidenum">
              <a:rPr lang="de-DE" smtClean="0"/>
              <a:t>‹Nr.›</a:t>
            </a:fld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52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Asmi.Eija@fmi.fi" TargetMode="External"/><Relationship Id="rId3" Type="http://schemas.openxmlformats.org/officeDocument/2006/relationships/hyperlink" Target="mailto:valerie.gros@lsce.ipsl.fr" TargetMode="External"/><Relationship Id="rId7" Type="http://schemas.openxmlformats.org/officeDocument/2006/relationships/hyperlink" Target="mailto:pasi.p.aalto@helsinki.fi" TargetMode="External"/><Relationship Id="rId2" Type="http://schemas.openxmlformats.org/officeDocument/2006/relationships/hyperlink" Target="mailto:chri2@ceh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ris.Lunder@nilu.no" TargetMode="External"/><Relationship Id="rId5" Type="http://schemas.openxmlformats.org/officeDocument/2006/relationships/hyperlink" Target="mailto:bas.henzing@tno.nl" TargetMode="External"/><Relationship Id="rId10" Type="http://schemas.openxmlformats.org/officeDocument/2006/relationships/hyperlink" Target="mailto:Radovan.Krejci@aces.su.se" TargetMode="External"/><Relationship Id="rId4" Type="http://schemas.openxmlformats.org/officeDocument/2006/relationships/hyperlink" Target="mailto:b.bergmans@issep.be" TargetMode="External"/><Relationship Id="rId9" Type="http://schemas.openxmlformats.org/officeDocument/2006/relationships/hyperlink" Target="mailto:adam.kristensson@nuclear.lu.s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sorribas@inta.es" TargetMode="External"/><Relationship Id="rId3" Type="http://schemas.openxmlformats.org/officeDocument/2006/relationships/hyperlink" Target="mailto:mihalo@uoc.gr" TargetMode="External"/><Relationship Id="rId7" Type="http://schemas.openxmlformats.org/officeDocument/2006/relationships/hyperlink" Target="mailto:esther.coz@ciemat.es" TargetMode="External"/><Relationship Id="rId2" Type="http://schemas.openxmlformats.org/officeDocument/2006/relationships/hyperlink" Target="mailto:j.sciare@cyi.ac.c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vokalapov@gmail.com" TargetMode="External"/><Relationship Id="rId11" Type="http://schemas.openxmlformats.org/officeDocument/2006/relationships/hyperlink" Target="mailto:ali@tropos.de" TargetMode="External"/><Relationship Id="rId5" Type="http://schemas.openxmlformats.org/officeDocument/2006/relationships/hyperlink" Target="mailto:hofferandras@gmail.com" TargetMode="External"/><Relationship Id="rId10" Type="http://schemas.openxmlformats.org/officeDocument/2006/relationships/hyperlink" Target="mailto:flentje@dwd.de" TargetMode="External"/><Relationship Id="rId4" Type="http://schemas.openxmlformats.org/officeDocument/2006/relationships/hyperlink" Target="mailto:elefther@ipta.demokritos.gr" TargetMode="External"/><Relationship Id="rId9" Type="http://schemas.openxmlformats.org/officeDocument/2006/relationships/hyperlink" Target="mailto:n.perezlozano@gmail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.Sellegri@opgc.univ-bpclermont.fr" TargetMode="External"/><Relationship Id="rId2" Type="http://schemas.openxmlformats.org/officeDocument/2006/relationships/hyperlink" Target="mailto:Zdimal@icpf.cas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tin.gysel@psi.ch" TargetMode="External"/><Relationship Id="rId5" Type="http://schemas.openxmlformats.org/officeDocument/2006/relationships/hyperlink" Target="mailto:jean.putaud@jrc.ec.europa.eu" TargetMode="External"/><Relationship Id="rId4" Type="http://schemas.openxmlformats.org/officeDocument/2006/relationships/hyperlink" Target="mailto:a.marinoni@isac.cnr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hteck 3"/>
          <p:cNvSpPr>
            <a:spLocks noChangeArrowheads="1"/>
          </p:cNvSpPr>
          <p:nvPr/>
        </p:nvSpPr>
        <p:spPr bwMode="auto">
          <a:xfrm>
            <a:off x="381000" y="282575"/>
            <a:ext cx="838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800" b="1" dirty="0"/>
              <a:t>Quality assurance / closure studies for particle </a:t>
            </a:r>
            <a:r>
              <a:rPr lang="en-US" sz="2800" b="1" dirty="0" smtClean="0"/>
              <a:t>number concentration </a:t>
            </a:r>
            <a:r>
              <a:rPr lang="en-US" sz="2800" b="1" dirty="0"/>
              <a:t>measured by mobility </a:t>
            </a:r>
            <a:r>
              <a:rPr lang="en-US" sz="2800" b="1" dirty="0" smtClean="0"/>
              <a:t>spectrometers</a:t>
            </a:r>
            <a:endParaRPr lang="en-US" sz="2800" dirty="0"/>
          </a:p>
        </p:txBody>
      </p:sp>
      <p:pic>
        <p:nvPicPr>
          <p:cNvPr id="15364" name="Picture 2" descr="C:\Users\Alfred\Ali\Bilder\Logos\Leibni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5586413"/>
            <a:ext cx="14398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C:\Users\Alfred\Ali\Bilder\Logos\TROPOS mit Tex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5586413"/>
            <a:ext cx="1879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755576" y="2996952"/>
            <a:ext cx="77724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Alfred Wiedensohler &amp; Kay Weinhold</a:t>
            </a:r>
          </a:p>
          <a:p>
            <a:pPr eaLnBrk="1" hangingPunct="1"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+ PSI, CNRS, NILU, UHEL</a:t>
            </a:r>
          </a:p>
        </p:txBody>
      </p:sp>
    </p:spTree>
    <p:extLst>
      <p:ext uri="{BB962C8B-B14F-4D97-AF65-F5344CB8AC3E}">
        <p14:creationId xmlns:p14="http://schemas.microsoft.com/office/powerpoint/2010/main" val="586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92211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Onsite Intercomparison with an additional CPC</a:t>
            </a:r>
            <a:endParaRPr lang="en-US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273817"/>
            <a:ext cx="8496944" cy="560345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 smtClean="0"/>
              <a:t>TSI CPCs model 3772 are provided by following institutes: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PSI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UHEL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CNRS (still missing)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NILU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TROPOS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/>
              <a:t>The CPCs will be circulates in a regional sub-network to be compared to the MPSS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/>
              <a:t>After each circulation, the CPCs will be checked and calibrated  at the WCCAP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/>
              <a:t>Time series of particle number concentrations and size distributions are sent to TROPOS for evaluation.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en-US" sz="2600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00685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CPC Calibration – adjustment to 10 nm</a:t>
            </a:r>
            <a:endParaRPr lang="en-US" sz="3600" b="1" dirty="0"/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632848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96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5" r="13836"/>
          <a:stretch/>
        </p:blipFill>
        <p:spPr>
          <a:xfrm rot="5400000">
            <a:off x="1120645" y="975698"/>
            <a:ext cx="6110622" cy="496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9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494638"/>
              </p:ext>
            </p:extLst>
          </p:nvPr>
        </p:nvGraphicFramePr>
        <p:xfrm>
          <a:off x="755576" y="908720"/>
          <a:ext cx="3816423" cy="4824540"/>
        </p:xfrm>
        <a:graphic>
          <a:graphicData uri="http://schemas.openxmlformats.org/drawingml/2006/table">
            <a:tbl>
              <a:tblPr/>
              <a:tblGrid>
                <a:gridCol w="932903">
                  <a:extLst>
                    <a:ext uri="{9D8B030D-6E8A-4147-A177-3AD203B41FA5}">
                      <a16:colId xmlns:a16="http://schemas.microsoft.com/office/drawing/2014/main" val="3526835496"/>
                    </a:ext>
                  </a:extLst>
                </a:gridCol>
                <a:gridCol w="1470030">
                  <a:extLst>
                    <a:ext uri="{9D8B030D-6E8A-4147-A177-3AD203B41FA5}">
                      <a16:colId xmlns:a16="http://schemas.microsoft.com/office/drawing/2014/main" val="1819537678"/>
                    </a:ext>
                  </a:extLst>
                </a:gridCol>
                <a:gridCol w="1413490">
                  <a:extLst>
                    <a:ext uri="{9D8B030D-6E8A-4147-A177-3AD203B41FA5}">
                      <a16:colId xmlns:a16="http://schemas.microsoft.com/office/drawing/2014/main" val="3401064507"/>
                    </a:ext>
                  </a:extLst>
                </a:gridCol>
              </a:tblGrid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111022"/>
                  </a:ext>
                </a:extLst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Vielsalm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762145"/>
                  </a:ext>
                </a:extLst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BEO Moussala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337644"/>
                  </a:ext>
                </a:extLst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Chacaltaya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reachable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938884"/>
                  </a:ext>
                </a:extLst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Jungfraujoch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Non-EU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743877"/>
                  </a:ext>
                </a:extLst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Kosetice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282342"/>
                  </a:ext>
                </a:extLst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OdCOM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81550"/>
                  </a:ext>
                </a:extLst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Prague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Suchdol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52385"/>
                  </a:ext>
                </a:extLst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Waldhof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561756"/>
                  </a:ext>
                </a:extLst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Schauinsland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372281"/>
                  </a:ext>
                </a:extLst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Neuglobsow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571146"/>
                  </a:ext>
                </a:extLst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Zugspitze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330975"/>
                  </a:ext>
                </a:extLst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Hohenpeissenberg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DWD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846931"/>
                  </a:ext>
                </a:extLst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Melpitz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TROPOS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99585"/>
                  </a:ext>
                </a:extLst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Leipzig TROPOS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TROPOS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763640"/>
                  </a:ext>
                </a:extLst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Leipzig Eisenbahnstr.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TROPOS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12107"/>
                  </a:ext>
                </a:extLst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Leipzig Mitte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BfUL/TROPOS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839116"/>
                  </a:ext>
                </a:extLst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Leipzig West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BfUL/TROPOS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114374"/>
                  </a:ext>
                </a:extLst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Annaberg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251834"/>
                  </a:ext>
                </a:extLst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Dresden - Nord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840206"/>
                  </a:ext>
                </a:extLst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Dresden - West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BfUL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823789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025148"/>
              </p:ext>
            </p:extLst>
          </p:nvPr>
        </p:nvGraphicFramePr>
        <p:xfrm>
          <a:off x="4571999" y="908720"/>
          <a:ext cx="3744417" cy="5278431"/>
        </p:xfrm>
        <a:graphic>
          <a:graphicData uri="http://schemas.openxmlformats.org/drawingml/2006/table">
            <a:tbl>
              <a:tblPr/>
              <a:tblGrid>
                <a:gridCol w="915302">
                  <a:extLst>
                    <a:ext uri="{9D8B030D-6E8A-4147-A177-3AD203B41FA5}">
                      <a16:colId xmlns:a16="http://schemas.microsoft.com/office/drawing/2014/main" val="2737931477"/>
                    </a:ext>
                  </a:extLst>
                </a:gridCol>
                <a:gridCol w="1442294">
                  <a:extLst>
                    <a:ext uri="{9D8B030D-6E8A-4147-A177-3AD203B41FA5}">
                      <a16:colId xmlns:a16="http://schemas.microsoft.com/office/drawing/2014/main" val="3757321702"/>
                    </a:ext>
                  </a:extLst>
                </a:gridCol>
                <a:gridCol w="1386821">
                  <a:extLst>
                    <a:ext uri="{9D8B030D-6E8A-4147-A177-3AD203B41FA5}">
                      <a16:colId xmlns:a16="http://schemas.microsoft.com/office/drawing/2014/main" val="1221406181"/>
                    </a:ext>
                  </a:extLst>
                </a:gridCol>
              </a:tblGrid>
              <a:tr h="2294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Granada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195137"/>
                  </a:ext>
                </a:extLst>
              </a:tr>
              <a:tr h="2294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Madrid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837466"/>
                  </a:ext>
                </a:extLst>
              </a:tr>
              <a:tr h="2294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Montseny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165468"/>
                  </a:ext>
                </a:extLst>
              </a:tr>
              <a:tr h="2294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Varriö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110359"/>
                  </a:ext>
                </a:extLst>
              </a:tr>
              <a:tr h="2294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Hyytiälä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400386"/>
                  </a:ext>
                </a:extLst>
              </a:tr>
              <a:tr h="2294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Pallas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345803"/>
                  </a:ext>
                </a:extLst>
              </a:tr>
              <a:tr h="2294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SIRTA/Gif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66827"/>
                  </a:ext>
                </a:extLst>
              </a:tr>
              <a:tr h="2294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Puy de Dome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296487"/>
                  </a:ext>
                </a:extLst>
              </a:tr>
              <a:tr h="2294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Kensington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???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858219"/>
                  </a:ext>
                </a:extLst>
              </a:tr>
              <a:tr h="2294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Auchencorth Moss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???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248370"/>
                  </a:ext>
                </a:extLst>
              </a:tr>
              <a:tr h="2294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Finokalia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99303"/>
                  </a:ext>
                </a:extLst>
              </a:tr>
              <a:tr h="2294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 Athens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625473"/>
                  </a:ext>
                </a:extLst>
              </a:tr>
              <a:tr h="2294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K-Pustza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796546"/>
                  </a:ext>
                </a:extLst>
              </a:tr>
              <a:tr h="2294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Mace Head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???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87253"/>
                  </a:ext>
                </a:extLst>
              </a:tr>
              <a:tr h="2294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JRC Ispra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885931"/>
                  </a:ext>
                </a:extLst>
              </a:tr>
              <a:tr h="2294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Mt.Cimone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960719"/>
                  </a:ext>
                </a:extLst>
              </a:tr>
              <a:tr h="2294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Preila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372800"/>
                  </a:ext>
                </a:extLst>
              </a:tr>
              <a:tr h="2294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NL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Cabauw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82960"/>
                  </a:ext>
                </a:extLst>
              </a:tr>
              <a:tr h="2294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Birkenes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Non-EU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792094"/>
                  </a:ext>
                </a:extLst>
              </a:tr>
              <a:tr h="2294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Zeppelin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reachable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10649"/>
                  </a:ext>
                </a:extLst>
              </a:tr>
              <a:tr h="2294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Pyramid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reachable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876510"/>
                  </a:ext>
                </a:extLst>
              </a:tr>
              <a:tr h="2294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Hyltemossa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912801"/>
                  </a:ext>
                </a:extLst>
              </a:tr>
              <a:tr h="22949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Norunda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937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46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796301"/>
              </p:ext>
            </p:extLst>
          </p:nvPr>
        </p:nvGraphicFramePr>
        <p:xfrm>
          <a:off x="683568" y="980728"/>
          <a:ext cx="7488831" cy="4514882"/>
        </p:xfrm>
        <a:graphic>
          <a:graphicData uri="http://schemas.openxmlformats.org/drawingml/2006/table">
            <a:tbl>
              <a:tblPr/>
              <a:tblGrid>
                <a:gridCol w="1451916">
                  <a:extLst>
                    <a:ext uri="{9D8B030D-6E8A-4147-A177-3AD203B41FA5}">
                      <a16:colId xmlns:a16="http://schemas.microsoft.com/office/drawing/2014/main" val="1274340875"/>
                    </a:ext>
                  </a:extLst>
                </a:gridCol>
                <a:gridCol w="1833999">
                  <a:extLst>
                    <a:ext uri="{9D8B030D-6E8A-4147-A177-3AD203B41FA5}">
                      <a16:colId xmlns:a16="http://schemas.microsoft.com/office/drawing/2014/main" val="2050848558"/>
                    </a:ext>
                  </a:extLst>
                </a:gridCol>
                <a:gridCol w="1528333">
                  <a:extLst>
                    <a:ext uri="{9D8B030D-6E8A-4147-A177-3AD203B41FA5}">
                      <a16:colId xmlns:a16="http://schemas.microsoft.com/office/drawing/2014/main" val="2359921341"/>
                    </a:ext>
                  </a:extLst>
                </a:gridCol>
                <a:gridCol w="2674583">
                  <a:extLst>
                    <a:ext uri="{9D8B030D-6E8A-4147-A177-3AD203B41FA5}">
                      <a16:colId xmlns:a16="http://schemas.microsoft.com/office/drawing/2014/main" val="4081849416"/>
                    </a:ext>
                  </a:extLst>
                </a:gridCol>
              </a:tblGrid>
              <a:tr h="48028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BOX1 NILU CPC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592839"/>
                  </a:ext>
                </a:extLst>
              </a:tr>
              <a:tr h="25599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Mace Head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65453"/>
                  </a:ext>
                </a:extLst>
              </a:tr>
              <a:tr h="25599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Auchencorth Moss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Christine Braban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chri2@ceh.ac.uk</a:t>
                      </a:r>
                      <a:endParaRPr lang="de-DE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414970"/>
                  </a:ext>
                </a:extLst>
              </a:tr>
              <a:tr h="25599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SIRTA/Gif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Valérie Gros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valerie.gros@lsce.ipsl.fr</a:t>
                      </a:r>
                      <a:endParaRPr lang="de-DE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76296"/>
                  </a:ext>
                </a:extLst>
              </a:tr>
              <a:tr h="25599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Vielsalm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Benjamin Bergmans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b.bergmans@issep.be</a:t>
                      </a:r>
                      <a:endParaRPr lang="de-DE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077389"/>
                  </a:ext>
                </a:extLst>
              </a:tr>
              <a:tr h="25599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Cabauw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 Henzing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bas.henzing@tno.nl</a:t>
                      </a:r>
                      <a:endParaRPr lang="de-DE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617992"/>
                  </a:ext>
                </a:extLst>
              </a:tr>
              <a:tr h="25599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Birkenes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 Lunder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Chris.Lunder@nilu.no</a:t>
                      </a:r>
                      <a:endParaRPr lang="de-DE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684995"/>
                  </a:ext>
                </a:extLst>
              </a:tr>
              <a:tr h="25599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689277"/>
                  </a:ext>
                </a:extLst>
              </a:tr>
              <a:tr h="48028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BOX2 - UHEL CPC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16265"/>
                  </a:ext>
                </a:extLst>
              </a:tr>
              <a:tr h="25599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Hyytiälä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Pasi Aaalto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pasi.p.aalto@helsinki.fi</a:t>
                      </a:r>
                      <a:endParaRPr lang="de-DE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127148"/>
                  </a:ext>
                </a:extLst>
              </a:tr>
              <a:tr h="25599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Pallas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Asmi Eija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Asmi.Eija@fmi.fi</a:t>
                      </a:r>
                      <a:endParaRPr lang="de-DE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16120"/>
                  </a:ext>
                </a:extLst>
              </a:tr>
              <a:tr h="25599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Hyltemossa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Adam Kristenson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adam.kristensson@nuclear.lu.se</a:t>
                      </a:r>
                      <a:endParaRPr lang="de-DE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705651"/>
                  </a:ext>
                </a:extLst>
              </a:tr>
              <a:tr h="25599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Norunda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Radovan Krejci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Radovan.Krejci@aces.su.se</a:t>
                      </a:r>
                      <a:endParaRPr lang="de-DE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063255"/>
                  </a:ext>
                </a:extLst>
              </a:tr>
              <a:tr h="25599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980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57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668095"/>
              </p:ext>
            </p:extLst>
          </p:nvPr>
        </p:nvGraphicFramePr>
        <p:xfrm>
          <a:off x="683568" y="476672"/>
          <a:ext cx="7488832" cy="5896516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127199671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70424391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68129456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1104290530"/>
                    </a:ext>
                  </a:extLst>
                </a:gridCol>
              </a:tblGrid>
              <a:tr h="652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BOX3 - CNRS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CPC, still missing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859667"/>
                  </a:ext>
                </a:extLst>
              </a:tr>
              <a:tr h="233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Agia Marina Xyliatou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 Sciare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j.sciare@cyi.ac.cy</a:t>
                      </a:r>
                      <a:endParaRPr lang="de-DE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674652"/>
                  </a:ext>
                </a:extLst>
              </a:tr>
              <a:tr h="438729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Finokalia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Nikolaos Mihalopoulos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mihalo@uoc.gr</a:t>
                      </a:r>
                      <a:endParaRPr lang="de-DE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320021"/>
                  </a:ext>
                </a:extLst>
              </a:tr>
              <a:tr h="438729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 Athens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Eleftheriadis Konstantinos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elefther@ipta.demokritos.gr</a:t>
                      </a:r>
                      <a:endParaRPr lang="de-DE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095601"/>
                  </a:ext>
                </a:extLst>
              </a:tr>
              <a:tr h="233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K-Pustza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András Hoffer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hofferandras@gmail.com</a:t>
                      </a:r>
                      <a:endParaRPr lang="de-DE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491793"/>
                  </a:ext>
                </a:extLst>
              </a:tr>
              <a:tr h="233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BEO Moussala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Ivo Kalapov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ivokalapov@gmail.com</a:t>
                      </a:r>
                      <a:endParaRPr lang="de-DE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774602"/>
                  </a:ext>
                </a:extLst>
              </a:tr>
              <a:tr h="233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648365"/>
                  </a:ext>
                </a:extLst>
              </a:tr>
              <a:tr h="233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777670"/>
                  </a:ext>
                </a:extLst>
              </a:tr>
              <a:tr h="438729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BOX4 - TROPOS CPC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993946"/>
                  </a:ext>
                </a:extLst>
              </a:tr>
              <a:tr h="233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Esther Coz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esther.coz@ciemat.es</a:t>
                      </a:r>
                      <a:endParaRPr lang="de-DE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696168"/>
                  </a:ext>
                </a:extLst>
              </a:tr>
              <a:tr h="438729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Arenosillo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 Sorribas Panero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sorribas@inta.es</a:t>
                      </a:r>
                      <a:endParaRPr lang="de-DE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016096"/>
                  </a:ext>
                </a:extLst>
              </a:tr>
              <a:tr h="233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Montseny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Noemi Perez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n.perezlozano@gmail.com</a:t>
                      </a:r>
                      <a:endParaRPr lang="de-DE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89722"/>
                  </a:ext>
                </a:extLst>
              </a:tr>
              <a:tr h="233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Esther Coz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esther.coz@ciemat.es</a:t>
                      </a:r>
                      <a:endParaRPr lang="de-DE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081114"/>
                  </a:ext>
                </a:extLst>
              </a:tr>
              <a:tr h="233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Hohenpeissenberg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Harald Flentje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flentje@dwd.de</a:t>
                      </a:r>
                      <a:endParaRPr lang="de-DE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319774"/>
                  </a:ext>
                </a:extLst>
              </a:tr>
              <a:tr h="438729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Melpitz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Alfred Wiedensohler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ali@tropos.de</a:t>
                      </a:r>
                      <a:endParaRPr lang="de-DE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358386"/>
                  </a:ext>
                </a:extLst>
              </a:tr>
              <a:tr h="233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529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56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674222"/>
              </p:ext>
            </p:extLst>
          </p:nvPr>
        </p:nvGraphicFramePr>
        <p:xfrm>
          <a:off x="755576" y="1412776"/>
          <a:ext cx="7416824" cy="2861338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328368349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48986092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231245408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895287396"/>
                    </a:ext>
                  </a:extLst>
                </a:gridCol>
              </a:tblGrid>
              <a:tr h="56316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BOX5 - PSI CPC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871895"/>
                  </a:ext>
                </a:extLst>
              </a:tr>
              <a:tr h="30016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Kosetice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Vladimir Zdimal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Zdimal@icpf.cas.cz</a:t>
                      </a:r>
                      <a:endParaRPr lang="de-DE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295397"/>
                  </a:ext>
                </a:extLst>
              </a:tr>
              <a:tr h="30016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Prague Suchdol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Vladimir Zdimal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Zdimal@icpf.cas.cz</a:t>
                      </a:r>
                      <a:endParaRPr lang="de-DE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120727"/>
                  </a:ext>
                </a:extLst>
              </a:tr>
              <a:tr h="30016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Puy de Dome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Karine Sellegri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K.Sellegri@opgc.univ-bpclermont.fr</a:t>
                      </a:r>
                      <a:endParaRPr lang="de-DE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202068"/>
                  </a:ext>
                </a:extLst>
              </a:tr>
              <a:tr h="30016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Mt.Cimone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Angela Marinoni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a.marinoni@isac.cnr.it</a:t>
                      </a:r>
                      <a:endParaRPr lang="de-DE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201746"/>
                  </a:ext>
                </a:extLst>
              </a:tr>
              <a:tr h="30016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JRC Ispra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JP Putaud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jean.putaud@jrc.ec.europa.eu</a:t>
                      </a:r>
                      <a:endParaRPr lang="de-DE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04822"/>
                  </a:ext>
                </a:extLst>
              </a:tr>
              <a:tr h="30016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Jungfraujoch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 Gysel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matin.gysel@psi.ch</a:t>
                      </a:r>
                      <a:endParaRPr lang="de-DE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163895"/>
                  </a:ext>
                </a:extLst>
              </a:tr>
              <a:tr h="30016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301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93020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Bildschirmpräsentation (4:3)</PresentationFormat>
  <Paragraphs>300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MS PGothic</vt:lpstr>
      <vt:lpstr>Arial</vt:lpstr>
      <vt:lpstr>Calibri</vt:lpstr>
      <vt:lpstr>Wingdings</vt:lpstr>
      <vt:lpstr>Larissa</vt:lpstr>
      <vt:lpstr>PowerPoint-Präsentation</vt:lpstr>
      <vt:lpstr>Onsite Intercomparison with an additional CPC</vt:lpstr>
      <vt:lpstr>CPC Calibration – adjustment to 10 nm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Ali</dc:creator>
  <cp:lastModifiedBy>Alfred Wiedensohler</cp:lastModifiedBy>
  <cp:revision>158</cp:revision>
  <dcterms:created xsi:type="dcterms:W3CDTF">2012-12-05T05:50:36Z</dcterms:created>
  <dcterms:modified xsi:type="dcterms:W3CDTF">2016-10-11T12:14:24Z</dcterms:modified>
</cp:coreProperties>
</file>