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8"/>
  </p:notesMasterIdLst>
  <p:handoutMasterIdLst>
    <p:handoutMasterId r:id="rId9"/>
  </p:handoutMasterIdLst>
  <p:sldIdLst>
    <p:sldId id="256" r:id="rId3"/>
    <p:sldId id="329" r:id="rId4"/>
    <p:sldId id="330" r:id="rId5"/>
    <p:sldId id="328" r:id="rId6"/>
    <p:sldId id="317" r:id="rId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7D"/>
    <a:srgbClr val="D1FFD1"/>
    <a:srgbClr val="E9EDF4"/>
    <a:srgbClr val="D0D8E8"/>
    <a:srgbClr val="99D0DF"/>
    <a:srgbClr val="FFFFB9"/>
    <a:srgbClr val="67B9CF"/>
    <a:srgbClr val="215968"/>
    <a:srgbClr val="03388E"/>
    <a:srgbClr val="2B89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037" autoAdjust="0"/>
    <p:restoredTop sz="90396" autoAdjust="0"/>
  </p:normalViewPr>
  <p:slideViewPr>
    <p:cSldViewPr>
      <p:cViewPr varScale="1">
        <p:scale>
          <a:sx n="80" d="100"/>
          <a:sy n="80" d="100"/>
        </p:scale>
        <p:origin x="660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-3822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7FAAD8-FADB-4D7B-98FB-CCDFB8FB94A2}" type="datetimeFigureOut">
              <a:rPr lang="en-GB" smtClean="0"/>
              <a:pPr/>
              <a:t>11/10/2016</a:t>
            </a:fld>
            <a:endParaRPr lang="en-GB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97A891-7FC4-46CD-A149-7ACE4BB7747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064597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69058B-9A96-4F07-BAC5-7B54E6A488EF}" type="datetimeFigureOut">
              <a:rPr lang="fr-FR" smtClean="0"/>
              <a:pPr/>
              <a:t>11/10/2016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A272EC-FFF8-4FA7-84A3-99789BE51C09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139837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413026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734190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249834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489610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438107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2708920"/>
            <a:ext cx="9144000" cy="1470025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defRPr sz="3600" b="1">
                <a:solidFill>
                  <a:srgbClr val="215968"/>
                </a:solidFill>
              </a:defRPr>
            </a:lvl1pPr>
          </a:lstStyle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0" y="4149080"/>
            <a:ext cx="9144000" cy="7920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400" b="1">
                <a:solidFill>
                  <a:srgbClr val="40404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 smtClean="0"/>
              <a:t>Cliquez pour modifier le style du texte</a:t>
            </a:r>
          </a:p>
          <a:p>
            <a:endParaRPr lang="fr-FR" dirty="0"/>
          </a:p>
        </p:txBody>
      </p:sp>
      <p:pic>
        <p:nvPicPr>
          <p:cNvPr id="7" name="Image 3" descr="logo-actris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59832" y="404664"/>
            <a:ext cx="3030537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 Box 3"/>
          <p:cNvSpPr txBox="1">
            <a:spLocks noChangeArrowheads="1"/>
          </p:cNvSpPr>
          <p:nvPr userDrawn="1"/>
        </p:nvSpPr>
        <p:spPr bwMode="auto">
          <a:xfrm>
            <a:off x="755576" y="5509681"/>
            <a:ext cx="5564214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lnSpc>
                <a:spcPct val="125000"/>
              </a:lnSpc>
              <a:defRPr/>
            </a:pPr>
            <a:r>
              <a:rPr lang="en-GB" sz="1600" b="1" i="1" dirty="0" smtClean="0">
                <a:solidFill>
                  <a:schemeClr val="accent5">
                    <a:lumMod val="50000"/>
                  </a:schemeClr>
                </a:solidFill>
              </a:rPr>
              <a:t>ACTRIS-2 WP3</a:t>
            </a:r>
            <a:r>
              <a:rPr lang="en-GB" sz="1600" b="1" i="1" baseline="0" dirty="0" smtClean="0">
                <a:solidFill>
                  <a:schemeClr val="accent5">
                    <a:lumMod val="50000"/>
                  </a:schemeClr>
                </a:solidFill>
              </a:rPr>
              <a:t> WS</a:t>
            </a:r>
            <a:endParaRPr lang="en-GB" sz="1600" b="1" i="1" dirty="0">
              <a:solidFill>
                <a:schemeClr val="accent5">
                  <a:lumMod val="50000"/>
                </a:schemeClr>
              </a:solidFill>
            </a:endParaRPr>
          </a:p>
          <a:p>
            <a:pPr eaLnBrk="0" hangingPunct="0">
              <a:lnSpc>
                <a:spcPct val="125000"/>
              </a:lnSpc>
              <a:defRPr/>
            </a:pPr>
            <a:r>
              <a:rPr lang="en-GB" sz="1600" b="1" i="1" dirty="0" smtClean="0">
                <a:solidFill>
                  <a:srgbClr val="215968"/>
                </a:solidFill>
              </a:rPr>
              <a:t>Bologna, Italy</a:t>
            </a:r>
          </a:p>
          <a:p>
            <a:pPr eaLnBrk="0" hangingPunct="0">
              <a:lnSpc>
                <a:spcPct val="125000"/>
              </a:lnSpc>
              <a:defRPr/>
            </a:pPr>
            <a:r>
              <a:rPr lang="en-GB" sz="1600" b="1" i="1" dirty="0" smtClean="0">
                <a:solidFill>
                  <a:srgbClr val="215968"/>
                </a:solidFill>
              </a:rPr>
              <a:t>11</a:t>
            </a:r>
            <a:r>
              <a:rPr lang="en-GB" sz="1600" b="1" i="1" baseline="0" dirty="0" smtClean="0">
                <a:solidFill>
                  <a:srgbClr val="215968"/>
                </a:solidFill>
              </a:rPr>
              <a:t> - 13</a:t>
            </a:r>
            <a:r>
              <a:rPr lang="en-GB" sz="1600" b="1" i="1" dirty="0" smtClean="0">
                <a:solidFill>
                  <a:srgbClr val="215968"/>
                </a:solidFill>
              </a:rPr>
              <a:t> October 2016</a:t>
            </a:r>
            <a:endParaRPr lang="en-GB" sz="1600" b="1" i="1" dirty="0">
              <a:solidFill>
                <a:srgbClr val="215968"/>
              </a:solidFill>
            </a:endParaRPr>
          </a:p>
        </p:txBody>
      </p:sp>
      <p:pic>
        <p:nvPicPr>
          <p:cNvPr id="13" name="Image 12" descr="flag_yellow_high.jpg"/>
          <p:cNvPicPr/>
          <p:nvPr userDrawn="1"/>
        </p:nvPicPr>
        <p:blipFill>
          <a:blip r:embed="rId3" cstate="print"/>
          <a:stretch>
            <a:fillRect/>
          </a:stretch>
        </p:blipFill>
        <p:spPr>
          <a:xfrm>
            <a:off x="7596336" y="5661248"/>
            <a:ext cx="1085850" cy="723900"/>
          </a:xfrm>
          <a:prstGeom prst="rect">
            <a:avLst/>
          </a:prstGeom>
        </p:spPr>
      </p:pic>
      <p:pic>
        <p:nvPicPr>
          <p:cNvPr id="9" name="Image 8" descr="bar.jpg"/>
          <p:cNvPicPr>
            <a:picLocks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0" y="2226482"/>
            <a:ext cx="9144000" cy="48243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0DB0AC3-D4E5-493E-B5EE-32F23BA366E0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0DB0AC3-D4E5-493E-B5EE-32F23BA366E0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562074"/>
          </a:xfrm>
          <a:prstGeom prst="rect">
            <a:avLst/>
          </a:prstGeom>
        </p:spPr>
        <p:txBody>
          <a:bodyPr vert="horz"/>
          <a:lstStyle>
            <a:lvl1pPr>
              <a:defRPr sz="2000" b="1"/>
            </a:lvl1pPr>
          </a:lstStyle>
          <a:p>
            <a:r>
              <a:rPr lang="de-DE" dirty="0" smtClean="0"/>
              <a:t>INSTRUCTIONS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678921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B002A75-5B50-A746-A890-B3D03EC33F32}" type="datetimeFigureOut">
              <a:rPr lang="fr-FR" smtClean="0"/>
              <a:t>11/10/2016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09CC8BA-FC20-C942-B6A8-76EFD284DA5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43072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smtClean="0"/>
              <a:t>Cliquez pour modifier les styles du texte du masque</a:t>
            </a:r>
          </a:p>
          <a:p>
            <a:pPr lvl="1"/>
            <a:r>
              <a:rPr lang="de-DE" smtClean="0"/>
              <a:t>Deuxième niveau</a:t>
            </a:r>
          </a:p>
          <a:p>
            <a:pPr lvl="2"/>
            <a:r>
              <a:rPr lang="de-DE" smtClean="0"/>
              <a:t>Troisième niveau</a:t>
            </a:r>
          </a:p>
          <a:p>
            <a:pPr lvl="3"/>
            <a:r>
              <a:rPr lang="de-DE" smtClean="0"/>
              <a:t>Quatrième niveau</a:t>
            </a:r>
          </a:p>
          <a:p>
            <a:pPr lvl="4"/>
            <a:r>
              <a:rPr lang="de-DE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B002A75-5B50-A746-A890-B3D03EC33F32}" type="datetimeFigureOut">
              <a:rPr lang="fr-FR" smtClean="0"/>
              <a:t>11/10/2016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09CC8BA-FC20-C942-B6A8-76EFD284DA5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95083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B002A75-5B50-A746-A890-B3D03EC33F32}" type="datetimeFigureOut">
              <a:rPr lang="fr-FR" smtClean="0"/>
              <a:t>11/10/2016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09CC8BA-FC20-C942-B6A8-76EFD284DA5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068281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Cliquez pour modifier les styles du texte du masque</a:t>
            </a:r>
          </a:p>
          <a:p>
            <a:pPr lvl="1"/>
            <a:r>
              <a:rPr lang="de-DE" smtClean="0"/>
              <a:t>Deuxième niveau</a:t>
            </a:r>
          </a:p>
          <a:p>
            <a:pPr lvl="2"/>
            <a:r>
              <a:rPr lang="de-DE" smtClean="0"/>
              <a:t>Troisième niveau</a:t>
            </a:r>
          </a:p>
          <a:p>
            <a:pPr lvl="3"/>
            <a:r>
              <a:rPr lang="de-DE" smtClean="0"/>
              <a:t>Quatrième niveau</a:t>
            </a:r>
          </a:p>
          <a:p>
            <a:pPr lvl="4"/>
            <a:r>
              <a:rPr lang="de-DE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Cliquez pour modifier les styles du texte du masque</a:t>
            </a:r>
          </a:p>
          <a:p>
            <a:pPr lvl="1"/>
            <a:r>
              <a:rPr lang="de-DE" smtClean="0"/>
              <a:t>Deuxième niveau</a:t>
            </a:r>
          </a:p>
          <a:p>
            <a:pPr lvl="2"/>
            <a:r>
              <a:rPr lang="de-DE" smtClean="0"/>
              <a:t>Troisième niveau</a:t>
            </a:r>
          </a:p>
          <a:p>
            <a:pPr lvl="3"/>
            <a:r>
              <a:rPr lang="de-DE" smtClean="0"/>
              <a:t>Quatrième niveau</a:t>
            </a:r>
          </a:p>
          <a:p>
            <a:pPr lvl="4"/>
            <a:r>
              <a:rPr lang="de-DE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B002A75-5B50-A746-A890-B3D03EC33F32}" type="datetimeFigureOut">
              <a:rPr lang="fr-FR" smtClean="0"/>
              <a:t>11/10/2016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09CC8BA-FC20-C942-B6A8-76EFD284DA5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43569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Cliquez pour modifier les styles du texte du masque</a:t>
            </a:r>
          </a:p>
          <a:p>
            <a:pPr lvl="1"/>
            <a:r>
              <a:rPr lang="de-DE" smtClean="0"/>
              <a:t>Deuxième niveau</a:t>
            </a:r>
          </a:p>
          <a:p>
            <a:pPr lvl="2"/>
            <a:r>
              <a:rPr lang="de-DE" smtClean="0"/>
              <a:t>Troisième niveau</a:t>
            </a:r>
          </a:p>
          <a:p>
            <a:pPr lvl="3"/>
            <a:r>
              <a:rPr lang="de-DE" smtClean="0"/>
              <a:t>Quatrième niveau</a:t>
            </a:r>
          </a:p>
          <a:p>
            <a:pPr lvl="4"/>
            <a:r>
              <a:rPr lang="de-DE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Cliquez pour modifier les styles du texte du masque</a:t>
            </a:r>
          </a:p>
          <a:p>
            <a:pPr lvl="1"/>
            <a:r>
              <a:rPr lang="de-DE" smtClean="0"/>
              <a:t>Deuxième niveau</a:t>
            </a:r>
          </a:p>
          <a:p>
            <a:pPr lvl="2"/>
            <a:r>
              <a:rPr lang="de-DE" smtClean="0"/>
              <a:t>Troisième niveau</a:t>
            </a:r>
          </a:p>
          <a:p>
            <a:pPr lvl="3"/>
            <a:r>
              <a:rPr lang="de-DE" smtClean="0"/>
              <a:t>Quatrième niveau</a:t>
            </a:r>
          </a:p>
          <a:p>
            <a:pPr lvl="4"/>
            <a:r>
              <a:rPr lang="de-DE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B002A75-5B50-A746-A890-B3D03EC33F32}" type="datetimeFigureOut">
              <a:rPr lang="fr-FR" smtClean="0"/>
              <a:t>11/10/2016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09CC8BA-FC20-C942-B6A8-76EFD284DA5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823279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B002A75-5B50-A746-A890-B3D03EC33F32}" type="datetimeFigureOut">
              <a:rPr lang="fr-FR" smtClean="0"/>
              <a:t>11/10/2016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09CC8BA-FC20-C942-B6A8-76EFD284DA5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744943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B002A75-5B50-A746-A890-B3D03EC33F32}" type="datetimeFigureOut">
              <a:rPr lang="fr-FR" smtClean="0"/>
              <a:t>11/10/2016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09CC8BA-FC20-C942-B6A8-76EFD284DA5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678466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Image 14" descr="bar.jpg"/>
          <p:cNvPicPr>
            <a:picLocks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548680"/>
            <a:ext cx="9144000" cy="288000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0688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defRPr sz="2600" b="1">
                <a:solidFill>
                  <a:srgbClr val="215968"/>
                </a:solidFill>
              </a:defRPr>
            </a:lvl1pPr>
          </a:lstStyle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980728"/>
            <a:ext cx="8229600" cy="4525963"/>
          </a:xfrm>
          <a:prstGeom prst="rect">
            <a:avLst/>
          </a:prstGeom>
        </p:spPr>
        <p:txBody>
          <a:bodyPr/>
          <a:lstStyle>
            <a:lvl1pPr marL="177800" indent="-177800">
              <a:spcBef>
                <a:spcPts val="600"/>
              </a:spcBef>
              <a:defRPr sz="2000">
                <a:solidFill>
                  <a:schemeClr val="accent1">
                    <a:lumMod val="50000"/>
                  </a:schemeClr>
                </a:solidFill>
              </a:defRPr>
            </a:lvl1pPr>
            <a:lvl2pPr marL="627063" indent="-169863">
              <a:spcBef>
                <a:spcPts val="600"/>
              </a:spcBef>
              <a:buClr>
                <a:schemeClr val="accent1">
                  <a:lumMod val="50000"/>
                </a:schemeClr>
              </a:buClr>
              <a:buFont typeface="Arial" pitchFamily="34" charset="0"/>
              <a:buChar char="-"/>
              <a:defRPr sz="2000">
                <a:solidFill>
                  <a:schemeClr val="accent1">
                    <a:lumMod val="50000"/>
                  </a:schemeClr>
                </a:solidFill>
              </a:defRPr>
            </a:lvl2pPr>
            <a:lvl3pPr>
              <a:spcBef>
                <a:spcPts val="600"/>
              </a:spcBef>
              <a:buClr>
                <a:schemeClr val="tx2">
                  <a:lumMod val="50000"/>
                </a:schemeClr>
              </a:buClr>
              <a:buSzPct val="80000"/>
              <a:buFont typeface="Wingdings" pitchFamily="2" charset="2"/>
              <a:buChar char="§"/>
              <a:defRPr sz="1800">
                <a:solidFill>
                  <a:schemeClr val="accent1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1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1">
                    <a:lumMod val="50000"/>
                  </a:schemeClr>
                </a:solidFill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</p:txBody>
      </p:sp>
      <p:pic>
        <p:nvPicPr>
          <p:cNvPr id="7" name="Image 6" descr="logo-actris.gif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844" y="6072206"/>
            <a:ext cx="1285854" cy="6668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 Box 3"/>
          <p:cNvSpPr txBox="1">
            <a:spLocks noChangeArrowheads="1"/>
          </p:cNvSpPr>
          <p:nvPr userDrawn="1"/>
        </p:nvSpPr>
        <p:spPr bwMode="auto">
          <a:xfrm>
            <a:off x="0" y="6435259"/>
            <a:ext cx="9144000" cy="3231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>
              <a:lnSpc>
                <a:spcPct val="125000"/>
              </a:lnSpc>
              <a:defRPr/>
            </a:pPr>
            <a:r>
              <a:rPr lang="en-US" sz="1200" b="1" i="1" dirty="0" smtClean="0">
                <a:solidFill>
                  <a:srgbClr val="67B9CF"/>
                </a:solidFill>
                <a:latin typeface="+mj-lt"/>
              </a:rPr>
              <a:t>2</a:t>
            </a:r>
            <a:r>
              <a:rPr lang="en-US" sz="1200" b="1" i="1" baseline="30000" dirty="0" smtClean="0">
                <a:solidFill>
                  <a:srgbClr val="67B9CF"/>
                </a:solidFill>
                <a:latin typeface="+mj-lt"/>
              </a:rPr>
              <a:t>nd</a:t>
            </a:r>
            <a:r>
              <a:rPr lang="en-US" sz="1200" b="1" i="1" dirty="0" smtClean="0">
                <a:solidFill>
                  <a:srgbClr val="67B9CF"/>
                </a:solidFill>
                <a:latin typeface="+mj-lt"/>
              </a:rPr>
              <a:t> ACTRIS-2 WP3</a:t>
            </a:r>
            <a:r>
              <a:rPr lang="en-US" sz="1200" b="1" i="1" baseline="0" dirty="0" smtClean="0">
                <a:solidFill>
                  <a:srgbClr val="67B9CF"/>
                </a:solidFill>
                <a:latin typeface="+mj-lt"/>
              </a:rPr>
              <a:t> Workshop</a:t>
            </a:r>
            <a:r>
              <a:rPr lang="en-US" sz="1200" b="1" i="1" dirty="0" smtClean="0">
                <a:solidFill>
                  <a:srgbClr val="67B9CF"/>
                </a:solidFill>
                <a:latin typeface="+mj-lt"/>
              </a:rPr>
              <a:t>, Bologna</a:t>
            </a:r>
            <a:r>
              <a:rPr lang="en-GB" sz="1200" b="1" i="1" dirty="0" smtClean="0">
                <a:solidFill>
                  <a:srgbClr val="67B9CF"/>
                </a:solidFill>
                <a:latin typeface="+mj-lt"/>
              </a:rPr>
              <a:t>, Italy,</a:t>
            </a:r>
            <a:r>
              <a:rPr lang="en-GB" sz="1200" b="1" i="1" baseline="0" dirty="0" smtClean="0">
                <a:solidFill>
                  <a:srgbClr val="67B9CF"/>
                </a:solidFill>
                <a:latin typeface="+mj-lt"/>
              </a:rPr>
              <a:t> </a:t>
            </a:r>
            <a:r>
              <a:rPr lang="en-GB" sz="1200" b="1" i="1" baseline="0" dirty="0" smtClean="0">
                <a:solidFill>
                  <a:srgbClr val="67B9CF"/>
                </a:solidFill>
                <a:latin typeface="+mn-lt"/>
              </a:rPr>
              <a:t>11</a:t>
            </a:r>
            <a:r>
              <a:rPr lang="en-GB" sz="1200" b="1" i="1" dirty="0" smtClean="0">
                <a:solidFill>
                  <a:srgbClr val="67B9CF"/>
                </a:solidFill>
              </a:rPr>
              <a:t> – 13 October 2016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Cliquez pour modifier les styles du texte du masque</a:t>
            </a:r>
          </a:p>
          <a:p>
            <a:pPr lvl="1"/>
            <a:r>
              <a:rPr lang="de-DE" smtClean="0"/>
              <a:t>Deuxième niveau</a:t>
            </a:r>
          </a:p>
          <a:p>
            <a:pPr lvl="2"/>
            <a:r>
              <a:rPr lang="de-DE" smtClean="0"/>
              <a:t>Troisième niveau</a:t>
            </a:r>
          </a:p>
          <a:p>
            <a:pPr lvl="3"/>
            <a:r>
              <a:rPr lang="de-DE" smtClean="0"/>
              <a:t>Quatrième niveau</a:t>
            </a:r>
          </a:p>
          <a:p>
            <a:pPr lvl="4"/>
            <a:r>
              <a:rPr lang="de-DE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B002A75-5B50-A746-A890-B3D03EC33F32}" type="datetimeFigureOut">
              <a:rPr lang="fr-FR" smtClean="0"/>
              <a:t>11/10/2016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09CC8BA-FC20-C942-B6A8-76EFD284DA5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144227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B002A75-5B50-A746-A890-B3D03EC33F32}" type="datetimeFigureOut">
              <a:rPr lang="fr-FR" smtClean="0"/>
              <a:t>11/10/2016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09CC8BA-FC20-C942-B6A8-76EFD284DA5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406451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 smtClean="0"/>
              <a:t>Cliquez pour modifier les styles du texte du masque</a:t>
            </a:r>
          </a:p>
          <a:p>
            <a:pPr lvl="1"/>
            <a:r>
              <a:rPr lang="de-DE" smtClean="0"/>
              <a:t>Deuxième niveau</a:t>
            </a:r>
          </a:p>
          <a:p>
            <a:pPr lvl="2"/>
            <a:r>
              <a:rPr lang="de-DE" smtClean="0"/>
              <a:t>Troisième niveau</a:t>
            </a:r>
          </a:p>
          <a:p>
            <a:pPr lvl="3"/>
            <a:r>
              <a:rPr lang="de-DE" smtClean="0"/>
              <a:t>Quatrième niveau</a:t>
            </a:r>
          </a:p>
          <a:p>
            <a:pPr lvl="4"/>
            <a:r>
              <a:rPr lang="de-DE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B002A75-5B50-A746-A890-B3D03EC33F32}" type="datetimeFigureOut">
              <a:rPr lang="fr-FR" smtClean="0"/>
              <a:t>11/10/2016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09CC8BA-FC20-C942-B6A8-76EFD284DA5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637958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de-DE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 smtClean="0"/>
              <a:t>Cliquez pour modifier les styles du texte du masque</a:t>
            </a:r>
          </a:p>
          <a:p>
            <a:pPr lvl="1"/>
            <a:r>
              <a:rPr lang="de-DE" smtClean="0"/>
              <a:t>Deuxième niveau</a:t>
            </a:r>
          </a:p>
          <a:p>
            <a:pPr lvl="2"/>
            <a:r>
              <a:rPr lang="de-DE" smtClean="0"/>
              <a:t>Troisième niveau</a:t>
            </a:r>
          </a:p>
          <a:p>
            <a:pPr lvl="3"/>
            <a:r>
              <a:rPr lang="de-DE" smtClean="0"/>
              <a:t>Quatrième niveau</a:t>
            </a:r>
          </a:p>
          <a:p>
            <a:pPr lvl="4"/>
            <a:r>
              <a:rPr lang="de-DE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B002A75-5B50-A746-A890-B3D03EC33F32}" type="datetimeFigureOut">
              <a:rPr lang="fr-FR" smtClean="0"/>
              <a:t>11/10/2016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09CC8BA-FC20-C942-B6A8-76EFD284DA5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80311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0DB0AC3-D4E5-493E-B5EE-32F23BA366E0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0DB0AC3-D4E5-493E-B5EE-32F23BA366E0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0DB0AC3-D4E5-493E-B5EE-32F23BA366E0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0DB0AC3-D4E5-493E-B5EE-32F23BA366E0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0DB0AC3-D4E5-493E-B5EE-32F23BA366E0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0DB0AC3-D4E5-493E-B5EE-32F23BA366E0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72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64888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How To Report QA Measure Outcomes With ACTRIS Surface In Situ Data</a:t>
            </a:r>
            <a:endParaRPr lang="en-GB" dirty="0">
              <a:solidFill>
                <a:srgbClr val="03388E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nb-NO" dirty="0"/>
              <a:t> </a:t>
            </a:r>
            <a:r>
              <a:rPr lang="en-GB" dirty="0"/>
              <a:t>Markus Fiebig</a:t>
            </a:r>
            <a:r>
              <a:rPr lang="nb-NO" dirty="0" smtClean="0"/>
              <a:t>, and </a:t>
            </a:r>
            <a:r>
              <a:rPr lang="nb-NO" dirty="0" err="1" smtClean="0"/>
              <a:t>the</a:t>
            </a:r>
            <a:r>
              <a:rPr lang="nb-NO" dirty="0" smtClean="0"/>
              <a:t> EBAS team </a:t>
            </a:r>
            <a:br>
              <a:rPr lang="nb-NO" dirty="0" smtClean="0"/>
            </a:br>
            <a:r>
              <a:rPr lang="nb-NO" dirty="0" smtClean="0"/>
              <a:t>NILU </a:t>
            </a:r>
            <a:r>
              <a:rPr lang="nb-NO" dirty="0"/>
              <a:t>- </a:t>
            </a:r>
            <a:r>
              <a:rPr lang="en-GB" dirty="0"/>
              <a:t>Norwegian Institute for Air </a:t>
            </a:r>
            <a:r>
              <a:rPr lang="en-GB" dirty="0" smtClean="0"/>
              <a:t>Research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QA Metadata Issues I: Use Well-Known Wording </a:t>
            </a:r>
            <a:endParaRPr lang="en-GB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67544" y="4365105"/>
            <a:ext cx="8229600" cy="1656184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VOC template as first example:</a:t>
            </a:r>
          </a:p>
          <a:p>
            <a:r>
              <a:rPr lang="en-GB" dirty="0" smtClean="0"/>
              <a:t>Previous metadata item name: “target gas ID”, but – who outside ACTRIS knows what that is?</a:t>
            </a:r>
          </a:p>
          <a:p>
            <a:r>
              <a:rPr lang="en-GB" dirty="0" smtClean="0"/>
              <a:t>Replaced by “Secondary standard ID” – understood also outside ACTRIS for non-expert.</a:t>
            </a:r>
            <a:endParaRPr lang="en-GB" dirty="0" smtClean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/>
          <a:srcRect l="17398" t="32361" r="45275" b="35720"/>
          <a:stretch/>
        </p:blipFill>
        <p:spPr>
          <a:xfrm>
            <a:off x="899592" y="908720"/>
            <a:ext cx="6736538" cy="324036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755576" y="1052736"/>
            <a:ext cx="5544616" cy="360040"/>
          </a:xfrm>
          <a:prstGeom prst="rect">
            <a:avLst/>
          </a:prstGeom>
          <a:noFill/>
          <a:ln w="635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18210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QA Metadata Issues II: Use Unambiguous Wording </a:t>
            </a:r>
            <a:endParaRPr lang="en-GB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3"/>
          <a:srcRect l="17398" t="32361" r="45275" b="35720"/>
          <a:stretch/>
        </p:blipFill>
        <p:spPr>
          <a:xfrm>
            <a:off x="1043608" y="962110"/>
            <a:ext cx="6736538" cy="324036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043608" y="2924944"/>
            <a:ext cx="6736538" cy="1080120"/>
          </a:xfrm>
          <a:prstGeom prst="rect">
            <a:avLst/>
          </a:prstGeom>
          <a:noFill/>
          <a:ln w="635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11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85510091"/>
              </p:ext>
            </p:extLst>
          </p:nvPr>
        </p:nvGraphicFramePr>
        <p:xfrm>
          <a:off x="468313" y="1556792"/>
          <a:ext cx="8229600" cy="296672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4064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QA measure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QA instance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b="1" dirty="0" smtClean="0"/>
                        <a:t>ID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date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b="1" dirty="0" smtClean="0"/>
                        <a:t>description</a:t>
                      </a:r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outcome (pass / no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dirty="0" smtClean="0"/>
                        <a:t>pass)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title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document</a:t>
                      </a:r>
                      <a:r>
                        <a:rPr lang="en-GB" baseline="0" dirty="0" smtClean="0"/>
                        <a:t> name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type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trike="noStrike" dirty="0" smtClean="0"/>
                        <a:t>document</a:t>
                      </a:r>
                      <a:r>
                        <a:rPr lang="en-GB" strike="noStrike" baseline="0" dirty="0" smtClean="0"/>
                        <a:t> URL</a:t>
                      </a:r>
                      <a:endParaRPr lang="en-GB" strike="noStrik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responsible instance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trike="sngStrike" dirty="0" smtClean="0"/>
                        <a:t>uncertainty</a:t>
                      </a:r>
                      <a:endParaRPr lang="en-GB" strike="sngStrik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URL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bias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variability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99316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Which Quantities Are Needed to Quantify QA Measure Outcome?</a:t>
            </a:r>
            <a:endParaRPr lang="en-GB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 smtClean="0"/>
              <a:t>Requirements</a:t>
            </a:r>
            <a:r>
              <a:rPr lang="en-GB" b="1" dirty="0" smtClean="0"/>
              <a:t>:</a:t>
            </a:r>
            <a:endParaRPr lang="en-GB" b="1" dirty="0" smtClean="0"/>
          </a:p>
          <a:p>
            <a:r>
              <a:rPr lang="en-GB" dirty="0" smtClean="0"/>
              <a:t>Numbers should contain all essential information on QA measure outcome.</a:t>
            </a:r>
            <a:endParaRPr lang="en-GB" dirty="0" smtClean="0"/>
          </a:p>
          <a:p>
            <a:r>
              <a:rPr lang="en-GB" dirty="0" smtClean="0"/>
              <a:t>Should be generic for all types of QA measure.</a:t>
            </a:r>
            <a:endParaRPr lang="en-GB" dirty="0" smtClean="0"/>
          </a:p>
          <a:p>
            <a:r>
              <a:rPr lang="en-GB" dirty="0" smtClean="0"/>
              <a:t>Should not be overly complicated and easy to understand.</a:t>
            </a:r>
            <a:endParaRPr lang="en-GB" dirty="0" smtClean="0"/>
          </a:p>
          <a:p>
            <a:pPr marL="0" indent="0">
              <a:buNone/>
            </a:pPr>
            <a:r>
              <a:rPr lang="en-GB" b="1" dirty="0" smtClean="0"/>
              <a:t>Suggested:</a:t>
            </a:r>
            <a:endParaRPr lang="en-GB" b="1" dirty="0" smtClean="0"/>
          </a:p>
          <a:p>
            <a:r>
              <a:rPr lang="en-GB" dirty="0" smtClean="0"/>
              <a:t>Bias (average of differences between test and reference instrument found in repeated comparisons)</a:t>
            </a:r>
          </a:p>
          <a:p>
            <a:r>
              <a:rPr lang="en-GB" dirty="0" smtClean="0"/>
              <a:t>Variability (standard deviation </a:t>
            </a:r>
            <a:r>
              <a:rPr lang="en-GB" dirty="0"/>
              <a:t>of differences between test and reference instrument found in repeated comparisons)</a:t>
            </a:r>
          </a:p>
          <a:p>
            <a:pPr marL="0" indent="0">
              <a:buNone/>
            </a:pPr>
            <a:r>
              <a:rPr lang="en-GB" b="1" dirty="0" smtClean="0"/>
              <a:t>Questions:</a:t>
            </a:r>
            <a:endParaRPr lang="en-GB" b="1" dirty="0" smtClean="0"/>
          </a:p>
          <a:p>
            <a:r>
              <a:rPr lang="en-GB" dirty="0" smtClean="0"/>
              <a:t>Do we need separate parameter “Offset” or more (e.g. to describe scatter plot of test vs. reference data as used for some trace gases)?</a:t>
            </a:r>
          </a:p>
          <a:p>
            <a:r>
              <a:rPr lang="en-GB" dirty="0" smtClean="0"/>
              <a:t>Do these parameters cover all types of QA measures?</a:t>
            </a:r>
            <a:endParaRPr lang="en-GB" dirty="0" smtClean="0"/>
          </a:p>
          <a:p>
            <a:r>
              <a:rPr lang="en-GB" dirty="0" smtClean="0"/>
              <a:t>Also in use: precision, accuracy, uncertainty, repeatability, reproducibility, …</a:t>
            </a:r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47986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1098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onception personnalisé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5238</TotalTime>
  <Words>236</Words>
  <Application>Microsoft Office PowerPoint</Application>
  <PresentationFormat>On-screen Show (4:3)</PresentationFormat>
  <Paragraphs>34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Wingdings</vt:lpstr>
      <vt:lpstr>Thème Office</vt:lpstr>
      <vt:lpstr>Conception personnalisée</vt:lpstr>
      <vt:lpstr>How To Report QA Measure Outcomes With ACTRIS Surface In Situ Data</vt:lpstr>
      <vt:lpstr>QA Metadata Issues I: Use Well-Known Wording </vt:lpstr>
      <vt:lpstr>QA Metadata Issues II: Use Unambiguous Wording </vt:lpstr>
      <vt:lpstr>Which Quantities Are Needed to Quantify QA Measure Outcome?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philippin</dc:creator>
  <cp:lastModifiedBy>Markus Fiebig</cp:lastModifiedBy>
  <cp:revision>138</cp:revision>
  <dcterms:created xsi:type="dcterms:W3CDTF">2013-07-11T13:48:32Z</dcterms:created>
  <dcterms:modified xsi:type="dcterms:W3CDTF">2016-10-11T20:10:52Z</dcterms:modified>
</cp:coreProperties>
</file>