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2" r:id="rId2"/>
    <p:sldId id="323" r:id="rId3"/>
    <p:sldId id="324" r:id="rId4"/>
    <p:sldId id="326" r:id="rId5"/>
    <p:sldId id="325" r:id="rId6"/>
    <p:sldId id="290" r:id="rId7"/>
    <p:sldId id="300" r:id="rId8"/>
    <p:sldId id="309" r:id="rId9"/>
    <p:sldId id="299" r:id="rId10"/>
    <p:sldId id="320" r:id="rId11"/>
    <p:sldId id="321" r:id="rId12"/>
    <p:sldId id="302" r:id="rId13"/>
    <p:sldId id="307" r:id="rId14"/>
    <p:sldId id="310" r:id="rId15"/>
    <p:sldId id="313" r:id="rId16"/>
    <p:sldId id="306" r:id="rId17"/>
    <p:sldId id="291" r:id="rId18"/>
    <p:sldId id="295" r:id="rId19"/>
    <p:sldId id="303" r:id="rId20"/>
    <p:sldId id="304" r:id="rId21"/>
    <p:sldId id="294" r:id="rId22"/>
    <p:sldId id="292" r:id="rId23"/>
    <p:sldId id="30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FF"/>
    <a:srgbClr val="0000FF"/>
    <a:srgbClr val="5030F0"/>
    <a:srgbClr val="0099CC"/>
    <a:srgbClr val="33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50" y="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C9074-436A-4D14-8BD4-7CD49BE6D572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04592-2801-49C5-AD3B-95D2C5C3D37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72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73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98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91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84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2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95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7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82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98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28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93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10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48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E7B98-D65B-4D58-BE46-FB3EB8FE83F3}" type="datetimeFigureOut">
              <a:rPr lang="fr-FR" smtClean="0"/>
              <a:pPr/>
              <a:t>13/10/2016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B32BE-467A-4803-A160-99D2D4C315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55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4.gif"/><Relationship Id="rId4" Type="http://schemas.openxmlformats.org/officeDocument/2006/relationships/hyperlink" Target="amsanimation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4.gif"/><Relationship Id="rId4" Type="http://schemas.openxmlformats.org/officeDocument/2006/relationships/hyperlink" Target="amsanimation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6.tif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Fa\Admin\LOGOS\logocartouch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6230" y="6161789"/>
            <a:ext cx="1226590" cy="57496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72455" y="1891839"/>
            <a:ext cx="10668000" cy="23876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WP8: Calibration facilities, </a:t>
            </a:r>
            <a:b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 Chemical Monitor Calibration Centre</a:t>
            </a:r>
            <a:b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protocol</a:t>
            </a:r>
            <a:endParaRPr lang="fr-F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592" y="6055952"/>
            <a:ext cx="745947" cy="74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7819" y="189270"/>
            <a:ext cx="1761511" cy="184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27" descr="http://www.aerodyne.com/sites/default/files/images/7/New_ACS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9" y="140176"/>
            <a:ext cx="1740748" cy="179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tse2.mm.bing.net/th?id=OIP.Me0780163b5eee3bf210fb6f361f5dec2o0&amp;=160&amp;=160&amp;c=7&amp;pid=Ap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79" y="189270"/>
            <a:ext cx="2857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749738" y="4623781"/>
            <a:ext cx="5115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Evelyn </a:t>
            </a:r>
            <a:r>
              <a:rPr lang="fr-FR" i="1" dirty="0" err="1" smtClean="0"/>
              <a:t>Freney</a:t>
            </a:r>
            <a:r>
              <a:rPr lang="fr-FR" i="1" dirty="0" smtClean="0"/>
              <a:t>, Olivier </a:t>
            </a:r>
            <a:r>
              <a:rPr lang="fr-FR" i="1" dirty="0" err="1" smtClean="0"/>
              <a:t>Favez</a:t>
            </a:r>
            <a:r>
              <a:rPr lang="fr-FR" i="1" dirty="0" smtClean="0"/>
              <a:t>, </a:t>
            </a:r>
            <a:r>
              <a:rPr lang="fr-FR" i="1" dirty="0" err="1" smtClean="0"/>
              <a:t>Valerie</a:t>
            </a:r>
            <a:r>
              <a:rPr lang="fr-FR" i="1" dirty="0" smtClean="0"/>
              <a:t> Gros, Jean </a:t>
            </a:r>
            <a:r>
              <a:rPr lang="fr-FR" i="1" dirty="0" err="1" smtClean="0"/>
              <a:t>Sciare</a:t>
            </a:r>
            <a:endParaRPr lang="fr-FR" i="1" dirty="0" smtClean="0"/>
          </a:p>
          <a:p>
            <a:r>
              <a:rPr lang="fr-FR" i="1" dirty="0" smtClean="0"/>
              <a:t>                 </a:t>
            </a:r>
            <a:r>
              <a:rPr lang="fr-FR" i="1" dirty="0" err="1" smtClean="0"/>
              <a:t>Yunjiang</a:t>
            </a:r>
            <a:r>
              <a:rPr lang="fr-FR" i="1" dirty="0" smtClean="0"/>
              <a:t> ZHANG,  </a:t>
            </a:r>
            <a:r>
              <a:rPr lang="fr-FR" i="1" dirty="0"/>
              <a:t>Tanguy </a:t>
            </a:r>
            <a:r>
              <a:rPr lang="fr-FR" i="1" dirty="0" smtClean="0"/>
              <a:t>AMODEO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5689798" y="1656121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Bologna</a:t>
            </a:r>
            <a:r>
              <a:rPr lang="fr-FR" sz="1400" b="1" i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4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fr-FR" sz="1400" b="1" i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14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</a:t>
            </a:r>
            <a:r>
              <a:rPr lang="fr-FR" sz="1400" b="1" i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endParaRPr lang="fr-FR" sz="1400" b="1" i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55736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complicated!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-9" y="759823"/>
            <a:ext cx="679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(List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56433" y="1625600"/>
            <a:ext cx="51292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smtClean="0"/>
              <a:t>Calibration </a:t>
            </a:r>
            <a:r>
              <a:rPr lang="fr-FR" sz="2400" dirty="0" err="1" smtClean="0"/>
              <a:t>error</a:t>
            </a: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/>
              <a:t>Transmission </a:t>
            </a:r>
            <a:r>
              <a:rPr lang="fr-FR" sz="2400" dirty="0" err="1"/>
              <a:t>efficiency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smtClean="0"/>
              <a:t>Collection </a:t>
            </a:r>
            <a:r>
              <a:rPr lang="fr-FR" sz="2400" dirty="0" err="1" smtClean="0"/>
              <a:t>efficiency</a:t>
            </a:r>
            <a:r>
              <a:rPr lang="fr-FR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err="1" smtClean="0"/>
              <a:t>Detection</a:t>
            </a:r>
            <a:r>
              <a:rPr lang="fr-FR" sz="2400" dirty="0" smtClean="0"/>
              <a:t> </a:t>
            </a:r>
            <a:r>
              <a:rPr lang="fr-FR" sz="2400" dirty="0" err="1" smtClean="0"/>
              <a:t>limit</a:t>
            </a:r>
            <a:r>
              <a:rPr lang="fr-FR" sz="2400" dirty="0" smtClean="0"/>
              <a:t> (</a:t>
            </a:r>
            <a:r>
              <a:rPr lang="fr-FR" sz="2400" dirty="0" err="1" smtClean="0"/>
              <a:t>Zero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measurements</a:t>
            </a:r>
            <a:r>
              <a:rPr lang="fr-FR" sz="24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i="1" dirty="0" smtClean="0"/>
              <a:t>Instrument artefacts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5118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0" y="977537"/>
            <a:ext cx="679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calibration)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4943" y="1599715"/>
            <a:ext cx="6944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r>
              <a:rPr lang="fr-FR" sz="2000" dirty="0" smtClean="0"/>
              <a:t>As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, </a:t>
            </a:r>
            <a:r>
              <a:rPr lang="fr-FR" sz="2000" dirty="0" err="1" smtClean="0"/>
              <a:t>high</a:t>
            </a:r>
            <a:r>
              <a:rPr lang="fr-FR" sz="2000" dirty="0" smtClean="0"/>
              <a:t>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</a:t>
            </a:r>
            <a:r>
              <a:rPr lang="fr-FR" sz="2000" dirty="0" err="1" smtClean="0"/>
              <a:t>within</a:t>
            </a:r>
            <a:r>
              <a:rPr lang="fr-FR" sz="2000" dirty="0" smtClean="0"/>
              <a:t> </a:t>
            </a:r>
            <a:r>
              <a:rPr lang="fr-FR" sz="2000" dirty="0" err="1" smtClean="0"/>
              <a:t>response</a:t>
            </a:r>
            <a:r>
              <a:rPr lang="fr-FR" sz="2000" dirty="0" smtClean="0"/>
              <a:t> </a:t>
            </a:r>
            <a:r>
              <a:rPr lang="fr-FR" sz="2000" dirty="0" err="1" smtClean="0"/>
              <a:t>factors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one instrument to the </a:t>
            </a:r>
            <a:r>
              <a:rPr lang="fr-FR" sz="2000" dirty="0" err="1" smtClean="0"/>
              <a:t>next</a:t>
            </a:r>
            <a:r>
              <a:rPr lang="fr-FR" sz="2000" dirty="0" smtClean="0"/>
              <a:t> → </a:t>
            </a:r>
            <a:r>
              <a:rPr lang="fr-FR" sz="2000" dirty="0" err="1" smtClean="0">
                <a:solidFill>
                  <a:srgbClr val="C00000"/>
                </a:solidFill>
              </a:rPr>
              <a:t>Each</a:t>
            </a:r>
            <a:r>
              <a:rPr lang="fr-FR" sz="2000" dirty="0" smtClean="0">
                <a:solidFill>
                  <a:srgbClr val="C00000"/>
                </a:solidFill>
              </a:rPr>
              <a:t> instrument has </a:t>
            </a:r>
            <a:r>
              <a:rPr lang="fr-FR" sz="2000" dirty="0" err="1" smtClean="0">
                <a:solidFill>
                  <a:srgbClr val="C00000"/>
                </a:solidFill>
              </a:rPr>
              <a:t>is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</a:rPr>
              <a:t>own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</a:rPr>
              <a:t>response</a:t>
            </a:r>
            <a:r>
              <a:rPr lang="fr-FR" sz="2000" dirty="0" smtClean="0">
                <a:solidFill>
                  <a:srgbClr val="C00000"/>
                </a:solidFill>
              </a:rPr>
              <a:t> factor</a:t>
            </a:r>
            <a:endParaRPr lang="fr-FR" sz="2000" dirty="0" smtClean="0"/>
          </a:p>
          <a:p>
            <a:r>
              <a:rPr lang="fr-FR" sz="2000" dirty="0" smtClean="0"/>
              <a:t> 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But,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, for a </a:t>
            </a:r>
            <a:r>
              <a:rPr lang="fr-FR" sz="2000" dirty="0" err="1" smtClean="0"/>
              <a:t>given</a:t>
            </a:r>
            <a:r>
              <a:rPr lang="fr-FR" sz="2000" dirty="0" smtClean="0"/>
              <a:t> instrument:</a:t>
            </a:r>
            <a:endParaRPr lang="fr-FR" sz="20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4166976"/>
            <a:ext cx="12306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/>
              <a:t>Calibration </a:t>
            </a:r>
            <a:r>
              <a:rPr lang="fr-FR" sz="2000" b="1" i="1" dirty="0" err="1" smtClean="0"/>
              <a:t>repeatability</a:t>
            </a:r>
            <a:r>
              <a:rPr lang="fr-FR" sz="2000" b="1" i="1" dirty="0"/>
              <a:t>: </a:t>
            </a:r>
            <a:r>
              <a:rPr lang="fr-FR" sz="2000" b="1" dirty="0"/>
              <a:t>Variation in calibration </a:t>
            </a:r>
            <a:r>
              <a:rPr lang="fr-FR" sz="2000" b="1" dirty="0" smtClean="0"/>
              <a:t>values (up to 3 </a:t>
            </a:r>
            <a:r>
              <a:rPr lang="fr-FR" sz="2000" b="1" dirty="0"/>
              <a:t>calibrations </a:t>
            </a:r>
            <a:r>
              <a:rPr lang="fr-FR" sz="2000" b="1" dirty="0" err="1"/>
              <a:t>were</a:t>
            </a:r>
            <a:r>
              <a:rPr lang="fr-FR" sz="2000" b="1" dirty="0"/>
              <a:t> </a:t>
            </a:r>
            <a:r>
              <a:rPr lang="fr-FR" sz="2000" b="1" dirty="0" err="1"/>
              <a:t>performed</a:t>
            </a:r>
            <a:r>
              <a:rPr lang="fr-FR" sz="2000" b="1" dirty="0"/>
              <a:t> on </a:t>
            </a:r>
            <a:r>
              <a:rPr lang="fr-FR" sz="2000" b="1" dirty="0" err="1"/>
              <a:t>each</a:t>
            </a:r>
            <a:r>
              <a:rPr lang="fr-FR" sz="2000" b="1" dirty="0"/>
              <a:t> instrument) </a:t>
            </a:r>
            <a:endParaRPr lang="fr-FR" sz="2000" b="1" dirty="0" smtClean="0"/>
          </a:p>
          <a:p>
            <a:endParaRPr lang="fr-FR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5030F0"/>
                </a:solidFill>
              </a:rPr>
              <a:t>Discrepancies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between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average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>
                <a:solidFill>
                  <a:srgbClr val="5030F0"/>
                </a:solidFill>
              </a:rPr>
              <a:t>values </a:t>
            </a:r>
            <a:r>
              <a:rPr lang="fr-FR" sz="2000" b="1" dirty="0" err="1">
                <a:solidFill>
                  <a:srgbClr val="5030F0"/>
                </a:solidFill>
              </a:rPr>
              <a:t>from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user’s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reported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>
                <a:solidFill>
                  <a:srgbClr val="5030F0"/>
                </a:solidFill>
              </a:rPr>
              <a:t>calibration and </a:t>
            </a:r>
            <a:r>
              <a:rPr lang="fr-FR" sz="2000" b="1" dirty="0" err="1">
                <a:solidFill>
                  <a:srgbClr val="5030F0"/>
                </a:solidFill>
              </a:rPr>
              <a:t>those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obtained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at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>
                <a:solidFill>
                  <a:srgbClr val="5030F0"/>
                </a:solidFill>
              </a:rPr>
              <a:t>the </a:t>
            </a:r>
            <a:r>
              <a:rPr lang="fr-FR" sz="2000" b="1" dirty="0" smtClean="0">
                <a:solidFill>
                  <a:srgbClr val="5030F0"/>
                </a:solidFill>
              </a:rPr>
              <a:t>ACMCC:</a:t>
            </a:r>
          </a:p>
          <a:p>
            <a:pPr marL="342900" indent="-342900"/>
            <a:r>
              <a:rPr lang="fr-FR" sz="2000" b="1" dirty="0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2000" b="1" dirty="0" err="1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</a:t>
            </a:r>
            <a:r>
              <a:rPr lang="fr-FR" sz="2000" b="1" dirty="0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24% </a:t>
            </a:r>
            <a:endParaRPr lang="fr-FR" sz="2000" b="1" dirty="0" smtClean="0">
              <a:solidFill>
                <a:srgbClr val="5030F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b="1" dirty="0">
              <a:solidFill>
                <a:srgbClr val="5030F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5030F0"/>
                </a:solidFill>
              </a:rPr>
              <a:t>Same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>
                <a:solidFill>
                  <a:srgbClr val="5030F0"/>
                </a:solidFill>
              </a:rPr>
              <a:t>person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err="1">
                <a:solidFill>
                  <a:srgbClr val="5030F0"/>
                </a:solidFill>
              </a:rPr>
              <a:t>using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err="1">
                <a:solidFill>
                  <a:srgbClr val="5030F0"/>
                </a:solidFill>
              </a:rPr>
              <a:t>same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smtClean="0">
                <a:solidFill>
                  <a:srgbClr val="5030F0"/>
                </a:solidFill>
              </a:rPr>
              <a:t>calibration </a:t>
            </a:r>
            <a:r>
              <a:rPr lang="fr-FR" sz="2000" b="1" dirty="0" err="1" smtClean="0">
                <a:solidFill>
                  <a:srgbClr val="5030F0"/>
                </a:solidFill>
              </a:rPr>
              <a:t>set-up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>
                <a:solidFill>
                  <a:srgbClr val="5030F0"/>
                </a:solidFill>
              </a:rPr>
              <a:t>at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smtClean="0">
                <a:solidFill>
                  <a:srgbClr val="5030F0"/>
                </a:solidFill>
              </a:rPr>
              <a:t>ACMCC:</a:t>
            </a:r>
            <a:endParaRPr lang="fr-FR" sz="2000" b="1" dirty="0">
              <a:solidFill>
                <a:srgbClr val="5030F0"/>
              </a:solidFill>
            </a:endParaRPr>
          </a:p>
          <a:p>
            <a:pPr marL="342900" indent="-342900"/>
            <a:r>
              <a:rPr lang="fr-FR" sz="2000" b="1" dirty="0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2000" b="1" dirty="0" err="1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</a:t>
            </a:r>
            <a:r>
              <a:rPr lang="fr-FR" sz="2000" b="1" dirty="0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2000" b="1" dirty="0" smtClean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14</a:t>
            </a:r>
            <a:r>
              <a:rPr lang="fr-FR" sz="2000" b="1" dirty="0">
                <a:solidFill>
                  <a:srgbClr val="503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fr-FR" sz="2000" b="1" dirty="0" smtClean="0">
                <a:solidFill>
                  <a:srgbClr val="5030F0"/>
                </a:solidFill>
              </a:rPr>
              <a:t>, </a:t>
            </a:r>
            <a:r>
              <a:rPr lang="fr-FR" sz="2000" b="1" dirty="0" err="1" smtClean="0">
                <a:solidFill>
                  <a:srgbClr val="5030F0"/>
                </a:solidFill>
              </a:rPr>
              <a:t>partly</a:t>
            </a:r>
            <a:r>
              <a:rPr lang="fr-FR" sz="2000" b="1" dirty="0" smtClean="0">
                <a:solidFill>
                  <a:srgbClr val="5030F0"/>
                </a:solidFill>
              </a:rPr>
              <a:t> due to </a:t>
            </a:r>
            <a:r>
              <a:rPr lang="fr-FR" sz="2000" b="1" dirty="0" err="1" smtClean="0">
                <a:solidFill>
                  <a:srgbClr val="5030F0"/>
                </a:solidFill>
              </a:rPr>
              <a:t>different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>
                <a:solidFill>
                  <a:srgbClr val="5030F0"/>
                </a:solidFill>
              </a:rPr>
              <a:t>particle</a:t>
            </a:r>
            <a:r>
              <a:rPr lang="fr-FR" sz="2000" b="1" dirty="0">
                <a:solidFill>
                  <a:srgbClr val="5030F0"/>
                </a:solidFill>
              </a:rPr>
              <a:t> concentration </a:t>
            </a:r>
            <a:r>
              <a:rPr lang="fr-FR" sz="2000" b="1" dirty="0" err="1">
                <a:solidFill>
                  <a:srgbClr val="5030F0"/>
                </a:solidFill>
              </a:rPr>
              <a:t>reading</a:t>
            </a:r>
            <a:r>
              <a:rPr lang="fr-FR" sz="2000" b="1" dirty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directly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from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>
                <a:solidFill>
                  <a:srgbClr val="5030F0"/>
                </a:solidFill>
              </a:rPr>
              <a:t>CPC </a:t>
            </a:r>
            <a:r>
              <a:rPr lang="fr-FR" sz="2000" b="1" dirty="0" smtClean="0">
                <a:solidFill>
                  <a:srgbClr val="5030F0"/>
                </a:solidFill>
              </a:rPr>
              <a:t>vs. </a:t>
            </a:r>
            <a:r>
              <a:rPr lang="fr-FR" sz="2000" b="1" dirty="0" err="1" smtClean="0">
                <a:solidFill>
                  <a:srgbClr val="5030F0"/>
                </a:solidFill>
              </a:rPr>
              <a:t>from</a:t>
            </a:r>
            <a:r>
              <a:rPr lang="fr-FR" sz="2000" b="1" dirty="0" smtClean="0">
                <a:solidFill>
                  <a:srgbClr val="5030F0"/>
                </a:solidFill>
              </a:rPr>
              <a:t> the ACSM instrument</a:t>
            </a:r>
            <a:endParaRPr lang="fr-FR" sz="2000" b="1" dirty="0">
              <a:solidFill>
                <a:srgbClr val="5030F0"/>
              </a:solidFill>
            </a:endParaRPr>
          </a:p>
          <a:p>
            <a:endParaRPr lang="fr-FR" sz="20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228" y="810974"/>
            <a:ext cx="4373562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172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6" y="3832225"/>
            <a:ext cx="47783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3554" y="807898"/>
            <a:ext cx="1111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 transmission and collection)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2637" y="1621579"/>
            <a:ext cx="542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TE: Transmission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efficiency</a:t>
            </a:r>
            <a:r>
              <a:rPr lang="fr-FR" dirty="0"/>
              <a:t>.. </a:t>
            </a:r>
            <a:r>
              <a:rPr lang="fr-FR" dirty="0" smtClean="0"/>
              <a:t>The Lens TE varies </a:t>
            </a:r>
            <a:r>
              <a:rPr lang="fr-FR" dirty="0" err="1" smtClean="0"/>
              <a:t>depending</a:t>
            </a:r>
            <a:r>
              <a:rPr lang="fr-FR" dirty="0" smtClean="0"/>
              <a:t> </a:t>
            </a:r>
            <a:r>
              <a:rPr lang="fr-FR" dirty="0"/>
              <a:t>on the </a:t>
            </a:r>
            <a:r>
              <a:rPr lang="fr-FR" dirty="0" err="1"/>
              <a:t>particle</a:t>
            </a:r>
            <a:r>
              <a:rPr lang="fr-FR" dirty="0"/>
              <a:t> size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smtClean="0"/>
              <a:t> (25%).</a:t>
            </a:r>
          </a:p>
          <a:p>
            <a:endParaRPr lang="fr-FR" dirty="0"/>
          </a:p>
        </p:txBody>
      </p:sp>
      <p:pic>
        <p:nvPicPr>
          <p:cNvPr id="3074" name="Picture 2" descr="http://cires1.colorado.edu/jimenez/amsanimation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8" y="1421840"/>
            <a:ext cx="4241496" cy="19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66172" y="2282025"/>
            <a:ext cx="556592" cy="325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544468" y="1920566"/>
            <a:ext cx="866642" cy="325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41621" y="3305957"/>
            <a:ext cx="116038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Error</a:t>
            </a:r>
            <a:r>
              <a:rPr lang="fr-FR" dirty="0" smtClean="0"/>
              <a:t> in TE</a:t>
            </a:r>
            <a:endParaRPr lang="fr-FR" dirty="0"/>
          </a:p>
        </p:txBody>
      </p:sp>
      <p:sp>
        <p:nvSpPr>
          <p:cNvPr id="11" name="Flèche droite 10"/>
          <p:cNvSpPr/>
          <p:nvPr/>
        </p:nvSpPr>
        <p:spPr>
          <a:xfrm rot="17760358">
            <a:off x="1099804" y="2961122"/>
            <a:ext cx="657567" cy="1091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2607968" y="3937073"/>
            <a:ext cx="0" cy="24637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OFa\Admin\LOGOS\logocartouch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471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6" y="3832225"/>
            <a:ext cx="47783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3554" y="807898"/>
            <a:ext cx="1134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 transmission and collection)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7127" y="3207615"/>
            <a:ext cx="5666629" cy="31393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CE: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Correction for collection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indiviual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instruments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composition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phase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 are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corrected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dependant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collection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(CDCE). 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i="1" dirty="0" err="1" smtClean="0"/>
              <a:t>Assuming</a:t>
            </a:r>
            <a:r>
              <a:rPr lang="fr-FR" i="1" dirty="0" smtClean="0"/>
              <a:t>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when</a:t>
            </a:r>
            <a:r>
              <a:rPr lang="fr-FR" i="1" dirty="0" smtClean="0"/>
              <a:t> </a:t>
            </a:r>
            <a:r>
              <a:rPr lang="fr-FR" i="1" dirty="0" err="1" smtClean="0"/>
              <a:t>particles</a:t>
            </a:r>
            <a:r>
              <a:rPr lang="fr-FR" i="1" dirty="0" smtClean="0"/>
              <a:t> </a:t>
            </a:r>
            <a:r>
              <a:rPr lang="fr-FR" i="1" dirty="0" err="1" smtClean="0"/>
              <a:t>contain</a:t>
            </a:r>
            <a:r>
              <a:rPr lang="fr-FR" i="1" dirty="0" smtClean="0"/>
              <a:t> a high fraction of ammonium nitrate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they</a:t>
            </a:r>
            <a:r>
              <a:rPr lang="fr-FR" i="1" dirty="0" smtClean="0"/>
              <a:t> are more </a:t>
            </a:r>
            <a:r>
              <a:rPr lang="fr-FR" i="1" dirty="0" err="1" smtClean="0"/>
              <a:t>efficiency</a:t>
            </a:r>
            <a:r>
              <a:rPr lang="fr-FR" i="1" dirty="0" smtClean="0"/>
              <a:t> </a:t>
            </a:r>
            <a:r>
              <a:rPr lang="fr-FR" i="1" dirty="0" err="1" smtClean="0"/>
              <a:t>sampled</a:t>
            </a:r>
            <a:r>
              <a:rPr lang="fr-FR" i="1" dirty="0" smtClean="0"/>
              <a:t> (more </a:t>
            </a:r>
            <a:r>
              <a:rPr lang="fr-FR" i="1" dirty="0" err="1" smtClean="0"/>
              <a:t>liquid</a:t>
            </a:r>
            <a:r>
              <a:rPr lang="fr-FR" i="1" dirty="0" smtClean="0"/>
              <a:t>)</a:t>
            </a:r>
          </a:p>
          <a:p>
            <a:endParaRPr lang="fr-FR" i="1" dirty="0" smtClean="0"/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instrument to instrument variation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CDCE =5%</a:t>
            </a:r>
          </a:p>
        </p:txBody>
      </p:sp>
      <p:pic>
        <p:nvPicPr>
          <p:cNvPr id="3074" name="Picture 2" descr="http://cires1.colorado.edu/jimenez/amsanimation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8" y="1421840"/>
            <a:ext cx="4241496" cy="19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66172" y="2282025"/>
            <a:ext cx="556592" cy="325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544468" y="1920566"/>
            <a:ext cx="866642" cy="325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41621" y="3305957"/>
            <a:ext cx="116038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Error</a:t>
            </a:r>
            <a:r>
              <a:rPr lang="fr-FR" dirty="0" smtClean="0"/>
              <a:t> in TE</a:t>
            </a:r>
            <a:endParaRPr lang="fr-FR" dirty="0"/>
          </a:p>
        </p:txBody>
      </p:sp>
      <p:sp>
        <p:nvSpPr>
          <p:cNvPr id="11" name="Flèche droite 10"/>
          <p:cNvSpPr/>
          <p:nvPr/>
        </p:nvSpPr>
        <p:spPr>
          <a:xfrm rot="17760358">
            <a:off x="1099804" y="2961122"/>
            <a:ext cx="657567" cy="1091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247322" y="3335146"/>
            <a:ext cx="116038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Error</a:t>
            </a:r>
            <a:r>
              <a:rPr lang="fr-FR" dirty="0" smtClean="0"/>
              <a:t> in CE</a:t>
            </a:r>
            <a:endParaRPr lang="fr-FR" dirty="0"/>
          </a:p>
        </p:txBody>
      </p:sp>
      <p:sp>
        <p:nvSpPr>
          <p:cNvPr id="23" name="Flèche droite 22"/>
          <p:cNvSpPr/>
          <p:nvPr/>
        </p:nvSpPr>
        <p:spPr>
          <a:xfrm rot="13959391">
            <a:off x="4414632" y="2897453"/>
            <a:ext cx="760137" cy="13442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OFa\Admin\LOGOS\logocartouch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cxnSp>
        <p:nvCxnSpPr>
          <p:cNvPr id="25" name="Connecteur droit 24"/>
          <p:cNvCxnSpPr/>
          <p:nvPr/>
        </p:nvCxnSpPr>
        <p:spPr>
          <a:xfrm flipV="1">
            <a:off x="2607968" y="3937073"/>
            <a:ext cx="0" cy="24637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882637" y="1621579"/>
            <a:ext cx="542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TE: Transmission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efficiency</a:t>
            </a:r>
            <a:r>
              <a:rPr lang="fr-FR" dirty="0"/>
              <a:t>.. </a:t>
            </a:r>
            <a:r>
              <a:rPr lang="fr-FR" dirty="0" smtClean="0"/>
              <a:t>The Lens TE varies </a:t>
            </a:r>
            <a:r>
              <a:rPr lang="fr-FR" dirty="0" err="1" smtClean="0"/>
              <a:t>depending</a:t>
            </a:r>
            <a:r>
              <a:rPr lang="fr-FR" dirty="0" smtClean="0"/>
              <a:t> </a:t>
            </a:r>
            <a:r>
              <a:rPr lang="fr-FR" dirty="0"/>
              <a:t>on the </a:t>
            </a:r>
            <a:r>
              <a:rPr lang="fr-FR" dirty="0" err="1"/>
              <a:t>particle</a:t>
            </a:r>
            <a:r>
              <a:rPr lang="fr-FR" dirty="0"/>
              <a:t> size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smtClean="0"/>
              <a:t> (25%).</a:t>
            </a:r>
          </a:p>
          <a:p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618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97872" y="782060"/>
            <a:ext cx="1134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(Conclusion)</a:t>
            </a:r>
            <a:endParaRPr lang="fr-FR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72886" y="14651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/>
              <a:t>Calibration </a:t>
            </a:r>
            <a:r>
              <a:rPr lang="fr-FR" b="1" i="1" dirty="0" err="1"/>
              <a:t>repeatability</a:t>
            </a:r>
            <a:r>
              <a:rPr lang="fr-FR" b="1" i="1" dirty="0"/>
              <a:t> : </a:t>
            </a:r>
            <a:r>
              <a:rPr lang="fr-FR" dirty="0"/>
              <a:t>Variation in calibration value (3 to 4 calibrations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instrument) </a:t>
            </a:r>
          </a:p>
          <a:p>
            <a:r>
              <a:rPr lang="fr-FR" b="1" dirty="0" err="1">
                <a:solidFill>
                  <a:srgbClr val="5030F0"/>
                </a:solidFill>
              </a:rPr>
              <a:t>Error</a:t>
            </a:r>
            <a:r>
              <a:rPr lang="fr-FR" b="1" dirty="0">
                <a:solidFill>
                  <a:srgbClr val="5030F0"/>
                </a:solidFill>
              </a:rPr>
              <a:t> = </a:t>
            </a:r>
            <a:r>
              <a:rPr lang="fr-FR" b="1" dirty="0" smtClean="0">
                <a:solidFill>
                  <a:srgbClr val="5030F0"/>
                </a:solidFill>
              </a:rPr>
              <a:t>14</a:t>
            </a:r>
            <a:r>
              <a:rPr lang="fr-FR" b="1" dirty="0">
                <a:solidFill>
                  <a:srgbClr val="5030F0"/>
                </a:solidFill>
              </a:rPr>
              <a:t>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2886" y="2784002"/>
            <a:ext cx="542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TE: Transmission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efficiency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error</a:t>
            </a:r>
            <a:r>
              <a:rPr lang="fr-FR" dirty="0" smtClean="0"/>
              <a:t>.. </a:t>
            </a:r>
            <a:r>
              <a:rPr lang="fr-FR" dirty="0" err="1"/>
              <a:t>Depending</a:t>
            </a:r>
            <a:r>
              <a:rPr lang="fr-FR" dirty="0"/>
              <a:t> on the </a:t>
            </a:r>
            <a:r>
              <a:rPr lang="fr-FR" dirty="0" err="1"/>
              <a:t>particle</a:t>
            </a:r>
            <a:r>
              <a:rPr lang="fr-FR" dirty="0"/>
              <a:t> size </a:t>
            </a:r>
            <a:r>
              <a:rPr lang="fr-FR" dirty="0" err="1"/>
              <a:t>measured</a:t>
            </a:r>
            <a:r>
              <a:rPr lang="fr-FR" dirty="0"/>
              <a:t> the </a:t>
            </a:r>
            <a:r>
              <a:rPr lang="fr-FR" dirty="0" err="1"/>
              <a:t>lens</a:t>
            </a:r>
            <a:r>
              <a:rPr lang="fr-FR" dirty="0"/>
              <a:t> TE varies.. </a:t>
            </a:r>
          </a:p>
          <a:p>
            <a:r>
              <a:rPr lang="fr-FR" dirty="0" smtClean="0"/>
              <a:t>(25%)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750480" y="4253573"/>
            <a:ext cx="54201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5030F0"/>
                </a:solidFill>
              </a:rPr>
              <a:t>CE</a:t>
            </a:r>
            <a:r>
              <a:rPr lang="fr-FR" b="1" dirty="0">
                <a:solidFill>
                  <a:srgbClr val="5030F0"/>
                </a:solidFill>
              </a:rPr>
              <a:t>: </a:t>
            </a:r>
            <a:r>
              <a:rPr lang="fr-FR" b="1" dirty="0" smtClean="0">
                <a:solidFill>
                  <a:srgbClr val="5030F0"/>
                </a:solidFill>
              </a:rPr>
              <a:t>Collection </a:t>
            </a:r>
            <a:r>
              <a:rPr lang="fr-FR" b="1" dirty="0" err="1" smtClean="0">
                <a:solidFill>
                  <a:srgbClr val="5030F0"/>
                </a:solidFill>
              </a:rPr>
              <a:t>efficiency</a:t>
            </a:r>
            <a:r>
              <a:rPr lang="fr-FR" b="1" dirty="0" smtClean="0">
                <a:solidFill>
                  <a:srgbClr val="5030F0"/>
                </a:solidFill>
              </a:rPr>
              <a:t> correction</a:t>
            </a:r>
            <a:r>
              <a:rPr lang="fr-FR" dirty="0" smtClean="0">
                <a:solidFill>
                  <a:srgbClr val="5030F0"/>
                </a:solidFill>
              </a:rPr>
              <a:t>. </a:t>
            </a:r>
          </a:p>
          <a:p>
            <a:r>
              <a:rPr lang="fr-FR" dirty="0" err="1" smtClean="0"/>
              <a:t>Depending</a:t>
            </a:r>
            <a:r>
              <a:rPr lang="fr-FR" dirty="0" smtClean="0"/>
              <a:t> </a:t>
            </a:r>
            <a:r>
              <a:rPr lang="fr-FR" dirty="0"/>
              <a:t>on the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 smtClean="0"/>
              <a:t>chemical</a:t>
            </a:r>
            <a:r>
              <a:rPr lang="fr-FR" dirty="0" smtClean="0"/>
              <a:t> composition and </a:t>
            </a:r>
            <a:r>
              <a:rPr lang="fr-FR" dirty="0" err="1" smtClean="0"/>
              <a:t>morphology</a:t>
            </a:r>
            <a:r>
              <a:rPr lang="fr-FR" dirty="0" smtClean="0"/>
              <a:t>..  </a:t>
            </a:r>
            <a:endParaRPr lang="fr-FR" dirty="0"/>
          </a:p>
          <a:p>
            <a:r>
              <a:rPr lang="fr-FR" dirty="0" err="1" smtClean="0"/>
              <a:t>Error</a:t>
            </a:r>
            <a:r>
              <a:rPr lang="fr-FR" dirty="0" smtClean="0"/>
              <a:t> in CDCE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chemical</a:t>
            </a:r>
            <a:r>
              <a:rPr lang="fr-FR" dirty="0" smtClean="0"/>
              <a:t> composition</a:t>
            </a:r>
          </a:p>
          <a:p>
            <a:r>
              <a:rPr lang="fr-FR" dirty="0" smtClean="0"/>
              <a:t>5%</a:t>
            </a:r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6618514" y="1243725"/>
            <a:ext cx="457200" cy="469987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gal 11"/>
          <p:cNvSpPr/>
          <p:nvPr/>
        </p:nvSpPr>
        <p:spPr>
          <a:xfrm>
            <a:off x="7306754" y="3304502"/>
            <a:ext cx="903514" cy="578319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7412907" y="1594421"/>
                <a:ext cx="4182194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𝐸𝑟𝑟𝑜𝑟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/>
                              </a:rPr>
                              <m:t>+</m:t>
                            </m:r>
                          </m:e>
                        </m:nary>
                      </m:e>
                    </m:rad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𝐸𝑟𝑟𝑜𝑟</m:t>
                        </m:r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𝐸𝑟𝑟𝑜𝑟</m:t>
                        </m:r>
                        <m:r>
                          <a:rPr lang="fr-FR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907" y="1594421"/>
                <a:ext cx="4182194" cy="427746"/>
              </a:xfrm>
              <a:prstGeom prst="rect">
                <a:avLst/>
              </a:prstGeom>
              <a:blipFill rotWithShape="1">
                <a:blip r:embed="rId5"/>
                <a:stretch>
                  <a:fillRect l="-3936" t="-91429" b="-16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8215245" y="3338120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8000"/>
                </a:solidFill>
              </a:rPr>
              <a:t>29% </a:t>
            </a:r>
          </a:p>
          <a:p>
            <a:endParaRPr lang="fr-FR" sz="3200" b="1" i="1" dirty="0" smtClean="0">
              <a:solidFill>
                <a:srgbClr val="008000"/>
              </a:solidFill>
            </a:endParaRPr>
          </a:p>
          <a:p>
            <a:endParaRPr lang="fr-FR" sz="3200" b="1" i="1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12906" y="1099457"/>
            <a:ext cx="245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Propagation of </a:t>
            </a:r>
            <a:r>
              <a:rPr lang="fr-FR" sz="2000" b="1" u="sng" dirty="0" err="1" smtClean="0"/>
              <a:t>errors</a:t>
            </a:r>
            <a:endParaRPr lang="fr-FR" sz="2000" b="1" u="sng" dirty="0"/>
          </a:p>
        </p:txBody>
      </p:sp>
      <p:sp>
        <p:nvSpPr>
          <p:cNvPr id="27" name="ZoneTexte 26"/>
          <p:cNvSpPr txBox="1"/>
          <p:nvPr/>
        </p:nvSpPr>
        <p:spPr>
          <a:xfrm rot="20098864">
            <a:off x="3650" y="1784582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Error1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 rot="20098864">
            <a:off x="59673" y="3153453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Error2</a:t>
            </a:r>
            <a:endParaRPr lang="fr-FR" b="1" dirty="0"/>
          </a:p>
        </p:txBody>
      </p:sp>
      <p:sp>
        <p:nvSpPr>
          <p:cNvPr id="34" name="ZoneTexte 33"/>
          <p:cNvSpPr txBox="1"/>
          <p:nvPr/>
        </p:nvSpPr>
        <p:spPr>
          <a:xfrm rot="20098864">
            <a:off x="62986" y="4807570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Error3</a:t>
            </a:r>
            <a:endParaRPr lang="fr-FR" b="1" dirty="0"/>
          </a:p>
        </p:txBody>
      </p:sp>
      <p:sp>
        <p:nvSpPr>
          <p:cNvPr id="18" name="Rectangle 17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041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97872" y="782060"/>
            <a:ext cx="1134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Evalulation</a:t>
            </a:r>
            <a:r>
              <a:rPr lang="fr-FR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fr-FR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(Conclusion)</a:t>
            </a:r>
            <a:endParaRPr lang="fr-FR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72886" y="14651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/>
              <a:t>Calibration </a:t>
            </a:r>
            <a:r>
              <a:rPr lang="fr-FR" b="1" i="1" dirty="0" err="1"/>
              <a:t>repeatability</a:t>
            </a:r>
            <a:r>
              <a:rPr lang="fr-FR" b="1" i="1" dirty="0"/>
              <a:t> : </a:t>
            </a:r>
            <a:r>
              <a:rPr lang="fr-FR" dirty="0"/>
              <a:t>Variation in calibration value (3 to 4 calibrations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instrument) </a:t>
            </a:r>
          </a:p>
          <a:p>
            <a:r>
              <a:rPr lang="fr-FR" b="1" dirty="0" err="1" smtClean="0">
                <a:solidFill>
                  <a:srgbClr val="5030F0"/>
                </a:solidFill>
              </a:rPr>
              <a:t>Deviation</a:t>
            </a:r>
            <a:r>
              <a:rPr lang="fr-FR" b="1" dirty="0" smtClean="0">
                <a:solidFill>
                  <a:srgbClr val="5030F0"/>
                </a:solidFill>
              </a:rPr>
              <a:t> </a:t>
            </a:r>
            <a:r>
              <a:rPr lang="fr-FR" b="1" dirty="0">
                <a:solidFill>
                  <a:srgbClr val="5030F0"/>
                </a:solidFill>
              </a:rPr>
              <a:t>= </a:t>
            </a:r>
            <a:r>
              <a:rPr lang="fr-FR" b="1" dirty="0" smtClean="0">
                <a:solidFill>
                  <a:srgbClr val="5030F0"/>
                </a:solidFill>
              </a:rPr>
              <a:t>14</a:t>
            </a:r>
            <a:r>
              <a:rPr lang="fr-FR" b="1" dirty="0">
                <a:solidFill>
                  <a:srgbClr val="5030F0"/>
                </a:solidFill>
              </a:rPr>
              <a:t>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2886" y="2442892"/>
            <a:ext cx="5420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TE: Transmission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efficiency</a:t>
            </a:r>
            <a:r>
              <a:rPr lang="fr-FR" dirty="0" smtClean="0"/>
              <a:t>. </a:t>
            </a:r>
            <a:r>
              <a:rPr lang="fr-FR" dirty="0" err="1"/>
              <a:t>Depending</a:t>
            </a:r>
            <a:r>
              <a:rPr lang="fr-FR" dirty="0"/>
              <a:t> on the </a:t>
            </a:r>
            <a:r>
              <a:rPr lang="fr-FR" dirty="0" err="1"/>
              <a:t>particle</a:t>
            </a:r>
            <a:r>
              <a:rPr lang="fr-FR" dirty="0"/>
              <a:t> size </a:t>
            </a:r>
            <a:r>
              <a:rPr lang="fr-FR" dirty="0" err="1"/>
              <a:t>measured</a:t>
            </a:r>
            <a:r>
              <a:rPr lang="fr-FR" dirty="0"/>
              <a:t> the </a:t>
            </a:r>
            <a:r>
              <a:rPr lang="fr-FR" dirty="0" err="1"/>
              <a:t>lens</a:t>
            </a:r>
            <a:r>
              <a:rPr lang="fr-FR" dirty="0"/>
              <a:t> TE varies.. </a:t>
            </a:r>
            <a:r>
              <a:rPr lang="fr-FR" dirty="0" smtClean="0"/>
              <a:t>(</a:t>
            </a:r>
            <a:r>
              <a:rPr lang="fr-FR" b="1" dirty="0" err="1">
                <a:solidFill>
                  <a:srgbClr val="5030F0"/>
                </a:solidFill>
              </a:rPr>
              <a:t>Deviation</a:t>
            </a:r>
            <a:r>
              <a:rPr lang="fr-FR" b="1" dirty="0">
                <a:solidFill>
                  <a:srgbClr val="5030F0"/>
                </a:solidFill>
              </a:rPr>
              <a:t> = </a:t>
            </a:r>
            <a:r>
              <a:rPr lang="fr-FR" b="1" dirty="0" smtClean="0">
                <a:solidFill>
                  <a:srgbClr val="5030F0"/>
                </a:solidFill>
              </a:rPr>
              <a:t>25%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772886" y="3390695"/>
            <a:ext cx="54201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5030F0"/>
                </a:solidFill>
              </a:rPr>
              <a:t>CE</a:t>
            </a:r>
            <a:r>
              <a:rPr lang="fr-FR" b="1" dirty="0">
                <a:solidFill>
                  <a:srgbClr val="5030F0"/>
                </a:solidFill>
              </a:rPr>
              <a:t>: </a:t>
            </a:r>
            <a:r>
              <a:rPr lang="fr-FR" b="1" dirty="0" smtClean="0">
                <a:solidFill>
                  <a:srgbClr val="5030F0"/>
                </a:solidFill>
              </a:rPr>
              <a:t>Collection </a:t>
            </a:r>
            <a:r>
              <a:rPr lang="fr-FR" b="1" dirty="0" err="1" smtClean="0">
                <a:solidFill>
                  <a:srgbClr val="5030F0"/>
                </a:solidFill>
              </a:rPr>
              <a:t>efficiency</a:t>
            </a:r>
            <a:r>
              <a:rPr lang="fr-FR" b="1" dirty="0" smtClean="0">
                <a:solidFill>
                  <a:srgbClr val="5030F0"/>
                </a:solidFill>
              </a:rPr>
              <a:t> correction</a:t>
            </a:r>
            <a:r>
              <a:rPr lang="fr-FR" dirty="0" smtClean="0">
                <a:solidFill>
                  <a:srgbClr val="5030F0"/>
                </a:solidFill>
              </a:rPr>
              <a:t>. </a:t>
            </a:r>
          </a:p>
          <a:p>
            <a:r>
              <a:rPr lang="fr-FR" dirty="0" err="1" smtClean="0"/>
              <a:t>Depending</a:t>
            </a:r>
            <a:r>
              <a:rPr lang="fr-FR" dirty="0" smtClean="0"/>
              <a:t> </a:t>
            </a:r>
            <a:r>
              <a:rPr lang="fr-FR" dirty="0"/>
              <a:t>on the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 smtClean="0"/>
              <a:t>chemical</a:t>
            </a:r>
            <a:r>
              <a:rPr lang="fr-FR" dirty="0" smtClean="0"/>
              <a:t> composition and </a:t>
            </a:r>
            <a:r>
              <a:rPr lang="fr-FR" dirty="0" err="1" smtClean="0"/>
              <a:t>morphology</a:t>
            </a:r>
            <a:r>
              <a:rPr lang="fr-FR" dirty="0" smtClean="0"/>
              <a:t>.. (30%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literature</a:t>
            </a:r>
            <a:r>
              <a:rPr lang="fr-FR" dirty="0" smtClean="0"/>
              <a:t>) </a:t>
            </a:r>
            <a:endParaRPr lang="fr-FR" dirty="0"/>
          </a:p>
          <a:p>
            <a:r>
              <a:rPr lang="fr-FR" dirty="0" err="1" smtClean="0"/>
              <a:t>Error</a:t>
            </a:r>
            <a:r>
              <a:rPr lang="fr-FR" dirty="0" smtClean="0"/>
              <a:t> in CDCE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chemical</a:t>
            </a:r>
            <a:r>
              <a:rPr lang="fr-FR" dirty="0" smtClean="0"/>
              <a:t> composition</a:t>
            </a:r>
          </a:p>
          <a:p>
            <a:r>
              <a:rPr lang="fr-FR" dirty="0" smtClean="0"/>
              <a:t>5%</a:t>
            </a:r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6618514" y="1243725"/>
            <a:ext cx="457200" cy="469987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7333396" y="1243725"/>
                <a:ext cx="4503477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>
                                    <a:latin typeface="Cambria Math"/>
                                  </a:rPr>
                                  <m:t>𝐸𝑟𝑟𝑜𝑟</m:t>
                                </m:r>
                                <m:r>
                                  <a:rPr lang="fr-FR" sz="24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2400" b="0" i="1" smtClean="0">
                                <a:latin typeface="Cambria Math"/>
                              </a:rPr>
                              <m:t>+</m:t>
                            </m:r>
                          </m:e>
                        </m:nary>
                      </m:e>
                    </m:rad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𝐸𝑟𝑟𝑜𝑟</m:t>
                        </m:r>
                        <m:r>
                          <a:rPr lang="fr-FR" sz="24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4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𝐸𝑟𝑟𝑜𝑟</m:t>
                        </m:r>
                        <m:r>
                          <a:rPr lang="fr-FR" sz="2400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396" y="1243725"/>
                <a:ext cx="4503477" cy="539571"/>
              </a:xfrm>
              <a:prstGeom prst="rect">
                <a:avLst/>
              </a:prstGeom>
              <a:blipFill rotWithShape="1">
                <a:blip r:embed="rId5"/>
                <a:stretch>
                  <a:fillRect b="-235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8990156" y="2119727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8000"/>
                </a:solidFill>
              </a:rPr>
              <a:t>29% </a:t>
            </a:r>
          </a:p>
          <a:p>
            <a:endParaRPr lang="fr-FR" sz="3200" b="1" i="1" dirty="0" smtClean="0">
              <a:solidFill>
                <a:srgbClr val="008000"/>
              </a:solidFill>
            </a:endParaRPr>
          </a:p>
          <a:p>
            <a:endParaRPr lang="fr-FR" sz="3200" b="1" i="1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66897" y="828226"/>
            <a:ext cx="222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Propagation of </a:t>
            </a:r>
            <a:r>
              <a:rPr lang="fr-FR" b="1" u="sng" dirty="0" err="1" smtClean="0"/>
              <a:t>errors</a:t>
            </a:r>
            <a:endParaRPr lang="fr-FR" b="1" u="sng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4243" y="2904556"/>
            <a:ext cx="49827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** </a:t>
            </a:r>
            <a:r>
              <a:rPr lang="fr-FR" sz="2000" b="1" u="sng" dirty="0" smtClean="0">
                <a:solidFill>
                  <a:srgbClr val="FF0000"/>
                </a:solidFill>
              </a:rPr>
              <a:t>This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is</a:t>
            </a:r>
            <a:r>
              <a:rPr lang="fr-FR" sz="2000" b="1" u="sng" dirty="0" smtClean="0">
                <a:solidFill>
                  <a:srgbClr val="FF0000"/>
                </a:solidFill>
              </a:rPr>
              <a:t> a first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estimate</a:t>
            </a:r>
            <a:r>
              <a:rPr lang="fr-FR" sz="2000" b="1" u="sng" dirty="0" smtClean="0">
                <a:solidFill>
                  <a:srgbClr val="FF0000"/>
                </a:solidFill>
              </a:rPr>
              <a:t> of instrument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errors</a:t>
            </a:r>
            <a:r>
              <a:rPr lang="fr-FR" sz="2000" b="1" u="sng" dirty="0" smtClean="0">
                <a:solidFill>
                  <a:srgbClr val="FF0000"/>
                </a:solidFill>
              </a:rPr>
              <a:t>.</a:t>
            </a:r>
          </a:p>
          <a:p>
            <a:r>
              <a:rPr lang="fr-FR" sz="2000" b="1" u="sng" dirty="0" smtClean="0">
                <a:solidFill>
                  <a:srgbClr val="FF0000"/>
                </a:solidFill>
              </a:rPr>
              <a:t>ACTIONS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TE: Use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longterm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ILC data to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determine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TE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error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on ambient data (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comparing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external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FIDAS instrument).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fr-FR" sz="2000" b="1" dirty="0">
              <a:solidFill>
                <a:srgbClr val="00206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sz="2000" b="1" dirty="0" err="1" smtClean="0">
                <a:solidFill>
                  <a:srgbClr val="002060"/>
                </a:solidFill>
              </a:rPr>
              <a:t>Species</a:t>
            </a:r>
            <a:r>
              <a:rPr lang="fr-FR" sz="2000" b="1" dirty="0" smtClean="0">
                <a:solidFill>
                  <a:srgbClr val="002060"/>
                </a:solidFill>
              </a:rPr>
              <a:t> by </a:t>
            </a:r>
            <a:r>
              <a:rPr lang="fr-FR" sz="2000" b="1" dirty="0" err="1" smtClean="0">
                <a:solidFill>
                  <a:srgbClr val="002060"/>
                </a:solidFill>
              </a:rPr>
              <a:t>species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uncertainties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will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be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determined</a:t>
            </a:r>
            <a:r>
              <a:rPr lang="fr-FR" sz="2000" b="1" dirty="0" smtClean="0">
                <a:solidFill>
                  <a:srgbClr val="002060"/>
                </a:solidFill>
              </a:rPr>
              <a:t> for all instruments.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fr-FR" sz="2000" b="1" dirty="0" smtClean="0">
              <a:solidFill>
                <a:srgbClr val="00206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5030F0"/>
                </a:solidFill>
              </a:rPr>
              <a:t>Instrument </a:t>
            </a:r>
            <a:r>
              <a:rPr lang="fr-FR" sz="2000" b="1" dirty="0" err="1" smtClean="0">
                <a:solidFill>
                  <a:srgbClr val="5030F0"/>
                </a:solidFill>
              </a:rPr>
              <a:t>detection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limits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will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be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detected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from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zero</a:t>
            </a:r>
            <a:r>
              <a:rPr lang="fr-FR" sz="2000" b="1" dirty="0" smtClean="0">
                <a:solidFill>
                  <a:srgbClr val="5030F0"/>
                </a:solidFill>
              </a:rPr>
              <a:t> </a:t>
            </a:r>
            <a:r>
              <a:rPr lang="fr-FR" sz="2000" b="1" dirty="0" err="1" smtClean="0">
                <a:solidFill>
                  <a:srgbClr val="5030F0"/>
                </a:solidFill>
              </a:rPr>
              <a:t>measurements</a:t>
            </a:r>
            <a:r>
              <a:rPr lang="fr-FR" sz="2000" b="1" dirty="0" smtClean="0">
                <a:solidFill>
                  <a:srgbClr val="5030F0"/>
                </a:solidFill>
              </a:rPr>
              <a:t>. </a:t>
            </a:r>
            <a:endParaRPr lang="fr-FR" sz="2000" b="1" dirty="0">
              <a:solidFill>
                <a:srgbClr val="5030F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43148" r="50833" b="32778"/>
          <a:stretch/>
        </p:blipFill>
        <p:spPr bwMode="auto">
          <a:xfrm>
            <a:off x="544274" y="5118100"/>
            <a:ext cx="4394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2886" y="4907780"/>
            <a:ext cx="5205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5030F0"/>
                </a:solidFill>
              </a:rPr>
              <a:t>Species</a:t>
            </a:r>
            <a:r>
              <a:rPr lang="fr-FR" b="1" dirty="0" smtClean="0">
                <a:solidFill>
                  <a:srgbClr val="5030F0"/>
                </a:solidFill>
              </a:rPr>
              <a:t> by </a:t>
            </a:r>
            <a:r>
              <a:rPr lang="fr-FR" b="1" dirty="0" err="1" smtClean="0">
                <a:solidFill>
                  <a:srgbClr val="5030F0"/>
                </a:solidFill>
              </a:rPr>
              <a:t>species</a:t>
            </a:r>
            <a:r>
              <a:rPr lang="fr-FR" b="1" dirty="0" smtClean="0">
                <a:solidFill>
                  <a:srgbClr val="5030F0"/>
                </a:solidFill>
              </a:rPr>
              <a:t> </a:t>
            </a:r>
            <a:r>
              <a:rPr lang="fr-FR" b="1" dirty="0" err="1" smtClean="0">
                <a:solidFill>
                  <a:srgbClr val="5030F0"/>
                </a:solidFill>
              </a:rPr>
              <a:t>uncertainties</a:t>
            </a:r>
            <a:r>
              <a:rPr lang="fr-FR" b="1" dirty="0" smtClean="0">
                <a:solidFill>
                  <a:srgbClr val="5030F0"/>
                </a:solidFill>
              </a:rPr>
              <a:t> (</a:t>
            </a:r>
            <a:r>
              <a:rPr lang="fr-FR" b="1" dirty="0" err="1" smtClean="0">
                <a:solidFill>
                  <a:srgbClr val="5030F0"/>
                </a:solidFill>
              </a:rPr>
              <a:t>Crenn</a:t>
            </a:r>
            <a:r>
              <a:rPr lang="fr-FR" b="1" dirty="0" smtClean="0">
                <a:solidFill>
                  <a:srgbClr val="5030F0"/>
                </a:solidFill>
              </a:rPr>
              <a:t> et al., 2016)</a:t>
            </a:r>
            <a:r>
              <a:rPr lang="fr-FR" dirty="0" smtClean="0">
                <a:solidFill>
                  <a:srgbClr val="5030F0"/>
                </a:solidFill>
              </a:rPr>
              <a:t>. </a:t>
            </a:r>
            <a:endParaRPr lang="fr-FR" dirty="0">
              <a:solidFill>
                <a:srgbClr val="5030F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rot="20098864">
            <a:off x="3650" y="1784582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Error1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 rot="20098864">
            <a:off x="46207" y="2535997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Error2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 rot="20098864">
            <a:off x="46208" y="3545797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Error3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704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" y="2033717"/>
            <a:ext cx="5694703" cy="295886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7872" y="696848"/>
            <a:ext cx="6985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008000"/>
                </a:solidFill>
              </a:rPr>
              <a:t>Method 2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Instrument performance </a:t>
            </a:r>
            <a:r>
              <a:rPr lang="fr-FR" sz="2400" b="1" dirty="0" err="1" smtClean="0">
                <a:solidFill>
                  <a:srgbClr val="008000"/>
                </a:solidFill>
              </a:rPr>
              <a:t>evaluated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against</a:t>
            </a:r>
            <a:r>
              <a:rPr lang="fr-FR" sz="2400" b="1" dirty="0" smtClean="0">
                <a:solidFill>
                  <a:srgbClr val="008000"/>
                </a:solidFill>
              </a:rPr>
              <a:t> the </a:t>
            </a:r>
            <a:r>
              <a:rPr lang="fr-FR" sz="2400" b="1" dirty="0" err="1" smtClean="0">
                <a:solidFill>
                  <a:srgbClr val="008000"/>
                </a:solidFill>
              </a:rPr>
              <a:t>Median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using</a:t>
            </a:r>
            <a:r>
              <a:rPr lang="fr-FR" sz="2400" b="1" dirty="0" smtClean="0">
                <a:solidFill>
                  <a:srgbClr val="008000"/>
                </a:solidFill>
              </a:rPr>
              <a:t> the Z-score </a:t>
            </a:r>
            <a:r>
              <a:rPr lang="fr-FR" sz="2400" b="1" dirty="0" err="1" smtClean="0">
                <a:solidFill>
                  <a:srgbClr val="008000"/>
                </a:solidFill>
              </a:rPr>
              <a:t>method</a:t>
            </a:r>
            <a:r>
              <a:rPr lang="fr-FR" sz="2400" b="1" dirty="0" smtClean="0">
                <a:solidFill>
                  <a:srgbClr val="008000"/>
                </a:solidFill>
              </a:rPr>
              <a:t> (</a:t>
            </a:r>
            <a:r>
              <a:rPr lang="fr-FR" sz="2400" b="1" dirty="0">
                <a:solidFill>
                  <a:srgbClr val="008000"/>
                </a:solidFill>
              </a:rPr>
              <a:t>ISO 13528 (2005</a:t>
            </a:r>
            <a:r>
              <a:rPr lang="fr-FR" sz="2400" b="1" dirty="0" smtClean="0">
                <a:solidFill>
                  <a:srgbClr val="008000"/>
                </a:solidFill>
              </a:rPr>
              <a:t>))</a:t>
            </a:r>
            <a:endParaRPr lang="fr-FR" sz="2400" b="1" dirty="0">
              <a:solidFill>
                <a:srgbClr val="008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066631" y="4261665"/>
            <a:ext cx="519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Organic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600" b="1" dirty="0" err="1" smtClean="0">
                <a:solidFill>
                  <a:srgbClr val="FF0000"/>
                </a:solidFill>
              </a:rPr>
              <a:t>sulphate</a:t>
            </a:r>
            <a:r>
              <a:rPr lang="fr-FR" sz="1600" b="1" dirty="0" smtClean="0">
                <a:solidFill>
                  <a:srgbClr val="FF0000"/>
                </a:solidFill>
              </a:rPr>
              <a:t>, </a:t>
            </a:r>
            <a:r>
              <a:rPr lang="fr-FR" sz="1600" b="1" dirty="0" smtClean="0">
                <a:solidFill>
                  <a:srgbClr val="5030F0"/>
                </a:solidFill>
              </a:rPr>
              <a:t>nitrate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600" b="1" dirty="0" err="1" smtClean="0">
                <a:solidFill>
                  <a:schemeClr val="accent4">
                    <a:lumMod val="75000"/>
                  </a:schemeClr>
                </a:solidFill>
              </a:rPr>
              <a:t>Ammonia</a:t>
            </a:r>
            <a:endParaRPr lang="fr-FR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7" t="15079" r="17655" b="10060"/>
          <a:stretch/>
        </p:blipFill>
        <p:spPr bwMode="auto">
          <a:xfrm>
            <a:off x="7030233" y="1010789"/>
            <a:ext cx="4731026" cy="301400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21971" r="37848" b="18493"/>
          <a:stretch/>
        </p:blipFill>
        <p:spPr bwMode="auto">
          <a:xfrm>
            <a:off x="7466274" y="4261665"/>
            <a:ext cx="3858944" cy="24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71884" r="79261" b="18029"/>
          <a:stretch/>
        </p:blipFill>
        <p:spPr bwMode="auto">
          <a:xfrm>
            <a:off x="231626" y="5383034"/>
            <a:ext cx="2456885" cy="11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147820" y="5332370"/>
            <a:ext cx="3740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concentration of instrument </a:t>
            </a:r>
            <a:r>
              <a:rPr lang="fr-FR" i="1" dirty="0" smtClean="0"/>
              <a:t>i</a:t>
            </a:r>
          </a:p>
          <a:p>
            <a:endParaRPr lang="fr-FR" i="1" dirty="0" smtClean="0"/>
          </a:p>
          <a:p>
            <a:r>
              <a:rPr lang="fr-FR" dirty="0" err="1" smtClean="0"/>
              <a:t>Median</a:t>
            </a:r>
            <a:r>
              <a:rPr lang="fr-FR" dirty="0" smtClean="0"/>
              <a:t> concentration</a:t>
            </a:r>
          </a:p>
          <a:p>
            <a:endParaRPr lang="fr-FR" dirty="0" smtClean="0"/>
          </a:p>
          <a:p>
            <a:r>
              <a:rPr lang="fr-FR" dirty="0" smtClean="0"/>
              <a:t>Standard </a:t>
            </a:r>
            <a:r>
              <a:rPr lang="fr-FR" dirty="0" err="1" smtClean="0"/>
              <a:t>deviation</a:t>
            </a:r>
            <a:endParaRPr lang="fr-FR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71884" r="85650" b="23855"/>
          <a:stretch/>
        </p:blipFill>
        <p:spPr bwMode="auto">
          <a:xfrm>
            <a:off x="2710645" y="5233695"/>
            <a:ext cx="437176" cy="53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71884" r="81808" b="24199"/>
          <a:stretch/>
        </p:blipFill>
        <p:spPr bwMode="auto">
          <a:xfrm>
            <a:off x="2710644" y="5848465"/>
            <a:ext cx="494613" cy="42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77286" r="83464" b="18029"/>
          <a:stretch/>
        </p:blipFill>
        <p:spPr bwMode="auto">
          <a:xfrm>
            <a:off x="2683320" y="6354805"/>
            <a:ext cx="464500" cy="51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2514600" y="5233695"/>
            <a:ext cx="1" cy="15078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OFa\Admin\LOGOS\logocartouche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0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3084736"/>
            <a:ext cx="628015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" y="3023746"/>
            <a:ext cx="58515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/>
          <p:cNvSpPr/>
          <p:nvPr/>
        </p:nvSpPr>
        <p:spPr>
          <a:xfrm>
            <a:off x="5853839" y="2989687"/>
            <a:ext cx="2940304" cy="1296062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6739" y="1120889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Pre</a:t>
            </a:r>
            <a:r>
              <a:rPr lang="fr-FR" dirty="0" smtClean="0"/>
              <a:t>-calibration </a:t>
            </a:r>
            <a:r>
              <a:rPr lang="fr-FR" dirty="0" err="1" smtClean="0"/>
              <a:t>intercomparison</a:t>
            </a:r>
            <a:r>
              <a:rPr lang="fr-FR" dirty="0" smtClean="0"/>
              <a:t>.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reference</a:t>
            </a:r>
            <a:r>
              <a:rPr lang="fr-FR" dirty="0" smtClean="0"/>
              <a:t> instrument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8517628" y="1641637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324946" y="1644109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endParaRPr lang="fr-FR" sz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instrument </a:t>
            </a:r>
            <a:r>
              <a:rPr lang="fr-FR" sz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</a:t>
            </a:r>
            <a:r>
              <a:rPr lang="fr-FR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centre</a:t>
            </a:r>
            <a:endParaRPr lang="fr-FR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ouble flèche verticale 6"/>
          <p:cNvSpPr/>
          <p:nvPr/>
        </p:nvSpPr>
        <p:spPr>
          <a:xfrm>
            <a:off x="8628932" y="2475106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089991" y="3141721"/>
            <a:ext cx="234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8090946" y="3159904"/>
            <a:ext cx="234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Some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examples</a:t>
            </a:r>
            <a:r>
              <a:rPr lang="fr-FR" b="1" u="sng" dirty="0" smtClean="0"/>
              <a:t> of </a:t>
            </a:r>
            <a:r>
              <a:rPr lang="fr-FR" b="1" u="sng" dirty="0" err="1" smtClean="0"/>
              <a:t>individual</a:t>
            </a:r>
            <a:r>
              <a:rPr lang="fr-FR" b="1" u="sng" dirty="0" smtClean="0"/>
              <a:t> instrument </a:t>
            </a:r>
            <a:r>
              <a:rPr lang="fr-FR" b="1" u="sng" dirty="0" err="1" smtClean="0"/>
              <a:t>comparisons</a:t>
            </a:r>
            <a:endParaRPr lang="fr-FR" b="1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BEFORE</a:t>
            </a:r>
            <a:endParaRPr lang="fr-FR" sz="2000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919231"/>
              </p:ext>
            </p:extLst>
          </p:nvPr>
        </p:nvGraphicFramePr>
        <p:xfrm>
          <a:off x="369073" y="1979336"/>
          <a:ext cx="5760721" cy="88265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2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Serial #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RFNO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effectLst/>
                        </a:rPr>
                        <a:t>Original 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5.20e-11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9.57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0.54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Calibrated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6.24e-11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5.38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0.32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0.70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3.50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OFa\Admin\LOGOS\logocartouche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6731001" y="751557"/>
            <a:ext cx="505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*** All settings </a:t>
            </a:r>
            <a:r>
              <a:rPr lang="fr-FR" b="1" dirty="0" err="1" smtClean="0">
                <a:solidFill>
                  <a:srgbClr val="FF0000"/>
                </a:solidFill>
              </a:rPr>
              <a:t>did</a:t>
            </a:r>
            <a:r>
              <a:rPr lang="fr-FR" b="1" dirty="0" smtClean="0">
                <a:solidFill>
                  <a:srgbClr val="FF0000"/>
                </a:solidFill>
              </a:rPr>
              <a:t> not </a:t>
            </a:r>
            <a:r>
              <a:rPr lang="fr-FR" b="1" dirty="0" err="1" smtClean="0">
                <a:solidFill>
                  <a:srgbClr val="FF0000"/>
                </a:solidFill>
              </a:rPr>
              <a:t>load</a:t>
            </a:r>
            <a:r>
              <a:rPr lang="fr-FR" b="1" dirty="0" smtClean="0">
                <a:solidFill>
                  <a:srgbClr val="FF0000"/>
                </a:solidFill>
              </a:rPr>
              <a:t> up </a:t>
            </a:r>
            <a:r>
              <a:rPr lang="fr-FR" b="1" dirty="0" err="1" smtClean="0">
                <a:solidFill>
                  <a:srgbClr val="FF0000"/>
                </a:solidFill>
              </a:rPr>
              <a:t>correctly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when</a:t>
            </a:r>
            <a:r>
              <a:rPr lang="fr-FR" b="1" dirty="0" smtClean="0">
                <a:solidFill>
                  <a:srgbClr val="FF0000"/>
                </a:solidFill>
              </a:rPr>
              <a:t> instrument </a:t>
            </a:r>
            <a:r>
              <a:rPr lang="fr-FR" b="1" dirty="0" err="1" smtClean="0">
                <a:solidFill>
                  <a:srgbClr val="FF0000"/>
                </a:solidFill>
              </a:rPr>
              <a:t>arrived</a:t>
            </a:r>
            <a:r>
              <a:rPr lang="fr-FR" b="1" dirty="0" smtClean="0">
                <a:solidFill>
                  <a:srgbClr val="FF0000"/>
                </a:solidFill>
              </a:rPr>
              <a:t> at station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551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2" y="3228345"/>
            <a:ext cx="62182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/>
          <p:cNvSpPr/>
          <p:nvPr/>
        </p:nvSpPr>
        <p:spPr>
          <a:xfrm>
            <a:off x="6007127" y="3096703"/>
            <a:ext cx="2940304" cy="1296062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46739" y="1046903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Post-calibration </a:t>
            </a:r>
            <a:r>
              <a:rPr lang="fr-FR" dirty="0" err="1" smtClean="0"/>
              <a:t>intercomparison</a:t>
            </a:r>
            <a:r>
              <a:rPr lang="fr-FR" dirty="0" smtClean="0"/>
              <a:t>.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reference</a:t>
            </a:r>
            <a:r>
              <a:rPr lang="fr-FR" dirty="0" smtClean="0"/>
              <a:t> instrument</a:t>
            </a:r>
            <a:endParaRPr lang="fr-FR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7723721" y="1314412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ouble flèche verticale 15"/>
          <p:cNvSpPr/>
          <p:nvPr/>
        </p:nvSpPr>
        <p:spPr>
          <a:xfrm>
            <a:off x="7891324" y="2321781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627380" y="1351721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</a:rPr>
              <a:t>reference</a:t>
            </a:r>
            <a:endParaRPr lang="fr-FR" sz="1200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</a:rPr>
              <a:t>can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be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with</a:t>
            </a:r>
            <a:r>
              <a:rPr lang="fr-FR" sz="1200" dirty="0" smtClean="0">
                <a:solidFill>
                  <a:srgbClr val="C00000"/>
                </a:solidFill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after</a:t>
            </a:r>
            <a:r>
              <a:rPr lang="fr-FR" sz="1200" dirty="0" smtClean="0">
                <a:solidFill>
                  <a:srgbClr val="C00000"/>
                </a:solidFill>
              </a:rPr>
              <a:t>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goes</a:t>
            </a:r>
            <a:r>
              <a:rPr lang="fr-FR" sz="1200" dirty="0" smtClean="0">
                <a:solidFill>
                  <a:srgbClr val="C00000"/>
                </a:solidFill>
              </a:rPr>
              <a:t> back to the centre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 rot="16200000">
            <a:off x="5771669" y="5850815"/>
            <a:ext cx="644056" cy="1636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Some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examples</a:t>
            </a:r>
            <a:r>
              <a:rPr lang="fr-FR" b="1" u="sng" dirty="0" smtClean="0"/>
              <a:t> of </a:t>
            </a:r>
            <a:r>
              <a:rPr lang="fr-FR" b="1" u="sng" dirty="0" err="1" smtClean="0"/>
              <a:t>individual</a:t>
            </a:r>
            <a:r>
              <a:rPr lang="fr-FR" b="1" u="sng" dirty="0" smtClean="0"/>
              <a:t> instrument </a:t>
            </a:r>
            <a:r>
              <a:rPr lang="fr-FR" b="1" u="sng" dirty="0" err="1" smtClean="0"/>
              <a:t>comparisons</a:t>
            </a:r>
            <a:endParaRPr lang="fr-FR" b="1" u="sng" dirty="0"/>
          </a:p>
        </p:txBody>
      </p:sp>
      <p:sp>
        <p:nvSpPr>
          <p:cNvPr id="28" name="ZoneTexte 27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AFTER</a:t>
            </a:r>
            <a:endParaRPr lang="fr-FR" sz="2000" dirty="0"/>
          </a:p>
        </p:txBody>
      </p:sp>
      <p:graphicFrame>
        <p:nvGraphicFramePr>
          <p:cNvPr id="29" name="Tableau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99754"/>
              </p:ext>
            </p:extLst>
          </p:nvPr>
        </p:nvGraphicFramePr>
        <p:xfrm>
          <a:off x="369073" y="1979336"/>
          <a:ext cx="5760721" cy="88265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2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Serial #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RFNO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effectLst/>
                        </a:rPr>
                        <a:t>Original 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5.20e-11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9.57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0.54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Calibrated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6.24e-11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5.38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0.32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0.70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3.50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OFa\Admin\LOGOS\logocartouch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" y="3096703"/>
            <a:ext cx="5859462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281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27" y="3431381"/>
            <a:ext cx="5837238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9835322" y="3381881"/>
            <a:ext cx="2009043" cy="1450037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7723721" y="1314412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ouble flèche verticale 15"/>
          <p:cNvSpPr/>
          <p:nvPr/>
        </p:nvSpPr>
        <p:spPr>
          <a:xfrm>
            <a:off x="10109738" y="2377440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627380" y="1351721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</a:rPr>
              <a:t>reference</a:t>
            </a:r>
            <a:endParaRPr lang="fr-FR" sz="1200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</a:rPr>
              <a:t>can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be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with</a:t>
            </a:r>
            <a:r>
              <a:rPr lang="fr-FR" sz="1200" dirty="0" smtClean="0">
                <a:solidFill>
                  <a:srgbClr val="C00000"/>
                </a:solidFill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after</a:t>
            </a:r>
            <a:r>
              <a:rPr lang="fr-FR" sz="1200" dirty="0" smtClean="0">
                <a:solidFill>
                  <a:srgbClr val="C00000"/>
                </a:solidFill>
              </a:rPr>
              <a:t>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goes</a:t>
            </a:r>
            <a:r>
              <a:rPr lang="fr-FR" sz="1200" dirty="0" smtClean="0">
                <a:solidFill>
                  <a:srgbClr val="C00000"/>
                </a:solidFill>
              </a:rPr>
              <a:t> back to the centre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6739" y="1120888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Pre</a:t>
            </a:r>
            <a:r>
              <a:rPr lang="fr-FR" dirty="0" smtClean="0"/>
              <a:t>-calibration </a:t>
            </a:r>
            <a:r>
              <a:rPr lang="fr-FR" dirty="0" err="1" smtClean="0"/>
              <a:t>intercomparison</a:t>
            </a:r>
            <a:r>
              <a:rPr lang="fr-FR" dirty="0" smtClean="0"/>
              <a:t>.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reference</a:t>
            </a:r>
            <a:r>
              <a:rPr lang="fr-FR" dirty="0" smtClean="0"/>
              <a:t> instrument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Some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examples</a:t>
            </a:r>
            <a:r>
              <a:rPr lang="fr-FR" b="1" u="sng" dirty="0" smtClean="0"/>
              <a:t> of </a:t>
            </a:r>
            <a:r>
              <a:rPr lang="fr-FR" b="1" u="sng" dirty="0" err="1" smtClean="0"/>
              <a:t>individual</a:t>
            </a:r>
            <a:r>
              <a:rPr lang="fr-FR" b="1" u="sng" dirty="0" smtClean="0"/>
              <a:t> instrument </a:t>
            </a:r>
            <a:r>
              <a:rPr lang="fr-FR" b="1" u="sng" dirty="0" err="1" smtClean="0"/>
              <a:t>comparisons</a:t>
            </a:r>
            <a:endParaRPr lang="fr-FR" b="1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BEFORE</a:t>
            </a:r>
            <a:endParaRPr lang="fr-FR" sz="20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810026"/>
              </p:ext>
            </p:extLst>
          </p:nvPr>
        </p:nvGraphicFramePr>
        <p:xfrm>
          <a:off x="246739" y="1991574"/>
          <a:ext cx="5760721" cy="8826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2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Serial #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RFNO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Original </a:t>
                      </a:r>
                      <a:endParaRPr lang="fr-F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2.03e-11</a:t>
                      </a:r>
                      <a:endParaRPr lang="fr-F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6.23</a:t>
                      </a:r>
                      <a:endParaRPr lang="fr-F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</a:rPr>
                        <a:t>0.42</a:t>
                      </a:r>
                      <a:endParaRPr lang="fr-F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Calibrated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4.28e-11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4.81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0.32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0.98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5.54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OFa\Admin\LOGOS\logocartouch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9" y="3045187"/>
            <a:ext cx="5592762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231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47893" y="98421"/>
            <a:ext cx="818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: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dirty="0"/>
          </a:p>
        </p:txBody>
      </p:sp>
      <p:pic>
        <p:nvPicPr>
          <p:cNvPr id="19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44428" y="934710"/>
            <a:ext cx="4767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rgbClr val="002060"/>
                </a:solidFill>
              </a:rPr>
              <a:t>ACSM </a:t>
            </a:r>
            <a:r>
              <a:rPr lang="fr-FR" sz="2800" b="1" u="sng" dirty="0" err="1" smtClean="0">
                <a:solidFill>
                  <a:srgbClr val="002060"/>
                </a:solidFill>
              </a:rPr>
              <a:t>measurement</a:t>
            </a:r>
            <a:r>
              <a:rPr lang="fr-FR" sz="2800" b="1" u="sng" dirty="0" smtClean="0">
                <a:solidFill>
                  <a:srgbClr val="002060"/>
                </a:solidFill>
              </a:rPr>
              <a:t> artefacts</a:t>
            </a:r>
            <a:endParaRPr lang="fr-FR" sz="2800" b="1" u="sng" dirty="0">
              <a:solidFill>
                <a:srgbClr val="002060"/>
              </a:solidFill>
            </a:endParaRPr>
          </a:p>
        </p:txBody>
      </p:sp>
      <p:grpSp>
        <p:nvGrpSpPr>
          <p:cNvPr id="2" name="Groupe 34"/>
          <p:cNvGrpSpPr/>
          <p:nvPr/>
        </p:nvGrpSpPr>
        <p:grpSpPr>
          <a:xfrm>
            <a:off x="5363579" y="1721756"/>
            <a:ext cx="6360331" cy="3773964"/>
            <a:chOff x="51351" y="2578100"/>
            <a:chExt cx="6360331" cy="377396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4" t="20511" r="8199" b="13933"/>
            <a:stretch/>
          </p:blipFill>
          <p:spPr bwMode="auto">
            <a:xfrm>
              <a:off x="51351" y="2578100"/>
              <a:ext cx="6360331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Étoile à 4 branches 16"/>
            <p:cNvSpPr/>
            <p:nvPr/>
          </p:nvSpPr>
          <p:spPr>
            <a:xfrm>
              <a:off x="825500" y="4686300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0" name="Étoile à 4 branches 19"/>
            <p:cNvSpPr/>
            <p:nvPr/>
          </p:nvSpPr>
          <p:spPr>
            <a:xfrm>
              <a:off x="1219200" y="4521200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2" name="Étoile à 4 branches 21"/>
            <p:cNvSpPr/>
            <p:nvPr/>
          </p:nvSpPr>
          <p:spPr>
            <a:xfrm>
              <a:off x="1638300" y="4292600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3" name="Étoile à 4 branches 22"/>
            <p:cNvSpPr/>
            <p:nvPr/>
          </p:nvSpPr>
          <p:spPr>
            <a:xfrm>
              <a:off x="2044700" y="4178300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5" name="Étoile à 4 branches 24"/>
            <p:cNvSpPr/>
            <p:nvPr/>
          </p:nvSpPr>
          <p:spPr>
            <a:xfrm>
              <a:off x="2482850" y="35755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6" name="Étoile à 4 branches 25"/>
            <p:cNvSpPr/>
            <p:nvPr/>
          </p:nvSpPr>
          <p:spPr>
            <a:xfrm>
              <a:off x="2898869" y="4247634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7" name="Étoile à 4 branches 26"/>
            <p:cNvSpPr/>
            <p:nvPr/>
          </p:nvSpPr>
          <p:spPr>
            <a:xfrm>
              <a:off x="3285585" y="37533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8" name="Étoile à 4 branches 27"/>
            <p:cNvSpPr/>
            <p:nvPr/>
          </p:nvSpPr>
          <p:spPr>
            <a:xfrm>
              <a:off x="3704685" y="36517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29" name="Étoile à 4 branches 28"/>
            <p:cNvSpPr/>
            <p:nvPr/>
          </p:nvSpPr>
          <p:spPr>
            <a:xfrm>
              <a:off x="4098385" y="34866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30" name="Étoile à 4 branches 29"/>
            <p:cNvSpPr/>
            <p:nvPr/>
          </p:nvSpPr>
          <p:spPr>
            <a:xfrm>
              <a:off x="4517485" y="34612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31" name="Étoile à 4 branches 30"/>
            <p:cNvSpPr/>
            <p:nvPr/>
          </p:nvSpPr>
          <p:spPr>
            <a:xfrm>
              <a:off x="4936585" y="34739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32" name="Étoile à 4 branches 31"/>
            <p:cNvSpPr/>
            <p:nvPr/>
          </p:nvSpPr>
          <p:spPr>
            <a:xfrm>
              <a:off x="5330285" y="34866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33" name="Étoile à 4 branches 32"/>
            <p:cNvSpPr/>
            <p:nvPr/>
          </p:nvSpPr>
          <p:spPr>
            <a:xfrm>
              <a:off x="5736685" y="3473966"/>
              <a:ext cx="190500" cy="228600"/>
            </a:xfrm>
            <a:prstGeom prst="star4">
              <a:avLst/>
            </a:prstGeom>
            <a:solidFill>
              <a:srgbClr val="FF00FF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FF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247528" y="5982732"/>
              <a:ext cx="395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8000"/>
                  </a:solidFill>
                </a:rPr>
                <a:t>Crenn</a:t>
              </a:r>
              <a:r>
                <a:rPr lang="fr-FR" b="1" dirty="0" smtClean="0">
                  <a:solidFill>
                    <a:srgbClr val="008000"/>
                  </a:solidFill>
                </a:rPr>
                <a:t> et al., 2015 + </a:t>
              </a:r>
              <a:r>
                <a:rPr lang="fr-FR" b="1" dirty="0" err="1" smtClean="0">
                  <a:solidFill>
                    <a:srgbClr val="008000"/>
                  </a:solidFill>
                </a:rPr>
                <a:t>Frohlich</a:t>
              </a:r>
              <a:r>
                <a:rPr lang="fr-FR" b="1" dirty="0" smtClean="0">
                  <a:solidFill>
                    <a:srgbClr val="008000"/>
                  </a:solidFill>
                </a:rPr>
                <a:t> et al., 2015</a:t>
              </a:r>
              <a:endParaRPr lang="fr-FR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203200" y="1660767"/>
            <a:ext cx="5225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0000FF"/>
                </a:solidFill>
              </a:rPr>
              <a:t>Observed</a:t>
            </a:r>
            <a:r>
              <a:rPr lang="fr-FR" sz="2000" b="1" dirty="0" smtClean="0">
                <a:solidFill>
                  <a:srgbClr val="0000FF"/>
                </a:solidFill>
              </a:rPr>
              <a:t> for the first time </a:t>
            </a:r>
            <a:r>
              <a:rPr lang="fr-FR" sz="2000" b="1" dirty="0" err="1" smtClean="0">
                <a:solidFill>
                  <a:srgbClr val="0000FF"/>
                </a:solidFill>
              </a:rPr>
              <a:t>after</a:t>
            </a:r>
            <a:r>
              <a:rPr lang="fr-FR" sz="2000" b="1" dirty="0" smtClean="0">
                <a:solidFill>
                  <a:srgbClr val="0000FF"/>
                </a:solidFill>
              </a:rPr>
              <a:t> the ACTRIS-1 ACSM </a:t>
            </a:r>
            <a:r>
              <a:rPr lang="fr-FR" sz="2000" b="1" dirty="0" err="1" smtClean="0">
                <a:solidFill>
                  <a:srgbClr val="0000FF"/>
                </a:solidFill>
              </a:rPr>
              <a:t>intercomparison</a:t>
            </a:r>
            <a:r>
              <a:rPr lang="fr-FR" sz="2000" b="1" dirty="0" smtClean="0">
                <a:solidFill>
                  <a:srgbClr val="0000FF"/>
                </a:solidFill>
              </a:rPr>
              <a:t> (2013)</a:t>
            </a:r>
          </a:p>
          <a:p>
            <a:pPr algn="ctr"/>
            <a:endParaRPr lang="fr-FR" sz="2400" b="1" dirty="0" smtClean="0">
              <a:solidFill>
                <a:srgbClr val="0000FF"/>
              </a:solidFill>
            </a:endParaRPr>
          </a:p>
          <a:p>
            <a:pPr algn="ctr"/>
            <a:r>
              <a:rPr lang="fr-FR" sz="2000" b="1" dirty="0" err="1" smtClean="0"/>
              <a:t>Discrepancies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within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organic</a:t>
            </a:r>
            <a:r>
              <a:rPr lang="fr-FR" sz="2000" b="1" dirty="0" smtClean="0"/>
              <a:t> mass fractions </a:t>
            </a:r>
            <a:r>
              <a:rPr lang="fr-FR" sz="2000" b="1" dirty="0" err="1" smtClean="0"/>
              <a:t>from</a:t>
            </a:r>
            <a:r>
              <a:rPr lang="fr-FR" sz="2000" b="1" dirty="0" smtClean="0"/>
              <a:t> one instrument to </a:t>
            </a:r>
            <a:r>
              <a:rPr lang="fr-FR" sz="2000" b="1" dirty="0" err="1" smtClean="0"/>
              <a:t>another</a:t>
            </a:r>
            <a:endParaRPr lang="fr-FR" sz="2000" b="1" dirty="0" smtClean="0"/>
          </a:p>
          <a:p>
            <a:pPr algn="ctr"/>
            <a:endParaRPr lang="fr-FR" sz="2000" b="1" dirty="0" smtClean="0"/>
          </a:p>
          <a:p>
            <a:pPr algn="ctr"/>
            <a:r>
              <a:rPr lang="fr-FR" sz="2000" b="1" dirty="0" err="1" smtClean="0"/>
              <a:t>Seemed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be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linked</a:t>
            </a:r>
            <a:r>
              <a:rPr lang="fr-FR" sz="2000" b="1" dirty="0" smtClean="0"/>
              <a:t> to NO</a:t>
            </a:r>
            <a:r>
              <a:rPr lang="fr-FR" sz="2000" b="1" baseline="-25000" dirty="0" smtClean="0"/>
              <a:t>3</a:t>
            </a:r>
            <a:r>
              <a:rPr lang="fr-FR" sz="2000" b="1" dirty="0" smtClean="0"/>
              <a:t> contents</a:t>
            </a:r>
          </a:p>
          <a:p>
            <a:pPr algn="ctr"/>
            <a:endParaRPr lang="fr-FR" sz="2400" b="1" dirty="0" smtClean="0">
              <a:solidFill>
                <a:srgbClr val="0000FF"/>
              </a:solidFill>
            </a:endParaRPr>
          </a:p>
          <a:p>
            <a:pPr algn="ctr"/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4702628" y="3062514"/>
            <a:ext cx="595086" cy="246743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t="23137" r="25416" b="13148"/>
          <a:stretch/>
        </p:blipFill>
        <p:spPr bwMode="auto">
          <a:xfrm>
            <a:off x="1313167" y="4223657"/>
            <a:ext cx="3414851" cy="263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lèche droite 39"/>
          <p:cNvSpPr/>
          <p:nvPr/>
        </p:nvSpPr>
        <p:spPr>
          <a:xfrm rot="5400000">
            <a:off x="2786740" y="4005944"/>
            <a:ext cx="254003" cy="268514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22309" r="70409" b="31095"/>
          <a:stretch/>
        </p:blipFill>
        <p:spPr bwMode="auto">
          <a:xfrm>
            <a:off x="4279692" y="4806722"/>
            <a:ext cx="1117601" cy="13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45" y="3696859"/>
            <a:ext cx="5761038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7723721" y="1738966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ouble flèche verticale 15"/>
          <p:cNvSpPr/>
          <p:nvPr/>
        </p:nvSpPr>
        <p:spPr>
          <a:xfrm>
            <a:off x="8193853" y="2926080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627380" y="1804529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</a:rPr>
              <a:t>reference</a:t>
            </a:r>
            <a:endParaRPr lang="fr-FR" sz="1200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</a:rPr>
              <a:t>can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be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with</a:t>
            </a:r>
            <a:r>
              <a:rPr lang="fr-FR" sz="1200" dirty="0" smtClean="0">
                <a:solidFill>
                  <a:srgbClr val="C00000"/>
                </a:solidFill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after</a:t>
            </a:r>
            <a:r>
              <a:rPr lang="fr-FR" sz="1200" dirty="0" smtClean="0">
                <a:solidFill>
                  <a:srgbClr val="C00000"/>
                </a:solidFill>
              </a:rPr>
              <a:t>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goes</a:t>
            </a:r>
            <a:r>
              <a:rPr lang="fr-FR" sz="1200" dirty="0" smtClean="0">
                <a:solidFill>
                  <a:srgbClr val="C00000"/>
                </a:solidFill>
              </a:rPr>
              <a:t> back to the centre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6739" y="1120888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-calibration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intercomparison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573380"/>
              </p:ext>
            </p:extLst>
          </p:nvPr>
        </p:nvGraphicFramePr>
        <p:xfrm>
          <a:off x="246739" y="1991574"/>
          <a:ext cx="5760721" cy="8826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2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Serial #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RFNO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STD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RIESO4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RIENH4 MIX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Original </a:t>
                      </a:r>
                      <a:endParaRPr lang="fr-F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2.03e-11</a:t>
                      </a:r>
                      <a:endParaRPr lang="fr-F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6.23</a:t>
                      </a:r>
                      <a:endParaRPr lang="fr-FR" sz="1100" b="1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</a:rPr>
                        <a:t>0.42</a:t>
                      </a:r>
                      <a:endParaRPr lang="fr-FR" sz="11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Calibrated</a:t>
                      </a:r>
                      <a:endParaRPr lang="fr-FR" sz="1100" b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4.28e-11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4.81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0.32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0.98</a:t>
                      </a:r>
                      <a:endParaRPr lang="fr-FR" sz="1100" b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5.54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AFTER</a:t>
            </a:r>
            <a:endParaRPr lang="fr-FR" sz="20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096000" y="3562184"/>
            <a:ext cx="2658386" cy="1329318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OFa\Admin\LOGOS\logocartouch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" y="3277759"/>
            <a:ext cx="5745162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953967" y="3439995"/>
            <a:ext cx="30982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4620217" y="4124845"/>
            <a:ext cx="30982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4610567" y="4740245"/>
            <a:ext cx="30982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/>
          <p:cNvSpPr/>
          <p:nvPr/>
        </p:nvSpPr>
        <p:spPr>
          <a:xfrm>
            <a:off x="4598992" y="5295845"/>
            <a:ext cx="30982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4633717" y="5828295"/>
            <a:ext cx="30982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627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19" y="3506465"/>
            <a:ext cx="6118225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1" y="3285982"/>
            <a:ext cx="5761038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" y="4143223"/>
            <a:ext cx="586740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5934519" y="3495192"/>
            <a:ext cx="2940304" cy="1296062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46739" y="1120888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-calibration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intercomparison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7689837" y="1796776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verticale 18"/>
          <p:cNvSpPr/>
          <p:nvPr/>
        </p:nvSpPr>
        <p:spPr>
          <a:xfrm>
            <a:off x="7857440" y="2804145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593496" y="1834085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</a:rPr>
              <a:t>reference</a:t>
            </a:r>
            <a:endParaRPr lang="fr-FR" sz="1200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</a:rPr>
              <a:t>can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be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with</a:t>
            </a:r>
            <a:r>
              <a:rPr lang="fr-FR" sz="1200" dirty="0" smtClean="0">
                <a:solidFill>
                  <a:srgbClr val="C00000"/>
                </a:solidFill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after</a:t>
            </a:r>
            <a:r>
              <a:rPr lang="fr-FR" sz="1200" dirty="0" smtClean="0">
                <a:solidFill>
                  <a:srgbClr val="C00000"/>
                </a:solidFill>
              </a:rPr>
              <a:t>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goes</a:t>
            </a:r>
            <a:r>
              <a:rPr lang="fr-FR" sz="1200" dirty="0" smtClean="0">
                <a:solidFill>
                  <a:srgbClr val="C00000"/>
                </a:solidFill>
              </a:rPr>
              <a:t> back to the centre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929348" y="4420028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905495" y="4977940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875022" y="5534499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930679" y="6122873"/>
            <a:ext cx="22052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BEFORE</a:t>
            </a:r>
            <a:endParaRPr lang="fr-FR" sz="20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282681"/>
              </p:ext>
            </p:extLst>
          </p:nvPr>
        </p:nvGraphicFramePr>
        <p:xfrm>
          <a:off x="300079" y="2033173"/>
          <a:ext cx="5634440" cy="103166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0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58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Serial #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RFNO</a:t>
                      </a:r>
                      <a:r>
                        <a:rPr lang="en-US" sz="1200" b="1" baseline="-25000" dirty="0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RIENH4 STD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RIESO4 STD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RIESO4 MIX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RIENH4 MIX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9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effectLst/>
                        </a:rPr>
                        <a:t>Original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5.63e-12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5.11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0.76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Calibrated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3.21e-11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5.98</a:t>
                      </a:r>
                      <a:endParaRPr lang="fr-FR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0.4</a:t>
                      </a:r>
                      <a:endParaRPr lang="fr-FR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0.58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OFa\Admin\LOGOS\logocartouch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107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45" y="3161421"/>
            <a:ext cx="5913438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3198893"/>
            <a:ext cx="576103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7723721" y="1314412"/>
            <a:ext cx="2940304" cy="905616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ouble flèche verticale 15"/>
          <p:cNvSpPr/>
          <p:nvPr/>
        </p:nvSpPr>
        <p:spPr>
          <a:xfrm>
            <a:off x="8248281" y="2351314"/>
            <a:ext cx="182880" cy="548640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627380" y="1351721"/>
            <a:ext cx="313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00000"/>
                </a:solidFill>
              </a:rPr>
              <a:t>Internal</a:t>
            </a:r>
            <a:r>
              <a:rPr lang="fr-FR" sz="1200" dirty="0" smtClean="0">
                <a:solidFill>
                  <a:srgbClr val="C00000"/>
                </a:solidFill>
              </a:rPr>
              <a:t> instrument </a:t>
            </a:r>
            <a:r>
              <a:rPr lang="fr-FR" sz="1200" dirty="0" err="1" smtClean="0">
                <a:solidFill>
                  <a:srgbClr val="C00000"/>
                </a:solidFill>
              </a:rPr>
              <a:t>reference</a:t>
            </a:r>
            <a:endParaRPr lang="fr-FR" sz="1200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This </a:t>
            </a:r>
            <a:r>
              <a:rPr lang="fr-FR" sz="1200" dirty="0" err="1" smtClean="0">
                <a:solidFill>
                  <a:srgbClr val="C00000"/>
                </a:solidFill>
              </a:rPr>
              <a:t>can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be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compared</a:t>
            </a:r>
            <a:r>
              <a:rPr lang="fr-FR" sz="1200" dirty="0" smtClean="0">
                <a:solidFill>
                  <a:srgbClr val="C00000"/>
                </a:solidFill>
              </a:rPr>
              <a:t> </a:t>
            </a:r>
            <a:r>
              <a:rPr lang="fr-FR" sz="1200" dirty="0" err="1" smtClean="0">
                <a:solidFill>
                  <a:srgbClr val="C00000"/>
                </a:solidFill>
              </a:rPr>
              <a:t>with</a:t>
            </a:r>
            <a:r>
              <a:rPr lang="fr-FR" sz="1200" dirty="0" smtClean="0">
                <a:solidFill>
                  <a:srgbClr val="C00000"/>
                </a:solidFill>
              </a:rPr>
              <a:t> values of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after</a:t>
            </a:r>
            <a:r>
              <a:rPr lang="fr-FR" sz="1200" dirty="0" smtClean="0">
                <a:solidFill>
                  <a:srgbClr val="C00000"/>
                </a:solidFill>
              </a:rPr>
              <a:t> the instrument </a:t>
            </a:r>
            <a:r>
              <a:rPr lang="fr-FR" sz="1200" dirty="0" err="1" smtClean="0">
                <a:solidFill>
                  <a:srgbClr val="C00000"/>
                </a:solidFill>
              </a:rPr>
              <a:t>goes</a:t>
            </a:r>
            <a:r>
              <a:rPr lang="fr-FR" sz="1200" dirty="0" smtClean="0">
                <a:solidFill>
                  <a:srgbClr val="C00000"/>
                </a:solidFill>
              </a:rPr>
              <a:t> back to the centre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6739" y="1120888"/>
            <a:ext cx="37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Post-calibration </a:t>
            </a:r>
            <a:r>
              <a:rPr lang="fr-FR" dirty="0" err="1" smtClean="0"/>
              <a:t>intercomparison</a:t>
            </a:r>
            <a:r>
              <a:rPr lang="fr-FR" dirty="0" smtClean="0"/>
              <a:t>.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reference</a:t>
            </a:r>
            <a:r>
              <a:rPr lang="fr-FR" dirty="0" smtClean="0"/>
              <a:t> instrument</a:t>
            </a:r>
            <a:endParaRPr lang="fr-FR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4929922" y="3323646"/>
            <a:ext cx="57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5002689" y="4104175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002689" y="4674773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5019922" y="5248576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5037155" y="5917791"/>
            <a:ext cx="396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46739" y="751557"/>
            <a:ext cx="52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Some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examples</a:t>
            </a:r>
            <a:r>
              <a:rPr lang="fr-FR" b="1" u="sng" dirty="0" smtClean="0"/>
              <a:t> of </a:t>
            </a:r>
            <a:r>
              <a:rPr lang="fr-FR" b="1" u="sng" dirty="0" err="1" smtClean="0"/>
              <a:t>individual</a:t>
            </a:r>
            <a:r>
              <a:rPr lang="fr-FR" b="1" u="sng" dirty="0" smtClean="0"/>
              <a:t> instrument </a:t>
            </a:r>
            <a:r>
              <a:rPr lang="fr-FR" b="1" u="sng" dirty="0" err="1" smtClean="0"/>
              <a:t>comparisons</a:t>
            </a:r>
            <a:endParaRPr lang="fr-FR" b="1" u="sng" dirty="0"/>
          </a:p>
        </p:txBody>
      </p:sp>
      <p:sp>
        <p:nvSpPr>
          <p:cNvPr id="26" name="ZoneTexte 25"/>
          <p:cNvSpPr txBox="1"/>
          <p:nvPr/>
        </p:nvSpPr>
        <p:spPr>
          <a:xfrm>
            <a:off x="5171196" y="1444054"/>
            <a:ext cx="111033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AFTER</a:t>
            </a:r>
            <a:endParaRPr lang="fr-FR" sz="20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015078" y="2995377"/>
            <a:ext cx="2635941" cy="1450037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4993971" y="3121665"/>
            <a:ext cx="50400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4658154" y="4491353"/>
            <a:ext cx="32466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4683338" y="5096960"/>
            <a:ext cx="32466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/>
          <p:cNvSpPr/>
          <p:nvPr/>
        </p:nvSpPr>
        <p:spPr>
          <a:xfrm>
            <a:off x="4731044" y="5693285"/>
            <a:ext cx="32466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00359"/>
              </p:ext>
            </p:extLst>
          </p:nvPr>
        </p:nvGraphicFramePr>
        <p:xfrm>
          <a:off x="262593" y="1963708"/>
          <a:ext cx="5634440" cy="103166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0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58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Serial #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RFNO</a:t>
                      </a:r>
                      <a:r>
                        <a:rPr lang="en-US" sz="1200" b="1" baseline="-25000" dirty="0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RIENH4 STD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RIESO4 STD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RIESO4 MIX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RIENH4 MIX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9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effectLst/>
                        </a:rPr>
                        <a:t>Original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5.63e-12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8000"/>
                          </a:solidFill>
                          <a:effectLst/>
                        </a:rPr>
                        <a:t>5.11</a:t>
                      </a:r>
                      <a:endParaRPr lang="fr-FR" sz="1100" b="1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</a:rPr>
                        <a:t>0.76</a:t>
                      </a:r>
                      <a:endParaRPr lang="fr-FR" sz="1100" b="1" dirty="0">
                        <a:solidFill>
                          <a:srgbClr val="008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Calibrated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3.21e-11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5.98</a:t>
                      </a:r>
                      <a:endParaRPr lang="fr-FR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0.4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0.58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5.1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2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OFa\Admin\LOGOS\logocartouche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" y="3905413"/>
            <a:ext cx="588327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à coins arrondis 34"/>
          <p:cNvSpPr/>
          <p:nvPr/>
        </p:nvSpPr>
        <p:spPr>
          <a:xfrm>
            <a:off x="4669311" y="3941355"/>
            <a:ext cx="324660" cy="79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990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99533" y="734534"/>
            <a:ext cx="1141685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/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The ACSM instrument </a:t>
            </a:r>
            <a:r>
              <a:rPr lang="fr-FR" sz="2800" b="1" dirty="0" err="1" smtClean="0">
                <a:solidFill>
                  <a:srgbClr val="C00000"/>
                </a:solidFill>
              </a:rPr>
              <a:t>is</a:t>
            </a:r>
            <a:r>
              <a:rPr lang="fr-FR" sz="2800" b="1" dirty="0" smtClean="0">
                <a:solidFill>
                  <a:srgbClr val="C00000"/>
                </a:solidFill>
              </a:rPr>
              <a:t> a </a:t>
            </a:r>
            <a:r>
              <a:rPr lang="fr-FR" sz="2800" b="1" dirty="0" err="1" smtClean="0">
                <a:solidFill>
                  <a:srgbClr val="C00000"/>
                </a:solidFill>
              </a:rPr>
              <a:t>research</a:t>
            </a:r>
            <a:r>
              <a:rPr lang="fr-FR" sz="2800" b="1" dirty="0" smtClean="0">
                <a:solidFill>
                  <a:srgbClr val="C00000"/>
                </a:solidFill>
              </a:rPr>
              <a:t> instrument, 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000" b="1" u="sng" dirty="0" smtClean="0">
                <a:solidFill>
                  <a:srgbClr val="002060"/>
                </a:solidFill>
              </a:rPr>
              <a:t>The ACMCC </a:t>
            </a:r>
            <a:r>
              <a:rPr lang="fr-FR" sz="2000" b="1" dirty="0" err="1" smtClean="0">
                <a:solidFill>
                  <a:srgbClr val="002060"/>
                </a:solidFill>
              </a:rPr>
              <a:t>is</a:t>
            </a:r>
            <a:r>
              <a:rPr lang="fr-FR" sz="2000" b="1" dirty="0" smtClean="0">
                <a:solidFill>
                  <a:srgbClr val="002060"/>
                </a:solidFill>
              </a:rPr>
              <a:t> an excellent </a:t>
            </a:r>
            <a:r>
              <a:rPr lang="fr-FR" sz="2000" b="1" dirty="0" err="1" smtClean="0">
                <a:solidFill>
                  <a:srgbClr val="002060"/>
                </a:solidFill>
              </a:rPr>
              <a:t>tool</a:t>
            </a:r>
            <a:r>
              <a:rPr lang="fr-FR" sz="2000" b="1" dirty="0" smtClean="0">
                <a:solidFill>
                  <a:srgbClr val="002060"/>
                </a:solidFill>
              </a:rPr>
              <a:t> to </a:t>
            </a:r>
            <a:r>
              <a:rPr lang="fr-FR" sz="2000" b="1" dirty="0" err="1" smtClean="0">
                <a:solidFill>
                  <a:srgbClr val="002060"/>
                </a:solidFill>
              </a:rPr>
              <a:t>improve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our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understanding</a:t>
            </a:r>
            <a:r>
              <a:rPr lang="fr-FR" sz="2000" b="1" dirty="0" smtClean="0">
                <a:solidFill>
                  <a:srgbClr val="002060"/>
                </a:solidFill>
              </a:rPr>
              <a:t> of the ACSM </a:t>
            </a:r>
            <a:r>
              <a:rPr lang="fr-FR" sz="2000" b="1" dirty="0" err="1" smtClean="0">
                <a:solidFill>
                  <a:srgbClr val="002060"/>
                </a:solidFill>
              </a:rPr>
              <a:t>response</a:t>
            </a:r>
            <a:r>
              <a:rPr lang="fr-FR" sz="2000" b="1" dirty="0" smtClean="0">
                <a:solidFill>
                  <a:srgbClr val="002060"/>
                </a:solidFill>
              </a:rPr>
              <a:t> to </a:t>
            </a:r>
            <a:r>
              <a:rPr lang="fr-FR" sz="2000" b="1" dirty="0" err="1" smtClean="0">
                <a:solidFill>
                  <a:srgbClr val="002060"/>
                </a:solidFill>
              </a:rPr>
              <a:t>different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atmospheric</a:t>
            </a:r>
            <a:r>
              <a:rPr lang="fr-FR" sz="2000" b="1" dirty="0" smtClean="0">
                <a:solidFill>
                  <a:srgbClr val="002060"/>
                </a:solidFill>
              </a:rPr>
              <a:t> compounds.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2000" b="1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000" b="1" dirty="0" smtClean="0">
                <a:solidFill>
                  <a:srgbClr val="002060"/>
                </a:solidFill>
              </a:rPr>
              <a:t>The data </a:t>
            </a:r>
            <a:r>
              <a:rPr lang="fr-FR" sz="2000" b="1" dirty="0" err="1" smtClean="0">
                <a:solidFill>
                  <a:srgbClr val="002060"/>
                </a:solidFill>
              </a:rPr>
              <a:t>acquired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during</a:t>
            </a:r>
            <a:r>
              <a:rPr lang="fr-FR" sz="2000" b="1" dirty="0" smtClean="0">
                <a:solidFill>
                  <a:srgbClr val="002060"/>
                </a:solidFill>
              </a:rPr>
              <a:t> the ACMCC </a:t>
            </a:r>
            <a:r>
              <a:rPr lang="fr-FR" sz="2000" b="1" dirty="0" err="1" smtClean="0">
                <a:solidFill>
                  <a:srgbClr val="002060"/>
                </a:solidFill>
              </a:rPr>
              <a:t>intercomparison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exercises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will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be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used</a:t>
            </a:r>
            <a:r>
              <a:rPr lang="fr-FR" sz="2000" b="1" dirty="0" smtClean="0">
                <a:solidFill>
                  <a:srgbClr val="002060"/>
                </a:solidFill>
              </a:rPr>
              <a:t> to </a:t>
            </a:r>
            <a:r>
              <a:rPr lang="fr-FR" sz="2000" b="1" dirty="0" err="1" smtClean="0">
                <a:solidFill>
                  <a:srgbClr val="002060"/>
                </a:solidFill>
              </a:rPr>
              <a:t>determine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robust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uncertainties</a:t>
            </a:r>
            <a:r>
              <a:rPr lang="fr-FR" sz="2000" b="1" dirty="0" smtClean="0">
                <a:solidFill>
                  <a:srgbClr val="002060"/>
                </a:solidFill>
              </a:rPr>
              <a:t> for </a:t>
            </a:r>
            <a:r>
              <a:rPr lang="fr-FR" sz="2000" b="1" dirty="0" err="1" smtClean="0">
                <a:solidFill>
                  <a:srgbClr val="002060"/>
                </a:solidFill>
              </a:rPr>
              <a:t>these</a:t>
            </a:r>
            <a:r>
              <a:rPr lang="fr-FR" sz="2000" b="1" dirty="0" smtClean="0">
                <a:solidFill>
                  <a:srgbClr val="002060"/>
                </a:solidFill>
              </a:rPr>
              <a:t> instruments.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2000" b="1" dirty="0">
              <a:solidFill>
                <a:srgbClr val="00206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					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***ACTIONS***</a:t>
            </a:r>
          </a:p>
          <a:p>
            <a:endParaRPr lang="fr-FR" sz="2000" b="1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FF0000"/>
                </a:solidFill>
              </a:rPr>
              <a:t>Stations </a:t>
            </a:r>
            <a:r>
              <a:rPr lang="fr-FR" sz="2000" b="1" dirty="0" err="1" smtClean="0">
                <a:solidFill>
                  <a:srgbClr val="FF0000"/>
                </a:solidFill>
              </a:rPr>
              <a:t>should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provide</a:t>
            </a:r>
            <a:r>
              <a:rPr lang="fr-FR" sz="2000" b="1" dirty="0" smtClean="0">
                <a:solidFill>
                  <a:srgbClr val="FF0000"/>
                </a:solidFill>
              </a:rPr>
              <a:t> calibration value RIE NH</a:t>
            </a:r>
            <a:r>
              <a:rPr lang="fr-FR" sz="2000" b="1" baseline="-25000" dirty="0" smtClean="0">
                <a:solidFill>
                  <a:srgbClr val="FF0000"/>
                </a:solidFill>
              </a:rPr>
              <a:t>4</a:t>
            </a:r>
            <a:r>
              <a:rPr lang="fr-FR" sz="2000" b="1" dirty="0" smtClean="0">
                <a:solidFill>
                  <a:srgbClr val="FF0000"/>
                </a:solidFill>
              </a:rPr>
              <a:t>, RF NO</a:t>
            </a:r>
            <a:r>
              <a:rPr lang="fr-FR" sz="2000" b="1" baseline="-25000" dirty="0" smtClean="0">
                <a:solidFill>
                  <a:srgbClr val="FF0000"/>
                </a:solidFill>
              </a:rPr>
              <a:t>3</a:t>
            </a:r>
            <a:r>
              <a:rPr lang="fr-FR" sz="2000" b="1" dirty="0" smtClean="0">
                <a:solidFill>
                  <a:srgbClr val="FF0000"/>
                </a:solidFill>
              </a:rPr>
              <a:t> at least </a:t>
            </a:r>
            <a:r>
              <a:rPr lang="fr-FR" sz="2000" b="1" dirty="0" err="1" smtClean="0">
                <a:solidFill>
                  <a:srgbClr val="FF0000"/>
                </a:solidFill>
              </a:rPr>
              <a:t>every</a:t>
            </a:r>
            <a:r>
              <a:rPr lang="fr-FR" sz="2000" b="1" dirty="0" smtClean="0">
                <a:solidFill>
                  <a:srgbClr val="FF0000"/>
                </a:solidFill>
              </a:rPr>
              <a:t> 6 </a:t>
            </a:r>
            <a:r>
              <a:rPr lang="fr-FR" sz="2000" b="1" dirty="0" err="1" smtClean="0">
                <a:solidFill>
                  <a:srgbClr val="FF0000"/>
                </a:solidFill>
              </a:rPr>
              <a:t>months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FF0000"/>
                </a:solidFill>
              </a:rPr>
              <a:t>Encourage </a:t>
            </a:r>
            <a:r>
              <a:rPr lang="fr-FR" sz="2000" b="1" dirty="0" err="1" smtClean="0">
                <a:solidFill>
                  <a:srgbClr val="FF0000"/>
                </a:solidFill>
              </a:rPr>
              <a:t>users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perform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calibrations at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to </a:t>
            </a:r>
            <a:r>
              <a:rPr lang="fr-FR" sz="2000" b="1" dirty="0" err="1" smtClean="0">
                <a:solidFill>
                  <a:srgbClr val="FF0000"/>
                </a:solidFill>
              </a:rPr>
              <a:t>characterise</a:t>
            </a:r>
            <a:r>
              <a:rPr lang="fr-FR" sz="2000" b="1" dirty="0" smtClean="0">
                <a:solidFill>
                  <a:srgbClr val="FF0000"/>
                </a:solidFill>
              </a:rPr>
              <a:t> if the TE changes </a:t>
            </a:r>
            <a:r>
              <a:rPr lang="fr-FR" sz="2000" b="1" dirty="0" err="1" smtClean="0">
                <a:solidFill>
                  <a:srgbClr val="FF0000"/>
                </a:solidFill>
              </a:rPr>
              <a:t>before</a:t>
            </a:r>
            <a:r>
              <a:rPr lang="fr-FR" sz="2000" b="1" dirty="0" smtClean="0">
                <a:solidFill>
                  <a:srgbClr val="FF0000"/>
                </a:solidFill>
              </a:rPr>
              <a:t>/</a:t>
            </a:r>
            <a:r>
              <a:rPr lang="fr-FR" sz="2000" b="1" dirty="0" err="1" smtClean="0">
                <a:solidFill>
                  <a:srgbClr val="FF0000"/>
                </a:solidFill>
              </a:rPr>
              <a:t>after</a:t>
            </a:r>
            <a:r>
              <a:rPr lang="fr-FR" sz="2000" b="1" dirty="0" smtClean="0">
                <a:solidFill>
                  <a:srgbClr val="FF0000"/>
                </a:solidFill>
              </a:rPr>
              <a:t> shipping instrument.</a:t>
            </a:r>
          </a:p>
          <a:p>
            <a:endParaRPr lang="fr-FR" sz="2800" b="1" dirty="0" smtClean="0"/>
          </a:p>
          <a:p>
            <a:endParaRPr lang="fr-FR" sz="2800" b="1" dirty="0"/>
          </a:p>
          <a:p>
            <a:endParaRPr lang="fr-FR" sz="2800" b="1" dirty="0" smtClean="0"/>
          </a:p>
          <a:p>
            <a:endParaRPr lang="fr-FR" sz="2800" b="1" dirty="0" smtClean="0"/>
          </a:p>
          <a:p>
            <a:endParaRPr lang="fr-FR" sz="2800" b="1" dirty="0"/>
          </a:p>
          <a:p>
            <a:endParaRPr lang="fr-F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685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47893" y="98421"/>
            <a:ext cx="818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: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dirty="0"/>
          </a:p>
        </p:txBody>
      </p:sp>
      <p:pic>
        <p:nvPicPr>
          <p:cNvPr id="19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44428" y="934710"/>
            <a:ext cx="4767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rgbClr val="002060"/>
                </a:solidFill>
              </a:rPr>
              <a:t>ACSM </a:t>
            </a:r>
            <a:r>
              <a:rPr lang="fr-FR" sz="2800" b="1" u="sng" dirty="0" err="1" smtClean="0">
                <a:solidFill>
                  <a:srgbClr val="002060"/>
                </a:solidFill>
              </a:rPr>
              <a:t>measurement</a:t>
            </a:r>
            <a:r>
              <a:rPr lang="fr-FR" sz="2800" b="1" u="sng" dirty="0" smtClean="0">
                <a:solidFill>
                  <a:srgbClr val="002060"/>
                </a:solidFill>
              </a:rPr>
              <a:t> artefacts</a:t>
            </a:r>
            <a:endParaRPr lang="fr-FR" sz="2800" b="1" u="sng" dirty="0">
              <a:solidFill>
                <a:srgbClr val="00206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75771" y="2415510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Recent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study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conducted</a:t>
            </a:r>
            <a:r>
              <a:rPr lang="fr-FR" sz="2000" b="1" dirty="0" smtClean="0"/>
              <a:t> on the </a:t>
            </a:r>
            <a:r>
              <a:rPr lang="fr-FR" sz="2000" b="1" dirty="0" err="1" smtClean="0"/>
              <a:t>various</a:t>
            </a:r>
            <a:r>
              <a:rPr lang="fr-FR" sz="2000" b="1" dirty="0" smtClean="0"/>
              <a:t> PSI AMS and </a:t>
            </a:r>
            <a:r>
              <a:rPr lang="fr-FR" sz="2000" b="1" dirty="0" err="1" smtClean="0"/>
              <a:t>ACSM’s</a:t>
            </a:r>
            <a:endParaRPr lang="fr-FR" sz="2000" b="1" dirty="0" smtClean="0"/>
          </a:p>
        </p:txBody>
      </p:sp>
      <p:pic>
        <p:nvPicPr>
          <p:cNvPr id="3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33638" r="47866" b="9158"/>
          <a:stretch/>
        </p:blipFill>
        <p:spPr bwMode="auto">
          <a:xfrm>
            <a:off x="4835543" y="918528"/>
            <a:ext cx="368559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3629" r="7187" b="17222"/>
          <a:stretch/>
        </p:blipFill>
        <p:spPr bwMode="auto">
          <a:xfrm>
            <a:off x="8521135" y="1196321"/>
            <a:ext cx="3395248" cy="17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195942" y="1522882"/>
            <a:ext cx="473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FF"/>
                </a:solidFill>
              </a:rPr>
              <a:t>Can </a:t>
            </a:r>
            <a:r>
              <a:rPr lang="fr-FR" sz="2000" b="1" dirty="0" err="1" smtClean="0">
                <a:solidFill>
                  <a:srgbClr val="0000FF"/>
                </a:solidFill>
              </a:rPr>
              <a:t>be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observed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during</a:t>
            </a:r>
            <a:r>
              <a:rPr lang="fr-FR" sz="2000" b="1" dirty="0" smtClean="0">
                <a:solidFill>
                  <a:srgbClr val="0000FF"/>
                </a:solidFill>
              </a:rPr>
              <a:t> direct injection of ammonium nitrate (in acquisition mode) </a:t>
            </a:r>
          </a:p>
        </p:txBody>
      </p:sp>
      <p:sp>
        <p:nvSpPr>
          <p:cNvPr id="42" name="ZoneTexte 41"/>
          <p:cNvSpPr txBox="1"/>
          <p:nvPr/>
        </p:nvSpPr>
        <p:spPr>
          <a:xfrm rot="19423847">
            <a:off x="9011447" y="2333246"/>
            <a:ext cx="2226504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Published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Sept. 2016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Flèche droite 49"/>
          <p:cNvSpPr/>
          <p:nvPr/>
        </p:nvSpPr>
        <p:spPr>
          <a:xfrm>
            <a:off x="3904342" y="2801257"/>
            <a:ext cx="595086" cy="246743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09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47893" y="98421"/>
            <a:ext cx="818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: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dirty="0"/>
          </a:p>
        </p:txBody>
      </p:sp>
      <p:pic>
        <p:nvPicPr>
          <p:cNvPr id="19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44428" y="934710"/>
            <a:ext cx="4767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rgbClr val="002060"/>
                </a:solidFill>
              </a:rPr>
              <a:t>ACSM </a:t>
            </a:r>
            <a:r>
              <a:rPr lang="fr-FR" sz="2800" b="1" u="sng" dirty="0" err="1" smtClean="0">
                <a:solidFill>
                  <a:srgbClr val="002060"/>
                </a:solidFill>
              </a:rPr>
              <a:t>measurement</a:t>
            </a:r>
            <a:r>
              <a:rPr lang="fr-FR" sz="2800" b="1" u="sng" dirty="0" smtClean="0">
                <a:solidFill>
                  <a:srgbClr val="002060"/>
                </a:solidFill>
              </a:rPr>
              <a:t> artefacts</a:t>
            </a:r>
            <a:endParaRPr lang="fr-FR" sz="2800" b="1" u="sng" dirty="0">
              <a:solidFill>
                <a:srgbClr val="00206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75771" y="2415510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Recent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study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conducted</a:t>
            </a:r>
            <a:r>
              <a:rPr lang="fr-FR" sz="2000" b="1" dirty="0" smtClean="0"/>
              <a:t> on the </a:t>
            </a:r>
            <a:r>
              <a:rPr lang="fr-FR" sz="2000" b="1" dirty="0" err="1" smtClean="0"/>
              <a:t>various</a:t>
            </a:r>
            <a:r>
              <a:rPr lang="fr-FR" sz="2000" b="1" dirty="0" smtClean="0"/>
              <a:t> PSI AMS and </a:t>
            </a:r>
            <a:r>
              <a:rPr lang="fr-FR" sz="2000" b="1" dirty="0" err="1" smtClean="0"/>
              <a:t>ACSM’s</a:t>
            </a:r>
            <a:endParaRPr lang="fr-FR" sz="2000" b="1" dirty="0" smtClean="0"/>
          </a:p>
        </p:txBody>
      </p:sp>
      <p:pic>
        <p:nvPicPr>
          <p:cNvPr id="3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33638" r="47866" b="9158"/>
          <a:stretch/>
        </p:blipFill>
        <p:spPr bwMode="auto">
          <a:xfrm>
            <a:off x="4835543" y="918528"/>
            <a:ext cx="368559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3629" r="7187" b="17222"/>
          <a:stretch/>
        </p:blipFill>
        <p:spPr bwMode="auto">
          <a:xfrm>
            <a:off x="8521135" y="1196321"/>
            <a:ext cx="3395248" cy="17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195942" y="1522882"/>
            <a:ext cx="473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FF"/>
                </a:solidFill>
              </a:rPr>
              <a:t>Can </a:t>
            </a:r>
            <a:r>
              <a:rPr lang="fr-FR" sz="2000" b="1" dirty="0" err="1" smtClean="0">
                <a:solidFill>
                  <a:srgbClr val="0000FF"/>
                </a:solidFill>
              </a:rPr>
              <a:t>be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observed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during</a:t>
            </a:r>
            <a:r>
              <a:rPr lang="fr-FR" sz="2000" b="1" dirty="0" smtClean="0">
                <a:solidFill>
                  <a:srgbClr val="0000FF"/>
                </a:solidFill>
              </a:rPr>
              <a:t> direct injection of ammonium nitrate (in acquisition mode) </a:t>
            </a:r>
          </a:p>
        </p:txBody>
      </p:sp>
      <p:sp>
        <p:nvSpPr>
          <p:cNvPr id="42" name="ZoneTexte 41"/>
          <p:cNvSpPr txBox="1"/>
          <p:nvPr/>
        </p:nvSpPr>
        <p:spPr>
          <a:xfrm rot="19423847">
            <a:off x="9011447" y="2333246"/>
            <a:ext cx="2226504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Published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Sept. 2016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t="23137" r="25416" b="13148"/>
          <a:stretch/>
        </p:blipFill>
        <p:spPr bwMode="auto">
          <a:xfrm>
            <a:off x="122995" y="4389341"/>
            <a:ext cx="3173631" cy="24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9574" r="8020" b="11852"/>
          <a:stretch/>
        </p:blipFill>
        <p:spPr bwMode="auto">
          <a:xfrm>
            <a:off x="6350000" y="4501725"/>
            <a:ext cx="5842000" cy="230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13629" r="7812" b="5926"/>
          <a:stretch/>
        </p:blipFill>
        <p:spPr bwMode="auto">
          <a:xfrm>
            <a:off x="3018633" y="4501725"/>
            <a:ext cx="3060877" cy="22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537028" y="4137509"/>
            <a:ext cx="224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2013 </a:t>
            </a:r>
            <a:r>
              <a:rPr lang="fr-FR" dirty="0" err="1" smtClean="0"/>
              <a:t>intercomparison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4746624" y="4152024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ACTRIS-2 2016 </a:t>
            </a:r>
            <a:r>
              <a:rPr lang="fr-FR" dirty="0" err="1" smtClean="0"/>
              <a:t>intercomparison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333828" y="3251625"/>
            <a:ext cx="464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ACTRIS-2: </a:t>
            </a:r>
            <a:r>
              <a:rPr lang="fr-FR" sz="2000" b="1" dirty="0" err="1" smtClean="0"/>
              <a:t>this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relationship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appears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be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dependant</a:t>
            </a:r>
            <a:r>
              <a:rPr lang="fr-FR" sz="2000" b="1" dirty="0" smtClean="0"/>
              <a:t> on </a:t>
            </a:r>
            <a:r>
              <a:rPr lang="fr-FR" sz="2000" b="1" dirty="0" err="1" smtClean="0"/>
              <a:t>vapourizer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dirtiness</a:t>
            </a:r>
            <a:endParaRPr lang="fr-FR" sz="2000" b="1" dirty="0"/>
          </a:p>
        </p:txBody>
      </p:sp>
      <p:sp>
        <p:nvSpPr>
          <p:cNvPr id="50" name="Flèche droite 49"/>
          <p:cNvSpPr/>
          <p:nvPr/>
        </p:nvSpPr>
        <p:spPr>
          <a:xfrm>
            <a:off x="3904342" y="2801257"/>
            <a:ext cx="595086" cy="246743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droite 50"/>
          <p:cNvSpPr/>
          <p:nvPr/>
        </p:nvSpPr>
        <p:spPr>
          <a:xfrm rot="2700000">
            <a:off x="4695371" y="3780974"/>
            <a:ext cx="341088" cy="283027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4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OFa\Admin\LOGOS\logocartouch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44428" y="934710"/>
            <a:ext cx="46246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rgbClr val="002060"/>
                </a:solidFill>
              </a:rPr>
              <a:t>ACSM </a:t>
            </a:r>
            <a:r>
              <a:rPr lang="fr-FR" sz="2800" b="1" u="sng" dirty="0" err="1" smtClean="0">
                <a:solidFill>
                  <a:srgbClr val="002060"/>
                </a:solidFill>
              </a:rPr>
              <a:t>measurement</a:t>
            </a:r>
            <a:r>
              <a:rPr lang="fr-FR" sz="2800" b="1" u="sng" dirty="0" smtClean="0">
                <a:solidFill>
                  <a:srgbClr val="002060"/>
                </a:solidFill>
              </a:rPr>
              <a:t> artefacts</a:t>
            </a:r>
          </a:p>
          <a:p>
            <a:endParaRPr lang="fr-FR" sz="2800" b="1" u="sng" dirty="0">
              <a:solidFill>
                <a:srgbClr val="002060"/>
              </a:solidFill>
            </a:endParaRPr>
          </a:p>
          <a:p>
            <a:endParaRPr lang="fr-FR" sz="2800" b="1" u="sng" dirty="0">
              <a:solidFill>
                <a:srgbClr val="002060"/>
              </a:solidFill>
            </a:endParaRPr>
          </a:p>
          <a:p>
            <a:endParaRPr lang="fr-FR" sz="2800" b="1" u="sng" dirty="0">
              <a:solidFill>
                <a:srgbClr val="002060"/>
              </a:solidFill>
            </a:endParaRPr>
          </a:p>
        </p:txBody>
      </p:sp>
      <p:sp>
        <p:nvSpPr>
          <p:cNvPr id="3" name="AutoShape 4" descr="Image result for potential aerosol mass rea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10456" y="1929282"/>
            <a:ext cx="4738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FF"/>
                </a:solidFill>
              </a:rPr>
              <a:t>Can </a:t>
            </a:r>
            <a:r>
              <a:rPr lang="fr-FR" sz="2000" b="1" dirty="0" err="1" smtClean="0">
                <a:solidFill>
                  <a:srgbClr val="0000FF"/>
                </a:solidFill>
              </a:rPr>
              <a:t>we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define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harmonized</a:t>
            </a:r>
            <a:r>
              <a:rPr lang="fr-FR" sz="2000" b="1" dirty="0" smtClean="0">
                <a:solidFill>
                  <a:srgbClr val="0000FF"/>
                </a:solidFill>
              </a:rPr>
              <a:t> correction </a:t>
            </a:r>
            <a:r>
              <a:rPr lang="fr-FR" sz="2000" b="1" dirty="0" err="1" smtClean="0">
                <a:solidFill>
                  <a:srgbClr val="0000FF"/>
                </a:solidFill>
              </a:rPr>
              <a:t>protocols</a:t>
            </a:r>
            <a:r>
              <a:rPr lang="fr-FR" sz="2000" b="1" dirty="0" smtClean="0">
                <a:solidFill>
                  <a:srgbClr val="0000FF"/>
                </a:solidFill>
              </a:rPr>
              <a:t> (</a:t>
            </a:r>
            <a:r>
              <a:rPr lang="fr-FR" sz="2000" b="1" dirty="0" err="1" smtClean="0">
                <a:solidFill>
                  <a:srgbClr val="0000FF"/>
                </a:solidFill>
              </a:rPr>
              <a:t>when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needed</a:t>
            </a:r>
            <a:r>
              <a:rPr lang="fr-FR" sz="2000" b="1" dirty="0" smtClean="0">
                <a:solidFill>
                  <a:srgbClr val="0000FF"/>
                </a:solidFill>
              </a:rPr>
              <a:t>) ?</a:t>
            </a:r>
          </a:p>
          <a:p>
            <a:pPr algn="ctr"/>
            <a:endParaRPr lang="fr-FR" sz="2000" b="1" dirty="0" smtClean="0">
              <a:solidFill>
                <a:srgbClr val="0000FF"/>
              </a:solidFill>
            </a:endParaRPr>
          </a:p>
          <a:p>
            <a:pPr algn="ctr"/>
            <a:endParaRPr lang="fr-FR" sz="2000" b="1" dirty="0" smtClean="0">
              <a:solidFill>
                <a:srgbClr val="0000FF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0000FF"/>
                </a:solidFill>
              </a:rPr>
              <a:t>Need</a:t>
            </a:r>
            <a:r>
              <a:rPr lang="fr-FR" sz="2000" b="1" dirty="0" smtClean="0">
                <a:solidFill>
                  <a:srgbClr val="0000FF"/>
                </a:solidFill>
              </a:rPr>
              <a:t> for a </a:t>
            </a:r>
            <a:r>
              <a:rPr lang="fr-FR" sz="2000" b="1" dirty="0" err="1" smtClean="0">
                <a:solidFill>
                  <a:srgbClr val="0000FF"/>
                </a:solidFill>
              </a:rPr>
              <a:t>better</a:t>
            </a:r>
            <a:r>
              <a:rPr lang="fr-FR" sz="2000" b="1" dirty="0" smtClean="0">
                <a:solidFill>
                  <a:srgbClr val="0000FF"/>
                </a:solidFill>
              </a:rPr>
              <a:t> « calibration » of </a:t>
            </a:r>
            <a:r>
              <a:rPr lang="fr-FR" sz="2000" b="1" dirty="0" err="1" smtClean="0">
                <a:solidFill>
                  <a:srgbClr val="0000FF"/>
                </a:solidFill>
              </a:rPr>
              <a:t>organic</a:t>
            </a:r>
            <a:r>
              <a:rPr lang="fr-FR" sz="2000" b="1" dirty="0" smtClean="0">
                <a:solidFill>
                  <a:srgbClr val="0000FF"/>
                </a:solidFill>
              </a:rPr>
              <a:t> mass </a:t>
            </a:r>
            <a:r>
              <a:rPr lang="fr-FR" sz="2000" b="1" dirty="0" err="1" smtClean="0">
                <a:solidFill>
                  <a:srgbClr val="0000FF"/>
                </a:solidFill>
              </a:rPr>
              <a:t>spectra</a:t>
            </a:r>
            <a:endParaRPr lang="fr-FR" sz="2000" b="1" dirty="0" smtClean="0">
              <a:solidFill>
                <a:srgbClr val="0000FF"/>
              </a:solidFill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15" y="4247634"/>
            <a:ext cx="4176684" cy="22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420259" y="3503831"/>
            <a:ext cx="487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Secondary</a:t>
            </a:r>
            <a:r>
              <a:rPr lang="fr-FR" b="1" dirty="0" smtClean="0"/>
              <a:t> </a:t>
            </a:r>
            <a:r>
              <a:rPr lang="fr-FR" b="1" dirty="0" err="1" smtClean="0"/>
              <a:t>organic</a:t>
            </a:r>
            <a:r>
              <a:rPr lang="fr-FR" b="1" dirty="0" smtClean="0"/>
              <a:t> </a:t>
            </a:r>
            <a:r>
              <a:rPr lang="fr-FR" b="1" dirty="0" err="1" smtClean="0"/>
              <a:t>aerosol</a:t>
            </a:r>
            <a:r>
              <a:rPr lang="fr-FR" b="1" dirty="0" smtClean="0"/>
              <a:t> </a:t>
            </a:r>
            <a:r>
              <a:rPr lang="fr-FR" b="1" dirty="0" err="1" smtClean="0"/>
              <a:t>generated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know compounds and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different</a:t>
            </a:r>
            <a:r>
              <a:rPr lang="fr-FR" b="1" dirty="0" smtClean="0"/>
              <a:t> UV </a:t>
            </a:r>
            <a:r>
              <a:rPr lang="fr-FR" b="1" dirty="0" err="1" smtClean="0"/>
              <a:t>exposures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6529415" y="1058564"/>
            <a:ext cx="5145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8000"/>
                </a:solidFill>
              </a:rPr>
              <a:t>Organic</a:t>
            </a:r>
            <a:r>
              <a:rPr lang="fr-FR" b="1" dirty="0" smtClean="0">
                <a:solidFill>
                  <a:srgbClr val="008000"/>
                </a:solidFill>
              </a:rPr>
              <a:t> fragments show </a:t>
            </a:r>
            <a:r>
              <a:rPr lang="fr-FR" b="1" dirty="0" err="1" smtClean="0">
                <a:solidFill>
                  <a:srgbClr val="008000"/>
                </a:solidFill>
              </a:rPr>
              <a:t>significant</a:t>
            </a:r>
            <a:r>
              <a:rPr lang="fr-FR" b="1" dirty="0" smtClean="0">
                <a:solidFill>
                  <a:srgbClr val="008000"/>
                </a:solidFill>
              </a:rPr>
              <a:t> variation </a:t>
            </a:r>
            <a:r>
              <a:rPr lang="fr-FR" b="1" dirty="0" err="1" smtClean="0">
                <a:solidFill>
                  <a:srgbClr val="008000"/>
                </a:solidFill>
              </a:rPr>
              <a:t>between</a:t>
            </a:r>
            <a:r>
              <a:rPr lang="fr-FR" b="1" dirty="0" smtClean="0">
                <a:solidFill>
                  <a:srgbClr val="008000"/>
                </a:solidFill>
              </a:rPr>
              <a:t> instruments - </a:t>
            </a:r>
            <a:r>
              <a:rPr lang="fr-FR" b="1" dirty="0" err="1" smtClean="0">
                <a:solidFill>
                  <a:srgbClr val="008000"/>
                </a:solidFill>
              </a:rPr>
              <a:t>especially</a:t>
            </a:r>
            <a:r>
              <a:rPr lang="fr-FR" b="1" dirty="0" smtClean="0">
                <a:solidFill>
                  <a:srgbClr val="008000"/>
                </a:solidFill>
              </a:rPr>
              <a:t> for m/z 44.</a:t>
            </a:r>
          </a:p>
          <a:p>
            <a:endParaRPr lang="fr-FR" b="1" dirty="0">
              <a:solidFill>
                <a:srgbClr val="008000"/>
              </a:solidFill>
            </a:endParaRPr>
          </a:p>
          <a:p>
            <a:r>
              <a:rPr lang="fr-FR" b="1" dirty="0" smtClean="0">
                <a:solidFill>
                  <a:srgbClr val="008000"/>
                </a:solidFill>
              </a:rPr>
              <a:t>A second « </a:t>
            </a:r>
            <a:r>
              <a:rPr lang="fr-FR" b="1" dirty="0" err="1" smtClean="0">
                <a:solidFill>
                  <a:srgbClr val="008000"/>
                </a:solidFill>
              </a:rPr>
              <a:t>research</a:t>
            </a:r>
            <a:r>
              <a:rPr lang="fr-FR" b="1" dirty="0" smtClean="0">
                <a:solidFill>
                  <a:srgbClr val="008000"/>
                </a:solidFill>
              </a:rPr>
              <a:t> » </a:t>
            </a:r>
            <a:r>
              <a:rPr lang="fr-FR" b="1" dirty="0" err="1" smtClean="0">
                <a:solidFill>
                  <a:srgbClr val="008000"/>
                </a:solidFill>
              </a:rPr>
              <a:t>thematic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that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was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adressed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during</a:t>
            </a:r>
            <a:r>
              <a:rPr lang="fr-FR" b="1" dirty="0" smtClean="0">
                <a:solidFill>
                  <a:srgbClr val="008000"/>
                </a:solidFill>
              </a:rPr>
              <a:t> the  2016 </a:t>
            </a:r>
            <a:r>
              <a:rPr lang="fr-FR" b="1" dirty="0" err="1" smtClean="0">
                <a:solidFill>
                  <a:srgbClr val="008000"/>
                </a:solidFill>
              </a:rPr>
              <a:t>intercomparison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28" name="Flèche vers le bas 27"/>
          <p:cNvSpPr/>
          <p:nvPr/>
        </p:nvSpPr>
        <p:spPr>
          <a:xfrm>
            <a:off x="8458200" y="2578100"/>
            <a:ext cx="400857" cy="76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947893" y="98421"/>
            <a:ext cx="818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: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090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4" y="962106"/>
            <a:ext cx="3583021" cy="552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Ellipse 90"/>
          <p:cNvSpPr/>
          <p:nvPr/>
        </p:nvSpPr>
        <p:spPr>
          <a:xfrm>
            <a:off x="4421705" y="962106"/>
            <a:ext cx="1225252" cy="811035"/>
          </a:xfrm>
          <a:prstGeom prst="ellipse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</a:endParaRPr>
          </a:p>
        </p:txBody>
      </p:sp>
      <p:cxnSp>
        <p:nvCxnSpPr>
          <p:cNvPr id="92" name="Connecteur droit 91"/>
          <p:cNvCxnSpPr/>
          <p:nvPr/>
        </p:nvCxnSpPr>
        <p:spPr>
          <a:xfrm>
            <a:off x="5964677" y="1367623"/>
            <a:ext cx="1109561" cy="0"/>
          </a:xfrm>
          <a:prstGeom prst="line">
            <a:avLst/>
          </a:prstGeom>
          <a:ln w="76200">
            <a:solidFill>
              <a:srgbClr val="230EC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>
            <a:off x="10019586" y="1414872"/>
            <a:ext cx="1256400" cy="0"/>
          </a:xfrm>
          <a:prstGeom prst="line">
            <a:avLst/>
          </a:prstGeom>
          <a:ln w="76200">
            <a:solidFill>
              <a:srgbClr val="230EC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4470971" y="1148567"/>
            <a:ext cx="112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Quad-ACSM </a:t>
            </a: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arrival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791884" y="1410177"/>
            <a:ext cx="1651862" cy="307777"/>
          </a:xfrm>
          <a:prstGeom prst="rect">
            <a:avLst/>
          </a:prstGeom>
          <a:noFill/>
          <a:ln>
            <a:solidFill>
              <a:srgbClr val="230EC2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230EC2"/>
                </a:solidFill>
              </a:rPr>
              <a:t>4th to 7 th of March</a:t>
            </a:r>
            <a:endParaRPr lang="fr-FR" sz="1400" dirty="0">
              <a:solidFill>
                <a:srgbClr val="230EC2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791884" y="962106"/>
            <a:ext cx="1976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230EC2"/>
                </a:solidFill>
              </a:rPr>
              <a:t>Ambient</a:t>
            </a:r>
            <a:r>
              <a:rPr lang="fr-FR" sz="1400" b="1" dirty="0" smtClean="0">
                <a:solidFill>
                  <a:srgbClr val="230EC2"/>
                </a:solidFill>
              </a:rPr>
              <a:t> </a:t>
            </a:r>
            <a:r>
              <a:rPr lang="fr-FR" sz="1400" b="1" dirty="0" err="1" smtClean="0">
                <a:solidFill>
                  <a:srgbClr val="230EC2"/>
                </a:solidFill>
              </a:rPr>
              <a:t>measurements</a:t>
            </a:r>
            <a:endParaRPr lang="fr-FR" sz="1400" b="1" dirty="0">
              <a:solidFill>
                <a:srgbClr val="230EC2"/>
              </a:solidFill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9441381" y="1059846"/>
            <a:ext cx="1834605" cy="307777"/>
          </a:xfrm>
          <a:prstGeom prst="rect">
            <a:avLst/>
          </a:prstGeom>
          <a:noFill/>
          <a:ln>
            <a:solidFill>
              <a:srgbClr val="230EC2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230EC2"/>
                </a:solidFill>
              </a:rPr>
              <a:t>11th to 14 th of March</a:t>
            </a:r>
            <a:endParaRPr lang="fr-FR" sz="1400" dirty="0">
              <a:solidFill>
                <a:srgbClr val="230EC2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10019586" y="1494444"/>
            <a:ext cx="14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230EC2"/>
                </a:solidFill>
              </a:rPr>
              <a:t>Ambient</a:t>
            </a:r>
            <a:r>
              <a:rPr lang="fr-FR" sz="1400" b="1" dirty="0" smtClean="0">
                <a:solidFill>
                  <a:srgbClr val="230EC2"/>
                </a:solidFill>
              </a:rPr>
              <a:t> </a:t>
            </a:r>
            <a:r>
              <a:rPr lang="fr-FR" sz="1400" b="1" dirty="0" err="1" smtClean="0">
                <a:solidFill>
                  <a:srgbClr val="230EC2"/>
                </a:solidFill>
              </a:rPr>
              <a:t>measurements</a:t>
            </a:r>
            <a:endParaRPr lang="fr-FR" sz="1400" b="1" dirty="0">
              <a:solidFill>
                <a:srgbClr val="230EC2"/>
              </a:solidFill>
            </a:endParaRPr>
          </a:p>
        </p:txBody>
      </p:sp>
      <p:cxnSp>
        <p:nvCxnSpPr>
          <p:cNvPr id="103" name="Connecteur droit avec flèche 102"/>
          <p:cNvCxnSpPr/>
          <p:nvPr/>
        </p:nvCxnSpPr>
        <p:spPr>
          <a:xfrm>
            <a:off x="10868902" y="1418756"/>
            <a:ext cx="717100" cy="0"/>
          </a:xfrm>
          <a:prstGeom prst="straightConnector1">
            <a:avLst/>
          </a:prstGeom>
          <a:ln w="88900">
            <a:solidFill>
              <a:srgbClr val="230E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4" name="Picture 2" descr="C:\Users\freney\AppData\Local\Microsoft\Windows\Temporary Internet Files\Content.IE5\G9OSAP5C\dynnamitt-hom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367" y="1059846"/>
            <a:ext cx="612380" cy="5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" name="Connecteur droit 104"/>
          <p:cNvCxnSpPr/>
          <p:nvPr/>
        </p:nvCxnSpPr>
        <p:spPr>
          <a:xfrm>
            <a:off x="7698147" y="1656164"/>
            <a:ext cx="1743234" cy="0"/>
          </a:xfrm>
          <a:prstGeom prst="line">
            <a:avLst/>
          </a:prstGeom>
          <a:ln w="76200">
            <a:solidFill>
              <a:srgbClr val="503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7698147" y="1671787"/>
            <a:ext cx="1743234" cy="307777"/>
          </a:xfrm>
          <a:prstGeom prst="rect">
            <a:avLst/>
          </a:prstGeom>
          <a:noFill/>
          <a:ln>
            <a:solidFill>
              <a:srgbClr val="5030F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230EC2"/>
                </a:solidFill>
              </a:rPr>
              <a:t>7</a:t>
            </a:r>
            <a:r>
              <a:rPr lang="fr-FR" sz="1400" dirty="0" smtClean="0">
                <a:solidFill>
                  <a:srgbClr val="230EC2"/>
                </a:solidFill>
              </a:rPr>
              <a:t>th to 10 th of March</a:t>
            </a:r>
            <a:endParaRPr lang="fr-FR" sz="1400" dirty="0">
              <a:solidFill>
                <a:srgbClr val="230EC2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7791068" y="1070032"/>
            <a:ext cx="14336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230EC2"/>
                </a:solidFill>
              </a:rPr>
              <a:t>Calibration, </a:t>
            </a:r>
          </a:p>
          <a:p>
            <a:pPr algn="ctr"/>
            <a:r>
              <a:rPr lang="fr-FR" sz="1400" b="1" dirty="0" smtClean="0">
                <a:solidFill>
                  <a:srgbClr val="230EC2"/>
                </a:solidFill>
              </a:rPr>
              <a:t>IE NO</a:t>
            </a:r>
            <a:r>
              <a:rPr lang="fr-FR" sz="1400" b="1" baseline="-25000" dirty="0" smtClean="0">
                <a:solidFill>
                  <a:srgbClr val="230EC2"/>
                </a:solidFill>
              </a:rPr>
              <a:t>3</a:t>
            </a:r>
            <a:r>
              <a:rPr lang="fr-FR" sz="1400" b="1" dirty="0" smtClean="0">
                <a:solidFill>
                  <a:srgbClr val="230EC2"/>
                </a:solidFill>
              </a:rPr>
              <a:t>, IE SO</a:t>
            </a:r>
            <a:r>
              <a:rPr lang="fr-FR" sz="1400" b="1" baseline="-25000" dirty="0" smtClean="0">
                <a:solidFill>
                  <a:srgbClr val="230EC2"/>
                </a:solidFill>
              </a:rPr>
              <a:t>4</a:t>
            </a:r>
            <a:r>
              <a:rPr lang="fr-FR" sz="1400" b="1" dirty="0" smtClean="0">
                <a:solidFill>
                  <a:srgbClr val="230EC2"/>
                </a:solidFill>
              </a:rPr>
              <a:t> </a:t>
            </a:r>
            <a:endParaRPr lang="fr-FR" sz="1400" b="1" dirty="0">
              <a:solidFill>
                <a:srgbClr val="230EC2"/>
              </a:solidFill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4210970" y="2688552"/>
            <a:ext cx="1386720" cy="928183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Phase 2:</a:t>
            </a: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ToF</a:t>
            </a:r>
            <a:r>
              <a:rPr lang="fr-FR" sz="1400" b="1" dirty="0" smtClean="0">
                <a:solidFill>
                  <a:schemeClr val="bg1"/>
                </a:solidFill>
              </a:rPr>
              <a:t>-ACSM</a:t>
            </a:r>
          </a:p>
        </p:txBody>
      </p:sp>
      <p:cxnSp>
        <p:nvCxnSpPr>
          <p:cNvPr id="109" name="Connecteur droit 108"/>
          <p:cNvCxnSpPr/>
          <p:nvPr/>
        </p:nvCxnSpPr>
        <p:spPr>
          <a:xfrm>
            <a:off x="5740096" y="3075245"/>
            <a:ext cx="1883171" cy="986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5740096" y="3081435"/>
            <a:ext cx="1768497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>
                    <a:lumMod val="75000"/>
                  </a:schemeClr>
                </a:solidFill>
              </a:rPr>
              <a:t>21st to 24th of March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5646957" y="2725706"/>
            <a:ext cx="1976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accent2">
                    <a:lumMod val="75000"/>
                  </a:schemeClr>
                </a:solidFill>
              </a:rPr>
              <a:t>Ambient</a:t>
            </a:r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accent2">
                    <a:lumMod val="75000"/>
                  </a:schemeClr>
                </a:solidFill>
              </a:rPr>
              <a:t>measurements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2" name="Connecteur droit 111"/>
          <p:cNvCxnSpPr/>
          <p:nvPr/>
        </p:nvCxnSpPr>
        <p:spPr>
          <a:xfrm>
            <a:off x="7698147" y="2873404"/>
            <a:ext cx="1794530" cy="619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3" name="ZoneTexte 112"/>
          <p:cNvSpPr txBox="1"/>
          <p:nvPr/>
        </p:nvSpPr>
        <p:spPr>
          <a:xfrm>
            <a:off x="7698147" y="2879594"/>
            <a:ext cx="1794530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>
                    <a:lumMod val="75000"/>
                  </a:schemeClr>
                </a:solidFill>
              </a:rPr>
              <a:t>24th to 27th of March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7791068" y="2273508"/>
            <a:ext cx="1459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Calibration/PAM </a:t>
            </a:r>
            <a:r>
              <a:rPr lang="fr-FR" sz="1400" b="1" dirty="0" err="1" smtClean="0">
                <a:solidFill>
                  <a:schemeClr val="accent2">
                    <a:lumMod val="75000"/>
                  </a:schemeClr>
                </a:solidFill>
              </a:rPr>
              <a:t>experiments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5" name="Connecteur droit 114"/>
          <p:cNvCxnSpPr/>
          <p:nvPr/>
        </p:nvCxnSpPr>
        <p:spPr>
          <a:xfrm>
            <a:off x="9732176" y="3012171"/>
            <a:ext cx="1241271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9770758" y="3075245"/>
            <a:ext cx="112737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2">
                    <a:lumMod val="75000"/>
                  </a:schemeClr>
                </a:solidFill>
              </a:rPr>
              <a:t>27th March to 18th April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9648386" y="2488951"/>
            <a:ext cx="137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accent2">
                    <a:lumMod val="75000"/>
                  </a:schemeClr>
                </a:solidFill>
              </a:rPr>
              <a:t>Ambient</a:t>
            </a:r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accent2">
                    <a:lumMod val="75000"/>
                  </a:schemeClr>
                </a:solidFill>
              </a:rPr>
              <a:t>measurements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1" name="Picture 2" descr="C:\Users\freney\AppData\Local\Microsoft\Windows\Temporary Internet Files\Content.IE5\G9OSAP5C\dynnamitt-hom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367" y="2586766"/>
            <a:ext cx="612380" cy="5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Connecteur droit avec flèche 121"/>
          <p:cNvCxnSpPr/>
          <p:nvPr/>
        </p:nvCxnSpPr>
        <p:spPr>
          <a:xfrm>
            <a:off x="10661958" y="3001766"/>
            <a:ext cx="717100" cy="0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4" name="Image 123"/>
          <p:cNvPicPr/>
          <p:nvPr/>
        </p:nvPicPr>
        <p:blipFill rotWithShape="1">
          <a:blip r:embed="rId5" cstate="print"/>
          <a:srcRect l="10669" t="61266" r="58070" b="12539"/>
          <a:stretch/>
        </p:blipFill>
        <p:spPr bwMode="auto">
          <a:xfrm>
            <a:off x="5139918" y="4585803"/>
            <a:ext cx="6486037" cy="1902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49" name="ZoneTexte 2048"/>
          <p:cNvSpPr txBox="1"/>
          <p:nvPr/>
        </p:nvSpPr>
        <p:spPr>
          <a:xfrm>
            <a:off x="5160759" y="4401137"/>
            <a:ext cx="188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5030F0"/>
                </a:solidFill>
              </a:rPr>
              <a:t>Calibration </a:t>
            </a:r>
            <a:r>
              <a:rPr lang="fr-FR" b="1" dirty="0" err="1" smtClean="0">
                <a:solidFill>
                  <a:srgbClr val="5030F0"/>
                </a:solidFill>
              </a:rPr>
              <a:t>set-up</a:t>
            </a:r>
            <a:endParaRPr lang="fr-FR" b="1" dirty="0">
              <a:solidFill>
                <a:srgbClr val="5030F0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5279664" y="4052249"/>
            <a:ext cx="6409441" cy="0"/>
          </a:xfrm>
          <a:prstGeom prst="line">
            <a:avLst/>
          </a:prstGeom>
          <a:ln w="444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C:\OFa\Admin\LOGOS\logocartouch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160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2" y="2385694"/>
            <a:ext cx="54562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5" y="2271394"/>
            <a:ext cx="5592762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2697170" y="5054759"/>
            <a:ext cx="1211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PM1 SIRTA (REF)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5504210"/>
            <a:ext cx="7924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lvl="1" indent="0">
              <a:buFont typeface="Arial" panose="020B0604020202020204" pitchFamily="34" charset="0"/>
              <a:buNone/>
            </a:pPr>
            <a:r>
              <a:rPr lang="en-US" sz="1400" b="1" dirty="0" smtClean="0"/>
              <a:t>PM1 of all instrument compared with PM1 of SIRTA instruments. </a:t>
            </a:r>
          </a:p>
          <a:p>
            <a:pPr marL="449263" lvl="1" indent="0">
              <a:buFont typeface="Arial" panose="020B0604020202020204" pitchFamily="34" charset="0"/>
              <a:buNone/>
            </a:pPr>
            <a:r>
              <a:rPr lang="en-US" sz="1400" b="1" dirty="0" smtClean="0"/>
              <a:t>Dotted line indicates ± 30% error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449263" lvl="1" indent="0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points represent TEOM-FDMS</a:t>
            </a:r>
            <a:r>
              <a:rPr lang="en-US" sz="1600" b="1" dirty="0" smtClean="0"/>
              <a:t>,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/>
              <a:t>black points represent ACSM data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1351" y="889710"/>
            <a:ext cx="591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ACTRIS-2 ACSM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intercomparison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ACMCC: Evaluation of instruments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preformance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OFa\Admin\LOGOS\logocartouche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36" name="ZoneTexte 35"/>
          <p:cNvSpPr txBox="1"/>
          <p:nvPr/>
        </p:nvSpPr>
        <p:spPr>
          <a:xfrm>
            <a:off x="6795373" y="1739168"/>
            <a:ext cx="519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. Instrument performance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evaluated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against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Median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using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the Z-score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method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405674" y="4484507"/>
            <a:ext cx="519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Organic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b="1" dirty="0" err="1" smtClean="0">
                <a:solidFill>
                  <a:srgbClr val="FF0000"/>
                </a:solidFill>
              </a:rPr>
              <a:t>sulphate</a:t>
            </a:r>
            <a:r>
              <a:rPr lang="fr-FR" sz="1400" b="1" dirty="0" smtClean="0">
                <a:solidFill>
                  <a:srgbClr val="FF0000"/>
                </a:solidFill>
              </a:rPr>
              <a:t>, </a:t>
            </a:r>
            <a:r>
              <a:rPr lang="fr-FR" sz="1400" b="1" dirty="0" smtClean="0">
                <a:solidFill>
                  <a:srgbClr val="5030F0"/>
                </a:solidFill>
              </a:rPr>
              <a:t>nitrate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b="1" dirty="0" err="1" smtClean="0">
                <a:solidFill>
                  <a:schemeClr val="accent4">
                    <a:lumMod val="75000"/>
                  </a:schemeClr>
                </a:solidFill>
              </a:rPr>
              <a:t>Ammonia</a:t>
            </a:r>
            <a:endParaRPr lang="fr-FR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31522" y="1831500"/>
            <a:ext cx="5724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1. Instrument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falls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within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 30%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of the « 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reference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 » instrument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606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2" y="2385694"/>
            <a:ext cx="54562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5" y="2271394"/>
            <a:ext cx="5592762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31522" y="1831500"/>
            <a:ext cx="5724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1. Instrument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falls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within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 30%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of the « 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reference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 » instrument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95373" y="1739168"/>
            <a:ext cx="519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. Instrument performance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evaluated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against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Median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using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the Z-score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method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697170" y="5054759"/>
            <a:ext cx="1211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PM1 SIRTA (REF)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405674" y="4484507"/>
            <a:ext cx="519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Organic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b="1" dirty="0" err="1" smtClean="0">
                <a:solidFill>
                  <a:srgbClr val="FF0000"/>
                </a:solidFill>
              </a:rPr>
              <a:t>sulphate</a:t>
            </a:r>
            <a:r>
              <a:rPr lang="fr-FR" sz="1400" b="1" dirty="0" smtClean="0">
                <a:solidFill>
                  <a:srgbClr val="FF0000"/>
                </a:solidFill>
              </a:rPr>
              <a:t>, </a:t>
            </a:r>
            <a:r>
              <a:rPr lang="fr-FR" sz="1400" b="1" dirty="0" smtClean="0">
                <a:solidFill>
                  <a:srgbClr val="5030F0"/>
                </a:solidFill>
              </a:rPr>
              <a:t>nitrate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b="1" dirty="0" err="1" smtClean="0">
                <a:solidFill>
                  <a:schemeClr val="accent4">
                    <a:lumMod val="75000"/>
                  </a:schemeClr>
                </a:solidFill>
              </a:rPr>
              <a:t>Ammonia</a:t>
            </a:r>
            <a:endParaRPr lang="fr-FR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0" y="5504210"/>
            <a:ext cx="7924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lvl="1" indent="0">
              <a:buFont typeface="Arial" panose="020B0604020202020204" pitchFamily="34" charset="0"/>
              <a:buNone/>
            </a:pPr>
            <a:r>
              <a:rPr lang="en-US" sz="1400" b="1" dirty="0" smtClean="0"/>
              <a:t>PM1 of all instrument compared with PM1 of SIRTA instruments. </a:t>
            </a:r>
          </a:p>
          <a:p>
            <a:pPr marL="449263" lvl="1" indent="0">
              <a:buFont typeface="Arial" panose="020B0604020202020204" pitchFamily="34" charset="0"/>
              <a:buNone/>
            </a:pPr>
            <a:r>
              <a:rPr lang="en-US" sz="1400" b="1" dirty="0" smtClean="0"/>
              <a:t>Dotted line indicates ± 30% error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449263" lvl="1" indent="0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points represent TEOM-FDMS</a:t>
            </a:r>
            <a:r>
              <a:rPr lang="en-US" sz="1600" b="1" dirty="0" smtClean="0"/>
              <a:t>,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/>
              <a:t>black points represent ACSM data</a:t>
            </a:r>
            <a:endParaRPr lang="fr-FR" sz="16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OFa\Admin\LOGOS\logocartouche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114791" y="1691664"/>
            <a:ext cx="6413073" cy="5009493"/>
          </a:xfrm>
          <a:prstGeom prst="roundRect">
            <a:avLst/>
          </a:prstGeom>
          <a:noFill/>
          <a:ln w="3175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1351" y="889710"/>
            <a:ext cx="591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ACTRIS-2 ACSM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intercomparison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ACMCC: Evaluation of instruments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preformance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375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97872" y="646331"/>
            <a:ext cx="11818511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16519" r="36192" b="25189"/>
          <a:stretch/>
        </p:blipFill>
        <p:spPr bwMode="auto">
          <a:xfrm>
            <a:off x="164863" y="1197390"/>
            <a:ext cx="4374480" cy="45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9" t="44148"/>
          <a:stretch/>
        </p:blipFill>
        <p:spPr bwMode="auto">
          <a:xfrm>
            <a:off x="4926772" y="3427012"/>
            <a:ext cx="6276616" cy="2753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164863" y="763421"/>
            <a:ext cx="458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chemeClr val="accent6">
                    <a:lumMod val="75000"/>
                  </a:schemeClr>
                </a:solidFill>
              </a:rPr>
              <a:t>Validation of </a:t>
            </a:r>
            <a:r>
              <a:rPr lang="fr-FR" sz="2400" b="1" u="sng" dirty="0" err="1" smtClean="0">
                <a:solidFill>
                  <a:schemeClr val="accent6">
                    <a:lumMod val="75000"/>
                  </a:schemeClr>
                </a:solidFill>
              </a:rPr>
              <a:t>reference</a:t>
            </a:r>
            <a:r>
              <a:rPr lang="fr-FR" sz="2400" b="1" u="sng" dirty="0" smtClean="0">
                <a:solidFill>
                  <a:schemeClr val="accent6">
                    <a:lumMod val="75000"/>
                  </a:schemeClr>
                </a:solidFill>
              </a:rPr>
              <a:t> instrument</a:t>
            </a:r>
            <a:endParaRPr lang="fr-FR" sz="2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91701" y="963374"/>
            <a:ext cx="72226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SIRTA instrument </a:t>
            </a:r>
            <a:r>
              <a:rPr lang="fr-FR" sz="2000" b="1" dirty="0" err="1" smtClean="0">
                <a:solidFill>
                  <a:srgbClr val="002060"/>
                </a:solidFill>
              </a:rPr>
              <a:t>was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identified</a:t>
            </a:r>
            <a:r>
              <a:rPr lang="fr-FR" sz="2000" b="1" dirty="0" smtClean="0">
                <a:solidFill>
                  <a:srgbClr val="002060"/>
                </a:solidFill>
              </a:rPr>
              <a:t> as </a:t>
            </a:r>
            <a:r>
              <a:rPr lang="fr-FR" sz="2000" b="1" dirty="0" err="1" smtClean="0">
                <a:solidFill>
                  <a:srgbClr val="002060"/>
                </a:solidFill>
              </a:rPr>
              <a:t>reference</a:t>
            </a:r>
            <a:r>
              <a:rPr lang="fr-FR" sz="2000" b="1" dirty="0" smtClean="0">
                <a:solidFill>
                  <a:srgbClr val="002060"/>
                </a:solidFill>
              </a:rPr>
              <a:t> instrument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2060"/>
                </a:solidFill>
              </a:rPr>
              <a:t>Instrument has been </a:t>
            </a:r>
            <a:r>
              <a:rPr lang="fr-FR" sz="2000" dirty="0" err="1" smtClean="0">
                <a:solidFill>
                  <a:srgbClr val="002060"/>
                </a:solidFill>
              </a:rPr>
              <a:t>sampling</a:t>
            </a:r>
            <a:r>
              <a:rPr lang="fr-FR" sz="2000" dirty="0" smtClean="0">
                <a:solidFill>
                  <a:srgbClr val="002060"/>
                </a:solidFill>
              </a:rPr>
              <a:t> at SIRTA </a:t>
            </a:r>
            <a:r>
              <a:rPr lang="fr-FR" sz="2000" dirty="0" err="1" smtClean="0">
                <a:solidFill>
                  <a:srgbClr val="002060"/>
                </a:solidFill>
              </a:rPr>
              <a:t>since</a:t>
            </a:r>
            <a:r>
              <a:rPr lang="fr-FR" sz="2000" dirty="0" smtClean="0">
                <a:solidFill>
                  <a:srgbClr val="002060"/>
                </a:solidFill>
              </a:rPr>
              <a:t> 2011. The </a:t>
            </a:r>
            <a:r>
              <a:rPr lang="fr-FR" sz="2000" dirty="0" err="1" smtClean="0">
                <a:solidFill>
                  <a:srgbClr val="002060"/>
                </a:solidFill>
              </a:rPr>
              <a:t>longest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existing</a:t>
            </a:r>
            <a:r>
              <a:rPr lang="fr-FR" sz="2000" dirty="0" smtClean="0">
                <a:solidFill>
                  <a:srgbClr val="002060"/>
                </a:solidFill>
              </a:rPr>
              <a:t> ACSM data set.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2060"/>
                </a:solidFill>
              </a:rPr>
              <a:t>It </a:t>
            </a:r>
            <a:r>
              <a:rPr lang="fr-FR" sz="2000" dirty="0" err="1" smtClean="0">
                <a:solidFill>
                  <a:srgbClr val="002060"/>
                </a:solidFill>
              </a:rPr>
              <a:t>is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regularily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calibrated</a:t>
            </a:r>
            <a:r>
              <a:rPr lang="fr-FR" sz="2000" dirty="0" smtClean="0">
                <a:solidFill>
                  <a:srgbClr val="002060"/>
                </a:solidFill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</a:rPr>
              <a:t>maintained</a:t>
            </a:r>
            <a:r>
              <a:rPr lang="fr-FR" sz="2000" dirty="0" smtClean="0">
                <a:solidFill>
                  <a:srgbClr val="002060"/>
                </a:solidFill>
              </a:rPr>
              <a:t> by </a:t>
            </a:r>
            <a:r>
              <a:rPr lang="fr-FR" sz="2000" dirty="0" err="1" smtClean="0">
                <a:solidFill>
                  <a:srgbClr val="002060"/>
                </a:solidFill>
              </a:rPr>
              <a:t>experienced</a:t>
            </a:r>
            <a:r>
              <a:rPr lang="fr-FR" sz="2000" dirty="0" smtClean="0">
                <a:solidFill>
                  <a:srgbClr val="002060"/>
                </a:solidFill>
              </a:rPr>
              <a:t> SIRTA staff.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rgbClr val="002060"/>
                </a:solidFill>
              </a:rPr>
              <a:t>Comparison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with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external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reference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methods</a:t>
            </a:r>
            <a:endParaRPr lang="fr-FR" sz="2000" dirty="0" smtClean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1" name="Picture 4" descr="https://tse3.mm.bing.net/th?id=OIP.Mf2b4fa3193768cf4252f82238416546ao0&amp;=160&amp;=160&amp;c=7&amp;pid=A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" y="41772"/>
            <a:ext cx="582882" cy="5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OFa\Admin\LOGOS\logocartouche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33" y="45731"/>
            <a:ext cx="1226590" cy="57496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148314" y="98421"/>
            <a:ext cx="89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ACMCC: ACTRIS2_First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124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9564</TotalTime>
  <Words>1485</Words>
  <Application>Microsoft Office PowerPoint</Application>
  <PresentationFormat>Widescreen</PresentationFormat>
  <Paragraphs>332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      WP8: Calibration facilities,  Aerosol Chemical Monitor Calibration Centre Evaluation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WP3: Task is to provide on line measurements of aerosol chemical composition with high time resolution.</dc:title>
  <dc:creator>Evelyn Freney</dc:creator>
  <cp:lastModifiedBy>ISAC</cp:lastModifiedBy>
  <cp:revision>120</cp:revision>
  <dcterms:created xsi:type="dcterms:W3CDTF">2016-02-18T17:34:22Z</dcterms:created>
  <dcterms:modified xsi:type="dcterms:W3CDTF">2016-10-13T09:47:01Z</dcterms:modified>
</cp:coreProperties>
</file>