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de-DE"/>
    </a:defPPr>
    <a:lvl1pPr marL="0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5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1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7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1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7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2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1A215BA-2347-0A44-88F5-6DAE766FD5FF}">
          <p14:sldIdLst>
            <p14:sldId id="256"/>
            <p14:sldId id="268"/>
            <p14:sldId id="257"/>
            <p14:sldId id="25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96">
          <p15:clr>
            <a:srgbClr val="A4A3A4"/>
          </p15:clr>
        </p15:guide>
        <p15:guide id="2" orient="horz" pos="3685">
          <p15:clr>
            <a:srgbClr val="A4A3A4"/>
          </p15:clr>
        </p15:guide>
        <p15:guide id="3" pos="5575">
          <p15:clr>
            <a:srgbClr val="A4A3A4"/>
          </p15:clr>
        </p15:guide>
        <p15:guide id="4" pos="1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4" autoAdjust="0"/>
    <p:restoredTop sz="94643" autoAdjust="0"/>
  </p:normalViewPr>
  <p:slideViewPr>
    <p:cSldViewPr snapToGrid="0" snapToObjects="1" showGuides="1">
      <p:cViewPr varScale="1">
        <p:scale>
          <a:sx n="91" d="100"/>
          <a:sy n="91" d="100"/>
        </p:scale>
        <p:origin x="-1696" y="-104"/>
      </p:cViewPr>
      <p:guideLst>
        <p:guide orient="horz" pos="196"/>
        <p:guide orient="horz" pos="3685"/>
        <p:guide pos="5575"/>
        <p:guide pos="1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07738-67D4-2145-AE2C-7D3B7AB21CDE}" type="datetimeFigureOut">
              <a:rPr lang="de-DE" smtClean="0"/>
              <a:t>13.10.16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55F7-C0E6-7340-B62F-7F9EB258B5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03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7A1E-8B94-574D-96D3-8BC89B48F792}" type="datetimeFigureOut">
              <a:rPr lang="de-DE" smtClean="0"/>
              <a:t>13.10.16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4C72F-B32F-0947-8EA7-0D034CC47F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05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589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41458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Rule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PI: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apply</a:t>
            </a:r>
            <a:r>
              <a:rPr lang="de-DE" baseline="0" dirty="0" smtClean="0"/>
              <a:t>:	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an International </a:t>
            </a:r>
            <a:r>
              <a:rPr lang="de-DE" baseline="0" dirty="0" err="1" smtClean="0"/>
              <a:t>organisation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JRC an ERIC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</a:t>
            </a:r>
            <a:r>
              <a:rPr lang="de-DE" baseline="0" dirty="0" smtClean="0"/>
              <a:t> legal </a:t>
            </a:r>
            <a:r>
              <a:rPr lang="de-DE" baseline="0" dirty="0" err="1" smtClean="0"/>
              <a:t>entities</a:t>
            </a:r>
            <a:r>
              <a:rPr lang="de-DE" baseline="0" dirty="0" smtClean="0"/>
              <a:t> – ECAC-ERLAP</a:t>
            </a:r>
          </a:p>
          <a:p>
            <a:r>
              <a:rPr lang="de-DE" dirty="0" smtClean="0"/>
              <a:t>					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remote </a:t>
            </a:r>
            <a:r>
              <a:rPr lang="de-DE" baseline="0" dirty="0" err="1" smtClean="0"/>
              <a:t>access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installations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located</a:t>
            </a:r>
            <a:r>
              <a:rPr lang="de-DE" baseline="0" dirty="0" smtClean="0"/>
              <a:t> in different countries </a:t>
            </a:r>
            <a:r>
              <a:rPr lang="de-DE" baseline="0" dirty="0" err="1" smtClean="0"/>
              <a:t>offering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type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– AERONET-EU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C72F-B32F-0947-8EA7-0D034CC47F5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9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528231" y="585692"/>
            <a:ext cx="8087538" cy="286402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3600" b="1" baseline="0">
                <a:latin typeface="Helvetica"/>
                <a:cs typeface="Helvetica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der </a:t>
            </a:r>
            <a:r>
              <a:rPr lang="en-US" dirty="0" err="1" smtClean="0"/>
              <a:t>Präsentation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8231" y="3871513"/>
            <a:ext cx="8087538" cy="12158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Name des </a:t>
            </a:r>
            <a:r>
              <a:rPr lang="en-US" dirty="0" err="1" smtClean="0"/>
              <a:t>Vortragenden</a:t>
            </a:r>
            <a:endParaRPr lang="en-US" dirty="0" smtClean="0"/>
          </a:p>
          <a:p>
            <a:pPr lvl="0"/>
            <a:r>
              <a:rPr lang="de-DE" dirty="0" smtClean="0"/>
              <a:t>G</a:t>
            </a:r>
            <a:r>
              <a:rPr lang="en-US" dirty="0" err="1" smtClean="0"/>
              <a:t>gf</a:t>
            </a:r>
            <a:r>
              <a:rPr lang="en-US" dirty="0" smtClean="0"/>
              <a:t>. </a:t>
            </a:r>
            <a:r>
              <a:rPr lang="de-DE" dirty="0" err="1" smtClean="0"/>
              <a:t>w</a:t>
            </a:r>
            <a:r>
              <a:rPr lang="en-US" dirty="0" err="1" smtClean="0"/>
              <a:t>eiter</a:t>
            </a:r>
            <a:r>
              <a:rPr lang="en-US" dirty="0" smtClean="0"/>
              <a:t> </a:t>
            </a:r>
            <a:r>
              <a:rPr lang="en-US" dirty="0" err="1" smtClean="0"/>
              <a:t>Namen</a:t>
            </a: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2" name="Bild 1" descr="leibniz_logoEN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" y="5742000"/>
            <a:ext cx="1046113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80" y="6020180"/>
            <a:ext cx="1507408" cy="529844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Vorname Name, Datum, Ort, Titel der Präsentation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177002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571" y="311150"/>
            <a:ext cx="8561857" cy="26374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Textfeld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80" y="6020180"/>
            <a:ext cx="1507408" cy="529844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1081817" y="35745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Vorname Name, Datum, Ort, Titel der Präsentation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177002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itel +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92473" y="322264"/>
            <a:ext cx="8557839" cy="4531958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r>
              <a:rPr lang="en-US" smtClean="0"/>
              <a:t>Bild auf Platzhalter ziehen oder durch Klicken auf Symbol hinzufügen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6708" y="5133798"/>
            <a:ext cx="8573604" cy="547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Bildtitel und Unterschrift (max. 2 Zeilen)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80" y="6020180"/>
            <a:ext cx="1507408" cy="529844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Vorname Name, Datum, Ort, Titel der Präsentation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27399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itel +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91048" y="321679"/>
            <a:ext cx="4959349" cy="4552791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r>
              <a:rPr lang="en-US" smtClean="0"/>
              <a:t>Bild auf Platzhalter ziehen oder durch Klicken auf Symbol hinzufügen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756846" y="299593"/>
            <a:ext cx="3093467" cy="45527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Textfeld für Bildinformationen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0794" y="5133798"/>
            <a:ext cx="8562693" cy="547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Bildtitel und Unterschrift (max. 2 Zeilen)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80" y="6020180"/>
            <a:ext cx="1507408" cy="529844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Vorname Name, Datum, Ort, Titel der Präsentation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127134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+ Titel + Tex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84163" y="1336261"/>
            <a:ext cx="4912191" cy="4524789"/>
          </a:xfrm>
          <a:prstGeom prst="rect">
            <a:avLst/>
          </a:prstGeom>
        </p:spPr>
        <p:txBody>
          <a:bodyPr vert="horz" lIns="82918" tIns="41459" rIns="82918" bIns="41459"/>
          <a:lstStyle/>
          <a:p>
            <a:r>
              <a:rPr lang="en-US" smtClean="0"/>
              <a:t>Bild auf Platzhalter ziehen oder durch Klicken auf Symbol hinzufügen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18167" y="1336261"/>
            <a:ext cx="3427021" cy="45247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Textfeld für Bildinformationen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8572" y="331468"/>
            <a:ext cx="8546616" cy="7047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Bildtitel und Unterschrift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80" y="6020180"/>
            <a:ext cx="1507408" cy="529844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Vorname Name, Datum, Ort, Titel der Präsentation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304169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295487" y="322263"/>
            <a:ext cx="4090291" cy="4724677"/>
          </a:xfrm>
          <a:prstGeom prst="rect">
            <a:avLst/>
          </a:prstGeom>
        </p:spPr>
        <p:txBody>
          <a:bodyPr vert="horz" lIns="82918" tIns="41459" rIns="82918" bIns="41459"/>
          <a:lstStyle>
            <a:lvl1pPr>
              <a:defRPr sz="1800" b="1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Inhalt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80" y="6020180"/>
            <a:ext cx="1507408" cy="529844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sz="quarter" idx="17" hasCustomPrompt="1"/>
          </p:nvPr>
        </p:nvSpPr>
        <p:spPr>
          <a:xfrm>
            <a:off x="4748697" y="322193"/>
            <a:ext cx="4108064" cy="4724677"/>
          </a:xfrm>
          <a:prstGeom prst="rect">
            <a:avLst/>
          </a:prstGeom>
        </p:spPr>
        <p:txBody>
          <a:bodyPr vert="horz" lIns="82918" tIns="41459" rIns="82918" bIns="41459"/>
          <a:lstStyle>
            <a:lvl1pPr>
              <a:defRPr sz="1800" b="1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48697" y="5321531"/>
            <a:ext cx="4101616" cy="547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Bildtitel / Text</a:t>
            </a:r>
          </a:p>
          <a:p>
            <a:pPr lvl="0"/>
            <a:r>
              <a:rPr lang="de-DE" dirty="0" smtClean="0"/>
              <a:t>und Unterschrift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4163" y="5321531"/>
            <a:ext cx="4101616" cy="547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Bildtitel / Text</a:t>
            </a:r>
          </a:p>
          <a:p>
            <a:pPr lvl="0"/>
            <a:r>
              <a:rPr lang="de-DE" dirty="0" smtClean="0"/>
              <a:t>und Unterschrift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8571" y="6118722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150"/>
              </a:lnSpc>
              <a:spcBef>
                <a:spcPts val="0"/>
              </a:spcBef>
              <a:buNone/>
              <a:defRPr sz="800" baseline="0">
                <a:latin typeface="Helvetica"/>
                <a:cs typeface="Helvetica"/>
              </a:defRPr>
            </a:lvl1pPr>
          </a:lstStyle>
          <a:p>
            <a:pPr lvl="0"/>
            <a:r>
              <a:rPr lang="de-DE" dirty="0" smtClean="0"/>
              <a:t>Vorname Name, Datum, Ort, Titel der Präsentation (max. 2 Zeilen)</a:t>
            </a:r>
          </a:p>
        </p:txBody>
      </p:sp>
    </p:spTree>
    <p:extLst>
      <p:ext uri="{BB962C8B-B14F-4D97-AF65-F5344CB8AC3E}">
        <p14:creationId xmlns:p14="http://schemas.microsoft.com/office/powerpoint/2010/main" val="128383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4" r:id="rId2"/>
    <p:sldLayoutId id="2147483713" r:id="rId3"/>
    <p:sldLayoutId id="2147483715" r:id="rId4"/>
    <p:sldLayoutId id="2147483716" r:id="rId5"/>
    <p:sldLayoutId id="2147483719" r:id="rId6"/>
    <p:sldLayoutId id="2147483718" r:id="rId7"/>
  </p:sldLayoutIdLst>
  <p:txStyles>
    <p:titleStyle>
      <a:lvl1pPr algn="ctr" defTabSz="4571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45716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29" algn="l" defTabSz="4571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3" algn="l" defTabSz="4571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5" indent="-228583" algn="l" defTabSz="4571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2" indent="-228583" algn="l" defTabSz="45716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9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5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2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9" indent="-228583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1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5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9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6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231" y="1276349"/>
            <a:ext cx="8087538" cy="1555751"/>
          </a:xfrm>
        </p:spPr>
        <p:txBody>
          <a:bodyPr/>
          <a:lstStyle/>
          <a:p>
            <a:pPr algn="ctr"/>
            <a:r>
              <a:rPr lang="en-US" sz="3200" dirty="0" smtClean="0"/>
              <a:t>WP8: ECAC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/>
              <a:t>C</a:t>
            </a:r>
            <a:r>
              <a:rPr lang="en-US" sz="3200" dirty="0" smtClean="0"/>
              <a:t>alibration workshops and </a:t>
            </a:r>
            <a:r>
              <a:rPr lang="en-US" sz="3200" dirty="0" err="1" smtClean="0"/>
              <a:t>intercomparisons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Stephanie Schüttauf</a:t>
            </a:r>
          </a:p>
          <a:p>
            <a:r>
              <a:rPr lang="de-DE" dirty="0" smtClean="0"/>
              <a:t>Office ECAC</a:t>
            </a:r>
            <a:endParaRPr lang="de-DE" dirty="0"/>
          </a:p>
        </p:txBody>
      </p:sp>
      <p:pic>
        <p:nvPicPr>
          <p:cNvPr id="5" name="Bild 4" descr="Foli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4938" r="21204" b="21605"/>
          <a:stretch/>
        </p:blipFill>
        <p:spPr>
          <a:xfrm>
            <a:off x="4961466" y="5255287"/>
            <a:ext cx="1625599" cy="1063269"/>
          </a:xfrm>
          <a:prstGeom prst="rect">
            <a:avLst/>
          </a:prstGeom>
        </p:spPr>
      </p:pic>
      <p:pic>
        <p:nvPicPr>
          <p:cNvPr id="6" name="Grafik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70" y="5353409"/>
            <a:ext cx="1670897" cy="96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95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/>
          <p:cNvSpPr txBox="1">
            <a:spLocks/>
          </p:cNvSpPr>
          <p:nvPr/>
        </p:nvSpPr>
        <p:spPr>
          <a:xfrm>
            <a:off x="298571" y="6398133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67" rtl="0" eaLnBrk="1" latinLnBrk="0" hangingPunct="1">
              <a:lnSpc>
                <a:spcPts val="1150"/>
              </a:lnSpc>
              <a:spcBef>
                <a:spcPts val="0"/>
              </a:spcBef>
              <a:buFont typeface="Arial"/>
              <a:buNone/>
              <a:defRPr sz="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896" indent="-285729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7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5" indent="-228583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2" indent="-228583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5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2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Stephanie Schüttauf	13/10/2016	Bologna	Second ACTRIS-2 WP3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endParaRPr lang="de-DE" dirty="0"/>
          </a:p>
        </p:txBody>
      </p:sp>
      <p:pic>
        <p:nvPicPr>
          <p:cNvPr id="6" name="Grafi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54" y="5607409"/>
            <a:ext cx="1670897" cy="965131"/>
          </a:xfrm>
          <a:prstGeom prst="rect">
            <a:avLst/>
          </a:prstGeom>
          <a:noFill/>
        </p:spPr>
      </p:pic>
      <p:pic>
        <p:nvPicPr>
          <p:cNvPr id="3" name="Bild 2" descr="ECAC schedule 20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22183" r="12980" b="23580"/>
          <a:stretch/>
        </p:blipFill>
        <p:spPr>
          <a:xfrm>
            <a:off x="795434" y="-89466"/>
            <a:ext cx="6628615" cy="62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8571" y="6398133"/>
            <a:ext cx="5903488" cy="273611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Stephanie Schüttauf	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13/10/2016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Bologna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Second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ACTRIS-2 WP3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8571" y="1549384"/>
            <a:ext cx="84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Calibration/Intercomparison workshops and Inter-laboratory Comparison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98571" y="2756121"/>
            <a:ext cx="113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WCCAP</a:t>
            </a:r>
            <a:endParaRPr lang="de-DE" b="1" dirty="0" smtClean="0"/>
          </a:p>
          <a:p>
            <a:endParaRPr lang="de-DE" sz="800" i="1" u="sng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245679" y="2756784"/>
            <a:ext cx="101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ERLAP</a:t>
            </a:r>
            <a:endParaRPr lang="en-US" b="1" dirty="0" smtClean="0"/>
          </a:p>
          <a:p>
            <a:endParaRPr lang="en-US" sz="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426278" y="2756784"/>
            <a:ext cx="119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ACMCC</a:t>
            </a:r>
            <a:endParaRPr lang="de-DE" b="1" dirty="0" smtClean="0"/>
          </a:p>
          <a:p>
            <a:endParaRPr lang="de-DE" sz="800" b="1" dirty="0"/>
          </a:p>
        </p:txBody>
      </p:sp>
      <p:pic>
        <p:nvPicPr>
          <p:cNvPr id="7" name="Grafi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70" y="5609415"/>
            <a:ext cx="1670897" cy="96513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23972" y="5436616"/>
            <a:ext cx="504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</a:t>
            </a:r>
            <a:r>
              <a:rPr lang="de-DE" dirty="0" err="1"/>
              <a:t>www.actris-ecac.eu</a:t>
            </a:r>
            <a:r>
              <a:rPr lang="de-DE" dirty="0"/>
              <a:t>/</a:t>
            </a:r>
            <a:r>
              <a:rPr lang="de-DE" dirty="0" err="1"/>
              <a:t>index.html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98573" y="3175000"/>
            <a:ext cx="3075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Condensation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Counter (CPC)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Mobility </a:t>
            </a:r>
            <a:r>
              <a:rPr lang="de-DE" dirty="0" err="1" smtClean="0"/>
              <a:t>Particle</a:t>
            </a:r>
            <a:r>
              <a:rPr lang="de-DE" dirty="0" smtClean="0"/>
              <a:t> Size </a:t>
            </a:r>
            <a:r>
              <a:rPr lang="de-DE" dirty="0" err="1" smtClean="0"/>
              <a:t>Spectrometer</a:t>
            </a:r>
            <a:r>
              <a:rPr lang="de-DE" dirty="0" smtClean="0"/>
              <a:t> (MPSS)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26278" y="3165041"/>
            <a:ext cx="307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Aerosol Chemical </a:t>
            </a:r>
            <a:r>
              <a:rPr lang="de-DE" dirty="0" err="1" smtClean="0"/>
              <a:t>Specification</a:t>
            </a:r>
            <a:r>
              <a:rPr lang="de-DE" dirty="0" smtClean="0"/>
              <a:t> Monitor (ACSM)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245679" y="3152341"/>
            <a:ext cx="263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OC/EC Analysis (OCEC)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23972" y="380984"/>
            <a:ext cx="84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ECAC – European Center for Aerosol Calibration </a:t>
            </a:r>
            <a:endParaRPr lang="en-US" sz="2400" b="1" u="sng" dirty="0"/>
          </a:p>
        </p:txBody>
      </p:sp>
      <p:sp>
        <p:nvSpPr>
          <p:cNvPr id="13" name="Textfeld 12"/>
          <p:cNvSpPr txBox="1"/>
          <p:nvPr/>
        </p:nvSpPr>
        <p:spPr>
          <a:xfrm>
            <a:off x="298571" y="1244584"/>
            <a:ext cx="84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Provide:</a:t>
            </a:r>
            <a:endParaRPr lang="en-US" i="1" u="sng" dirty="0"/>
          </a:p>
        </p:txBody>
      </p:sp>
      <p:sp>
        <p:nvSpPr>
          <p:cNvPr id="14" name="Textfeld 13"/>
          <p:cNvSpPr txBox="1"/>
          <p:nvPr/>
        </p:nvSpPr>
        <p:spPr>
          <a:xfrm>
            <a:off x="298571" y="2222484"/>
            <a:ext cx="84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At:</a:t>
            </a:r>
            <a:endParaRPr lang="en-US" i="1" u="sng" dirty="0"/>
          </a:p>
        </p:txBody>
      </p:sp>
      <p:sp>
        <p:nvSpPr>
          <p:cNvPr id="15" name="Rechteck 14"/>
          <p:cNvSpPr/>
          <p:nvPr/>
        </p:nvSpPr>
        <p:spPr>
          <a:xfrm>
            <a:off x="298571" y="2795016"/>
            <a:ext cx="2749429" cy="18573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384671" y="2795016"/>
            <a:ext cx="2635129" cy="18573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191372" y="2795016"/>
            <a:ext cx="2690390" cy="18573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98571" y="5067284"/>
            <a:ext cx="84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See: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67178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Stephanie Schüttauf	12/11/2015	Athens	First ACTRIS-2 WP3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8571" y="468313"/>
            <a:ext cx="679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Requirements</a:t>
            </a:r>
            <a:endParaRPr lang="en-US" sz="2400" b="1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357188" y="1276855"/>
            <a:ext cx="7791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u="sng" dirty="0" smtClean="0"/>
              <a:t>Eligibility of the user:</a:t>
            </a:r>
          </a:p>
          <a:p>
            <a:pPr marL="742875" lvl="1" indent="-285750">
              <a:buFont typeface="Arial"/>
              <a:buChar char="•"/>
            </a:pPr>
            <a:r>
              <a:rPr lang="en-US" dirty="0" smtClean="0"/>
              <a:t>Transnational: PI works in a country other than the country where the installation is located (except: ECAC-ERLAP)</a:t>
            </a:r>
          </a:p>
          <a:p>
            <a:pPr marL="742875" lvl="1" indent="-285750">
              <a:buFont typeface="Arial"/>
              <a:buChar char="•"/>
            </a:pPr>
            <a:r>
              <a:rPr lang="en-US" dirty="0" smtClean="0"/>
              <a:t>Participants working outside the EU: eligible, but restrictions may apply (20%)</a:t>
            </a:r>
          </a:p>
          <a:p>
            <a:pPr marL="742875" lvl="1" indent="-285750">
              <a:buFont typeface="Arial"/>
              <a:buChar char="•"/>
            </a:pPr>
            <a:r>
              <a:rPr lang="en-US" dirty="0" smtClean="0"/>
              <a:t>Only user groups that are allowed to disseminated the results they have generated under the action may benefit from the access (unless the users are working for SMEs)</a:t>
            </a:r>
          </a:p>
          <a:p>
            <a:pPr marL="742875" lvl="1" indent="-285750">
              <a:buFont typeface="Arial"/>
              <a:buChar char="•"/>
            </a:pP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57188" y="5318390"/>
            <a:ext cx="656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see</a:t>
            </a:r>
            <a:r>
              <a:rPr lang="de-DE" dirty="0" smtClean="0"/>
              <a:t>: </a:t>
            </a:r>
            <a:r>
              <a:rPr lang="de-DE" dirty="0">
                <a:solidFill>
                  <a:srgbClr val="3366FF"/>
                </a:solidFill>
              </a:rPr>
              <a:t>http://</a:t>
            </a:r>
            <a:r>
              <a:rPr lang="de-DE" dirty="0" err="1">
                <a:solidFill>
                  <a:srgbClr val="3366FF"/>
                </a:solidFill>
              </a:rPr>
              <a:t>www.actris-</a:t>
            </a:r>
            <a:r>
              <a:rPr lang="de-DE" dirty="0" err="1" smtClean="0">
                <a:solidFill>
                  <a:srgbClr val="3366FF"/>
                </a:solidFill>
              </a:rPr>
              <a:t>ecac.eu</a:t>
            </a:r>
            <a:r>
              <a:rPr lang="de-DE" dirty="0" smtClean="0">
                <a:solidFill>
                  <a:srgbClr val="3366FF"/>
                </a:solidFill>
              </a:rPr>
              <a:t> </a:t>
            </a:r>
            <a:endParaRPr lang="de-DE" dirty="0">
              <a:solidFill>
                <a:srgbClr val="3366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7188" y="4049208"/>
            <a:ext cx="779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u="sng" dirty="0" smtClean="0"/>
              <a:t>User obligations:</a:t>
            </a:r>
          </a:p>
          <a:p>
            <a:pPr marL="742875" lvl="1" indent="-285750">
              <a:buFont typeface="Arial"/>
              <a:buChar char="•"/>
            </a:pPr>
            <a:r>
              <a:rPr lang="en-US" dirty="0" smtClean="0"/>
              <a:t>Any outcome resulting from work carried out under the ACTRIS TNA activity must acknowledge the project</a:t>
            </a:r>
            <a:endParaRPr lang="en-US" dirty="0"/>
          </a:p>
        </p:txBody>
      </p:sp>
      <p:pic>
        <p:nvPicPr>
          <p:cNvPr id="8" name="Grafik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78" y="5607409"/>
            <a:ext cx="1670897" cy="96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80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3400" y="454025"/>
            <a:ext cx="73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Participation - Overview</a:t>
            </a:r>
            <a:endParaRPr lang="en-US" sz="2400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589046" y="1345150"/>
            <a:ext cx="21964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1. </a:t>
            </a:r>
            <a:r>
              <a:rPr lang="en-US" dirty="0"/>
              <a:t>P</a:t>
            </a:r>
            <a:r>
              <a:rPr lang="en-US" dirty="0" smtClean="0"/>
              <a:t>roposal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89046" y="1901874"/>
            <a:ext cx="36441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2. Internal </a:t>
            </a:r>
            <a:r>
              <a:rPr lang="de-DE" dirty="0" err="1" smtClean="0"/>
              <a:t>and</a:t>
            </a:r>
            <a:r>
              <a:rPr lang="de-DE" dirty="0" smtClean="0"/>
              <a:t> 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89046" y="2456452"/>
            <a:ext cx="3297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3.1 confirmation of participation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89046" y="2846992"/>
            <a:ext cx="3297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3.2 Acknowledge statement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89046" y="3391542"/>
            <a:ext cx="21895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4. WORKSHOP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89046" y="3940312"/>
            <a:ext cx="21895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5. ECAC-report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9046" y="4692832"/>
            <a:ext cx="31615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6. </a:t>
            </a:r>
            <a:r>
              <a:rPr lang="en-US" dirty="0" smtClean="0"/>
              <a:t>Confirmation of calibration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89046" y="5405635"/>
            <a:ext cx="21895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7. </a:t>
            </a:r>
            <a:r>
              <a:rPr lang="de-DE" dirty="0"/>
              <a:t>U</a:t>
            </a:r>
            <a:r>
              <a:rPr lang="de-DE" dirty="0" smtClean="0"/>
              <a:t>ser Report</a:t>
            </a:r>
            <a:endParaRPr lang="de-DE" dirty="0"/>
          </a:p>
        </p:txBody>
      </p:sp>
      <p:cxnSp>
        <p:nvCxnSpPr>
          <p:cNvPr id="13" name="Gerade Verbindung 12"/>
          <p:cNvCxnSpPr>
            <a:stCxn id="4" idx="2"/>
          </p:cNvCxnSpPr>
          <p:nvPr/>
        </p:nvCxnSpPr>
        <p:spPr>
          <a:xfrm>
            <a:off x="1687266" y="1714482"/>
            <a:ext cx="0" cy="18739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/>
        </p:nvCxnSpPr>
        <p:spPr>
          <a:xfrm flipH="1">
            <a:off x="1683820" y="3165524"/>
            <a:ext cx="7797" cy="22601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8" idx="2"/>
            <a:endCxn id="9" idx="0"/>
          </p:cNvCxnSpPr>
          <p:nvPr/>
        </p:nvCxnSpPr>
        <p:spPr>
          <a:xfrm>
            <a:off x="1683820" y="3760874"/>
            <a:ext cx="0" cy="1794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9" idx="2"/>
          </p:cNvCxnSpPr>
          <p:nvPr/>
        </p:nvCxnSpPr>
        <p:spPr>
          <a:xfrm>
            <a:off x="1683820" y="4309644"/>
            <a:ext cx="0" cy="3831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>
            <a:off x="1683820" y="5062164"/>
            <a:ext cx="3446" cy="33131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1691193" y="2270107"/>
            <a:ext cx="424" cy="18411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fi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54" y="5607409"/>
            <a:ext cx="1670897" cy="965131"/>
          </a:xfrm>
          <a:prstGeom prst="rect">
            <a:avLst/>
          </a:prstGeom>
          <a:noFill/>
        </p:spPr>
      </p:pic>
      <p:sp>
        <p:nvSpPr>
          <p:cNvPr id="19" name="Rechteck 18"/>
          <p:cNvSpPr/>
          <p:nvPr/>
        </p:nvSpPr>
        <p:spPr>
          <a:xfrm>
            <a:off x="4800600" y="1253786"/>
            <a:ext cx="412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Online application </a:t>
            </a:r>
            <a:r>
              <a:rPr lang="en-US" sz="1600" dirty="0" smtClean="0"/>
              <a:t>form: </a:t>
            </a:r>
            <a:r>
              <a:rPr lang="en-US" sz="1600" dirty="0">
                <a:solidFill>
                  <a:srgbClr val="3366FF"/>
                </a:solidFill>
              </a:rPr>
              <a:t>http://</a:t>
            </a:r>
            <a:r>
              <a:rPr lang="en-US" sz="1600" dirty="0" err="1">
                <a:solidFill>
                  <a:srgbClr val="3366FF"/>
                </a:solidFill>
              </a:rPr>
              <a:t>www.actris-</a:t>
            </a:r>
            <a:r>
              <a:rPr lang="en-US" sz="1600" dirty="0" err="1" smtClean="0">
                <a:solidFill>
                  <a:srgbClr val="3366FF"/>
                </a:solidFill>
              </a:rPr>
              <a:t>ecac.eu</a:t>
            </a:r>
            <a:endParaRPr lang="en-US" sz="1600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Separate </a:t>
            </a:r>
            <a:r>
              <a:rPr lang="en-US" sz="1600" dirty="0" smtClean="0"/>
              <a:t>application for </a:t>
            </a:r>
            <a:r>
              <a:rPr lang="en-US" sz="1600" u="sng" dirty="0"/>
              <a:t>each instrument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800600" y="2409486"/>
            <a:ext cx="412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Project number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800600" y="3927612"/>
            <a:ext cx="412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Summary of Intercomparison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800600" y="4438832"/>
            <a:ext cx="412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Success of Intercomparison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Signed by both parties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Basis of pay-off</a:t>
            </a:r>
            <a:endParaRPr lang="en-US" sz="1600" dirty="0"/>
          </a:p>
        </p:txBody>
      </p:sp>
      <p:sp>
        <p:nvSpPr>
          <p:cNvPr id="27" name="Rechteck 26"/>
          <p:cNvSpPr/>
          <p:nvPr/>
        </p:nvSpPr>
        <p:spPr>
          <a:xfrm>
            <a:off x="4800600" y="5284867"/>
            <a:ext cx="41275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Short!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Mail: </a:t>
            </a:r>
            <a:r>
              <a:rPr lang="en-US" sz="1600" dirty="0" err="1" smtClean="0">
                <a:solidFill>
                  <a:srgbClr val="000000"/>
                </a:solidFill>
              </a:rPr>
              <a:t>ecac@tropos.de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37100" y="997896"/>
            <a:ext cx="4267200" cy="131885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links 28"/>
          <p:cNvSpPr/>
          <p:nvPr/>
        </p:nvSpPr>
        <p:spPr>
          <a:xfrm>
            <a:off x="3175000" y="1460500"/>
            <a:ext cx="1308100" cy="12700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links 29"/>
          <p:cNvSpPr/>
          <p:nvPr/>
        </p:nvSpPr>
        <p:spPr>
          <a:xfrm flipV="1">
            <a:off x="4042263" y="2552700"/>
            <a:ext cx="694837" cy="92106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links 30"/>
          <p:cNvSpPr/>
          <p:nvPr/>
        </p:nvSpPr>
        <p:spPr>
          <a:xfrm>
            <a:off x="3175000" y="4067294"/>
            <a:ext cx="1308100" cy="12700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links 31"/>
          <p:cNvSpPr/>
          <p:nvPr/>
        </p:nvSpPr>
        <p:spPr>
          <a:xfrm>
            <a:off x="3886199" y="4851746"/>
            <a:ext cx="810113" cy="12700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links 32"/>
          <p:cNvSpPr/>
          <p:nvPr/>
        </p:nvSpPr>
        <p:spPr>
          <a:xfrm>
            <a:off x="3175000" y="5531191"/>
            <a:ext cx="1308100" cy="12700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/>
        </p:nvSpPr>
        <p:spPr>
          <a:xfrm>
            <a:off x="4737100" y="2302879"/>
            <a:ext cx="2035175" cy="6435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/>
          <p:cNvSpPr/>
          <p:nvPr/>
        </p:nvSpPr>
        <p:spPr>
          <a:xfrm>
            <a:off x="4737100" y="3902212"/>
            <a:ext cx="2955016" cy="43283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/>
          <p:cNvSpPr/>
          <p:nvPr/>
        </p:nvSpPr>
        <p:spPr>
          <a:xfrm>
            <a:off x="4737100" y="4405866"/>
            <a:ext cx="3146425" cy="96790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>
            <a:off x="4737101" y="5320267"/>
            <a:ext cx="2590800" cy="56207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platzhalter 1"/>
          <p:cNvSpPr txBox="1">
            <a:spLocks/>
          </p:cNvSpPr>
          <p:nvPr/>
        </p:nvSpPr>
        <p:spPr>
          <a:xfrm>
            <a:off x="298571" y="6398133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67" rtl="0" eaLnBrk="1" latinLnBrk="0" hangingPunct="1">
              <a:lnSpc>
                <a:spcPts val="1150"/>
              </a:lnSpc>
              <a:spcBef>
                <a:spcPts val="0"/>
              </a:spcBef>
              <a:buFont typeface="Arial"/>
              <a:buNone/>
              <a:defRPr sz="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896" indent="-285729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7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5" indent="-228583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2" indent="-228583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5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2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Stephanie Schüttauf	13/10/2016	Bologna	Second ACTRIS-2 WP3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75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3400" y="454025"/>
            <a:ext cx="73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Statistics – until the end of 2016 </a:t>
            </a:r>
            <a:endParaRPr lang="en-US" sz="2400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533400" y="1447800"/>
            <a:ext cx="7835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31 calibration &amp; intercomparison workshops &amp; inter-laboratory comparisons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176 users (instruments) in total</a:t>
            </a:r>
          </a:p>
          <a:p>
            <a:pPr marL="7428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124 TNA</a:t>
            </a:r>
          </a:p>
          <a:p>
            <a:pPr marL="742875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52 National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438 RWD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...in detail: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298571" y="6398133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67" rtl="0" eaLnBrk="1" latinLnBrk="0" hangingPunct="1">
              <a:lnSpc>
                <a:spcPts val="1150"/>
              </a:lnSpc>
              <a:spcBef>
                <a:spcPts val="0"/>
              </a:spcBef>
              <a:buFont typeface="Arial"/>
              <a:buNone/>
              <a:defRPr sz="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896" indent="-285729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7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5" indent="-228583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2" indent="-228583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5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2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Stephanie Schüttauf	13/10/2016	Bologna	Second ACTRIS-2 WP3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endParaRPr lang="de-DE" dirty="0"/>
          </a:p>
        </p:txBody>
      </p:sp>
      <p:pic>
        <p:nvPicPr>
          <p:cNvPr id="6" name="Grafi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54" y="5607409"/>
            <a:ext cx="1670897" cy="96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87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3400" y="454025"/>
            <a:ext cx="73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Statistics – WCCAP</a:t>
            </a:r>
            <a:endParaRPr lang="en-US" sz="2400" b="1" u="sng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93349"/>
              </p:ext>
            </p:extLst>
          </p:nvPr>
        </p:nvGraphicFramePr>
        <p:xfrm>
          <a:off x="533400" y="1131332"/>
          <a:ext cx="8115299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7-12/2015</a:t>
                      </a:r>
                      <a:endParaRPr lang="en-US" b="1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1-12/2016</a:t>
                      </a:r>
                      <a:endParaRPr lang="en-US" b="1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TNA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National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TNA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National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Absorption Photometer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Condensation Particle Counter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16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Extinction</a:t>
                      </a:r>
                      <a:r>
                        <a:rPr lang="en-US" baseline="0" noProof="0" dirty="0" smtClean="0"/>
                        <a:t> Monitor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Integrating Nephelometer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Mobility Particle Size Spectrometer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10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Cloud Condensation Nuclei Counter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On-site Intercomparison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14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33400" y="5511800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TNA RWD: </a:t>
            </a:r>
            <a:r>
              <a:rPr lang="de-DE" b="1" u="sng" dirty="0" smtClean="0"/>
              <a:t>206/605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298571" y="6398133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67" rtl="0" eaLnBrk="1" latinLnBrk="0" hangingPunct="1">
              <a:lnSpc>
                <a:spcPts val="1150"/>
              </a:lnSpc>
              <a:spcBef>
                <a:spcPts val="0"/>
              </a:spcBef>
              <a:buFont typeface="Arial"/>
              <a:buNone/>
              <a:defRPr sz="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896" indent="-285729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7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5" indent="-228583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2" indent="-228583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5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2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Stephanie Schüttauf	13/10/2016	Bologna	Second ACTRIS-2 WP3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endParaRPr lang="de-DE" dirty="0"/>
          </a:p>
        </p:txBody>
      </p:sp>
      <p:pic>
        <p:nvPicPr>
          <p:cNvPr id="8" name="Grafi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54" y="5607409"/>
            <a:ext cx="1670897" cy="96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41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3400" y="454025"/>
            <a:ext cx="73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Statistics – ACMCC</a:t>
            </a:r>
            <a:endParaRPr lang="en-US" sz="2400" b="1" u="sng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91175"/>
              </p:ext>
            </p:extLst>
          </p:nvPr>
        </p:nvGraphicFramePr>
        <p:xfrm>
          <a:off x="533400" y="1055132"/>
          <a:ext cx="8115299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2015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2016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TNA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National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National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Aerosol</a:t>
                      </a:r>
                      <a:r>
                        <a:rPr lang="en-US" baseline="0" noProof="0" dirty="0" smtClean="0"/>
                        <a:t> Chemical Speciation Monitor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33400" y="3514725"/>
            <a:ext cx="73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Statistics – ERLAP</a:t>
            </a:r>
            <a:endParaRPr lang="en-US" sz="2400" b="1" u="sng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71910"/>
              </p:ext>
            </p:extLst>
          </p:nvPr>
        </p:nvGraphicFramePr>
        <p:xfrm>
          <a:off x="533400" y="4065032"/>
          <a:ext cx="81152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2015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2016</a:t>
                      </a:r>
                      <a:endParaRPr lang="de-DE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TNA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National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National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OC/EC Analysis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33400" y="5511800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TNA/RWD: </a:t>
            </a:r>
            <a:r>
              <a:rPr lang="de-DE" b="1" u="sng" dirty="0" smtClean="0"/>
              <a:t>72/180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3400" y="2641600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TNA RWD: </a:t>
            </a:r>
            <a:r>
              <a:rPr lang="de-DE" b="1" u="sng" dirty="0" smtClean="0"/>
              <a:t>160/80</a:t>
            </a:r>
            <a:endParaRPr lang="de-DE" dirty="0"/>
          </a:p>
        </p:txBody>
      </p:sp>
      <p:sp>
        <p:nvSpPr>
          <p:cNvPr id="10" name="Textplatzhalter 1"/>
          <p:cNvSpPr txBox="1">
            <a:spLocks/>
          </p:cNvSpPr>
          <p:nvPr/>
        </p:nvSpPr>
        <p:spPr>
          <a:xfrm>
            <a:off x="298571" y="6398133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67" rtl="0" eaLnBrk="1" latinLnBrk="0" hangingPunct="1">
              <a:lnSpc>
                <a:spcPts val="1150"/>
              </a:lnSpc>
              <a:spcBef>
                <a:spcPts val="0"/>
              </a:spcBef>
              <a:buFont typeface="Arial"/>
              <a:buNone/>
              <a:defRPr sz="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896" indent="-285729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7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5" indent="-228583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2" indent="-228583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5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2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Stephanie Schüttauf	13/10/2016	Bologna	Second ACTRIS-2 WP3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endParaRPr lang="de-DE" dirty="0"/>
          </a:p>
        </p:txBody>
      </p:sp>
      <p:pic>
        <p:nvPicPr>
          <p:cNvPr id="11" name="Grafi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54" y="5607409"/>
            <a:ext cx="1670897" cy="96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58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3400" y="454025"/>
            <a:ext cx="73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Missing Stations I</a:t>
            </a:r>
            <a:endParaRPr lang="en-US" sz="2400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533400" y="1066800"/>
            <a:ext cx="750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Absorption Photometer: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Usti</a:t>
            </a:r>
            <a:r>
              <a:rPr lang="de-DE" dirty="0" smtClean="0"/>
              <a:t>, </a:t>
            </a:r>
            <a:r>
              <a:rPr lang="de-DE" dirty="0" err="1" smtClean="0"/>
              <a:t>Kresin</a:t>
            </a:r>
            <a:r>
              <a:rPr lang="de-DE" dirty="0" smtClean="0"/>
              <a:t>, Waldhof, </a:t>
            </a:r>
            <a:r>
              <a:rPr lang="de-DE" dirty="0" err="1" smtClean="0"/>
              <a:t>Schauinsland</a:t>
            </a:r>
            <a:r>
              <a:rPr lang="de-DE" dirty="0" smtClean="0"/>
              <a:t>, </a:t>
            </a:r>
            <a:r>
              <a:rPr lang="de-DE" dirty="0" err="1" smtClean="0"/>
              <a:t>Neuglobsow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000000"/>
                </a:solidFill>
              </a:rPr>
              <a:t>Zugspitze</a:t>
            </a:r>
            <a:r>
              <a:rPr lang="de-DE" dirty="0" smtClean="0"/>
              <a:t>, </a:t>
            </a:r>
            <a:r>
              <a:rPr lang="de-DE" dirty="0" err="1" smtClean="0"/>
              <a:t>Schneefernerhaus</a:t>
            </a:r>
            <a:r>
              <a:rPr lang="de-DE" dirty="0" smtClean="0"/>
              <a:t>, </a:t>
            </a:r>
            <a:r>
              <a:rPr lang="de-DE" dirty="0" err="1" smtClean="0"/>
              <a:t>Bösel</a:t>
            </a:r>
            <a:r>
              <a:rPr lang="de-DE" dirty="0" smtClean="0"/>
              <a:t>, </a:t>
            </a:r>
            <a:r>
              <a:rPr lang="de-DE" dirty="0" err="1" smtClean="0"/>
              <a:t>Hyytiälä</a:t>
            </a:r>
            <a:r>
              <a:rPr lang="de-DE" dirty="0" smtClean="0"/>
              <a:t>, Pallas, </a:t>
            </a:r>
            <a:r>
              <a:rPr lang="de-DE" dirty="0" err="1" smtClean="0"/>
              <a:t>Pic</a:t>
            </a:r>
            <a:r>
              <a:rPr lang="de-DE" dirty="0" smtClean="0"/>
              <a:t> du Midi, SIRTA, </a:t>
            </a:r>
            <a:r>
              <a:rPr lang="de-DE" dirty="0" err="1" smtClean="0"/>
              <a:t>Puy</a:t>
            </a:r>
            <a:r>
              <a:rPr lang="de-DE" dirty="0" smtClean="0"/>
              <a:t> de Dome, </a:t>
            </a:r>
            <a:r>
              <a:rPr lang="de-DE" dirty="0" err="1" smtClean="0"/>
              <a:t>Finokalia</a:t>
            </a:r>
            <a:r>
              <a:rPr lang="de-DE" dirty="0" smtClean="0"/>
              <a:t>, DEM Athens, Mace Head, </a:t>
            </a:r>
            <a:r>
              <a:rPr lang="de-DE" dirty="0" err="1" smtClean="0"/>
              <a:t>Preila</a:t>
            </a:r>
            <a:r>
              <a:rPr lang="de-DE" dirty="0" smtClean="0"/>
              <a:t>, </a:t>
            </a:r>
            <a:r>
              <a:rPr lang="de-DE" dirty="0" err="1" smtClean="0"/>
              <a:t>Cabauw</a:t>
            </a:r>
            <a:r>
              <a:rPr lang="de-DE" dirty="0" smtClean="0"/>
              <a:t>, </a:t>
            </a:r>
            <a:r>
              <a:rPr lang="de-DE" dirty="0" err="1" smtClean="0"/>
              <a:t>Vavihill</a:t>
            </a:r>
            <a:r>
              <a:rPr lang="de-DE" dirty="0" smtClean="0"/>
              <a:t>, </a:t>
            </a:r>
            <a:r>
              <a:rPr lang="de-DE" dirty="0" err="1" smtClean="0"/>
              <a:t>Aspvreten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533400" y="2279829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/>
              <a:t>Condensation</a:t>
            </a:r>
            <a:r>
              <a:rPr lang="de-DE" u="sng" dirty="0" smtClean="0"/>
              <a:t> </a:t>
            </a:r>
            <a:r>
              <a:rPr lang="de-DE" u="sng" dirty="0" err="1" smtClean="0"/>
              <a:t>Particle</a:t>
            </a:r>
            <a:r>
              <a:rPr lang="de-DE" u="sng" dirty="0" smtClean="0"/>
              <a:t> Counter: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Montseny</a:t>
            </a:r>
            <a:r>
              <a:rPr lang="de-DE" dirty="0" smtClean="0"/>
              <a:t>, </a:t>
            </a:r>
            <a:r>
              <a:rPr lang="de-DE" dirty="0" err="1" smtClean="0"/>
              <a:t>Varriö</a:t>
            </a:r>
            <a:r>
              <a:rPr lang="de-DE" dirty="0" smtClean="0"/>
              <a:t>, </a:t>
            </a:r>
            <a:r>
              <a:rPr lang="de-DE" dirty="0" err="1" smtClean="0"/>
              <a:t>Hyytiälä</a:t>
            </a:r>
            <a:r>
              <a:rPr lang="de-DE" dirty="0" smtClean="0"/>
              <a:t>, </a:t>
            </a:r>
            <a:r>
              <a:rPr lang="de-DE" dirty="0" err="1" smtClean="0"/>
              <a:t>Puy</a:t>
            </a:r>
            <a:r>
              <a:rPr lang="de-DE" dirty="0" smtClean="0"/>
              <a:t> de Dome, Kensington, Mt. </a:t>
            </a:r>
            <a:r>
              <a:rPr lang="de-DE" dirty="0" err="1" smtClean="0"/>
              <a:t>Cimone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3400" y="3013670"/>
            <a:ext cx="764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/>
              <a:t>Integrating</a:t>
            </a:r>
            <a:r>
              <a:rPr lang="de-DE" u="sng" dirty="0" smtClean="0"/>
              <a:t> Nephelometer: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Kresin</a:t>
            </a:r>
            <a:r>
              <a:rPr lang="de-DE" dirty="0" smtClean="0"/>
              <a:t>, Pallas, </a:t>
            </a:r>
            <a:r>
              <a:rPr lang="de-DE" dirty="0" err="1" smtClean="0"/>
              <a:t>Puy</a:t>
            </a:r>
            <a:r>
              <a:rPr lang="de-DE" dirty="0" smtClean="0"/>
              <a:t> de Dome, </a:t>
            </a:r>
            <a:r>
              <a:rPr lang="de-DE" dirty="0" err="1" smtClean="0"/>
              <a:t>Finokalia</a:t>
            </a:r>
            <a:r>
              <a:rPr lang="de-DE" dirty="0" smtClean="0"/>
              <a:t>, Mace Head, Mt. </a:t>
            </a:r>
            <a:r>
              <a:rPr lang="de-DE" dirty="0" err="1" smtClean="0"/>
              <a:t>Cimone</a:t>
            </a:r>
            <a:r>
              <a:rPr lang="de-DE" dirty="0" smtClean="0"/>
              <a:t>, </a:t>
            </a:r>
            <a:r>
              <a:rPr lang="de-DE" dirty="0" err="1" smtClean="0"/>
              <a:t>Preila</a:t>
            </a:r>
            <a:r>
              <a:rPr lang="de-DE" dirty="0" smtClean="0"/>
              <a:t>, </a:t>
            </a:r>
            <a:r>
              <a:rPr lang="de-DE" dirty="0" err="1" smtClean="0"/>
              <a:t>Cabauw</a:t>
            </a:r>
            <a:r>
              <a:rPr lang="de-DE" dirty="0" smtClean="0"/>
              <a:t>, </a:t>
            </a:r>
            <a:r>
              <a:rPr lang="de-DE" dirty="0" err="1" smtClean="0"/>
              <a:t>Vavihill</a:t>
            </a:r>
            <a:r>
              <a:rPr lang="de-DE" dirty="0" smtClean="0"/>
              <a:t>, </a:t>
            </a:r>
            <a:r>
              <a:rPr lang="de-DE" dirty="0" err="1" smtClean="0"/>
              <a:t>Aspvreten</a:t>
            </a:r>
            <a:r>
              <a:rPr lang="de-DE" dirty="0" smtClean="0"/>
              <a:t>, </a:t>
            </a:r>
            <a:r>
              <a:rPr lang="de-DE" dirty="0" err="1" smtClean="0"/>
              <a:t>Trollhaugen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3400" y="39751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Mobility </a:t>
            </a:r>
            <a:r>
              <a:rPr lang="de-DE" u="sng" dirty="0" err="1" smtClean="0"/>
              <a:t>Particle</a:t>
            </a:r>
            <a:r>
              <a:rPr lang="de-DE" u="sng" dirty="0" smtClean="0"/>
              <a:t> Size </a:t>
            </a:r>
            <a:r>
              <a:rPr lang="de-DE" u="sng" dirty="0" err="1" smtClean="0"/>
              <a:t>Spectrometer</a:t>
            </a:r>
            <a:r>
              <a:rPr lang="de-DE" u="sng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Jungfraujoch</a:t>
            </a:r>
            <a:r>
              <a:rPr lang="de-DE" dirty="0" smtClean="0"/>
              <a:t>, Madrid, </a:t>
            </a:r>
            <a:r>
              <a:rPr lang="de-DE" dirty="0" err="1" smtClean="0"/>
              <a:t>Montseny</a:t>
            </a:r>
            <a:r>
              <a:rPr lang="de-DE" dirty="0" smtClean="0"/>
              <a:t>, </a:t>
            </a:r>
            <a:r>
              <a:rPr lang="de-DE" dirty="0" err="1" smtClean="0"/>
              <a:t>Varriö</a:t>
            </a:r>
            <a:r>
              <a:rPr lang="de-DE" dirty="0" smtClean="0"/>
              <a:t>, </a:t>
            </a:r>
            <a:r>
              <a:rPr lang="de-DE" dirty="0" err="1" smtClean="0"/>
              <a:t>Pic</a:t>
            </a:r>
            <a:r>
              <a:rPr lang="de-DE" dirty="0" smtClean="0"/>
              <a:t> du Midi, </a:t>
            </a:r>
            <a:r>
              <a:rPr lang="de-DE" dirty="0" err="1" smtClean="0"/>
              <a:t>Puy</a:t>
            </a:r>
            <a:r>
              <a:rPr lang="de-DE" dirty="0" smtClean="0"/>
              <a:t> de Dome, Kensington, Mace Head, Mt. </a:t>
            </a:r>
            <a:r>
              <a:rPr lang="de-DE" dirty="0" err="1" smtClean="0"/>
              <a:t>Cimone</a:t>
            </a:r>
            <a:r>
              <a:rPr lang="de-DE" dirty="0" smtClean="0"/>
              <a:t>, </a:t>
            </a:r>
            <a:r>
              <a:rPr lang="de-DE" dirty="0" err="1" smtClean="0"/>
              <a:t>Preila</a:t>
            </a:r>
            <a:r>
              <a:rPr lang="de-DE" dirty="0" smtClean="0"/>
              <a:t>, </a:t>
            </a:r>
            <a:r>
              <a:rPr lang="de-DE" dirty="0" err="1" smtClean="0"/>
              <a:t>Cabauw</a:t>
            </a:r>
            <a:r>
              <a:rPr lang="de-DE" dirty="0" smtClean="0"/>
              <a:t>, Birkenes, </a:t>
            </a:r>
            <a:r>
              <a:rPr lang="de-DE" dirty="0" err="1" smtClean="0"/>
              <a:t>Vavihill</a:t>
            </a:r>
            <a:r>
              <a:rPr lang="de-DE" dirty="0" smtClean="0"/>
              <a:t>, </a:t>
            </a:r>
            <a:r>
              <a:rPr lang="de-DE" dirty="0" err="1" smtClean="0"/>
              <a:t>Aspvreten</a:t>
            </a:r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298571" y="6398133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67" rtl="0" eaLnBrk="1" latinLnBrk="0" hangingPunct="1">
              <a:lnSpc>
                <a:spcPts val="1150"/>
              </a:lnSpc>
              <a:spcBef>
                <a:spcPts val="0"/>
              </a:spcBef>
              <a:buFont typeface="Arial"/>
              <a:buNone/>
              <a:defRPr sz="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896" indent="-285729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7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5" indent="-228583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2" indent="-228583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5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2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Stephanie Schüttauf	13/10/2016	Bologna	Second ACTRIS-2 WP3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endParaRPr lang="de-DE" dirty="0"/>
          </a:p>
        </p:txBody>
      </p:sp>
      <p:pic>
        <p:nvPicPr>
          <p:cNvPr id="10" name="Grafi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54" y="5607409"/>
            <a:ext cx="1670897" cy="96513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533400" y="5245100"/>
            <a:ext cx="69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 smtClean="0"/>
              <a:t>Cloud</a:t>
            </a:r>
            <a:r>
              <a:rPr lang="de-DE" u="sng" dirty="0" smtClean="0"/>
              <a:t> </a:t>
            </a:r>
            <a:r>
              <a:rPr lang="de-DE" u="sng" dirty="0" err="1" smtClean="0"/>
              <a:t>Condensation</a:t>
            </a:r>
            <a:r>
              <a:rPr lang="de-DE" u="sng" dirty="0" smtClean="0"/>
              <a:t> Nuclei Counter: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Paris, </a:t>
            </a:r>
            <a:r>
              <a:rPr lang="de-DE" dirty="0" err="1" smtClean="0"/>
              <a:t>Puy</a:t>
            </a:r>
            <a:r>
              <a:rPr lang="de-DE" dirty="0" smtClean="0"/>
              <a:t> de Dome, London, Mace Head, </a:t>
            </a:r>
            <a:r>
              <a:rPr lang="de-DE" dirty="0" err="1" smtClean="0"/>
              <a:t>Cabauw</a:t>
            </a:r>
            <a:r>
              <a:rPr lang="de-DE" dirty="0" smtClean="0"/>
              <a:t>, Birkenes, </a:t>
            </a:r>
            <a:r>
              <a:rPr lang="de-DE" dirty="0" err="1" smtClean="0"/>
              <a:t>Vavihill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73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3400" y="454025"/>
            <a:ext cx="735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Missing Stations II</a:t>
            </a:r>
            <a:endParaRPr lang="en-US" sz="2400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533400" y="1346200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OCEC Analysis: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Mesta, </a:t>
            </a:r>
            <a:r>
              <a:rPr lang="de-DE" dirty="0" err="1" smtClean="0"/>
              <a:t>Hohenpeissenberg</a:t>
            </a:r>
            <a:r>
              <a:rPr lang="de-DE" dirty="0" smtClean="0"/>
              <a:t>, </a:t>
            </a:r>
            <a:r>
              <a:rPr lang="de-DE" dirty="0" err="1" smtClean="0"/>
              <a:t>Finokalia</a:t>
            </a:r>
            <a:r>
              <a:rPr lang="de-DE" dirty="0" smtClean="0"/>
              <a:t>, K-</a:t>
            </a:r>
            <a:r>
              <a:rPr lang="de-DE" dirty="0" err="1" smtClean="0"/>
              <a:t>Pustza</a:t>
            </a:r>
            <a:r>
              <a:rPr lang="de-DE" dirty="0" smtClean="0"/>
              <a:t>, Mt. </a:t>
            </a:r>
            <a:r>
              <a:rPr lang="de-DE" dirty="0" err="1" smtClean="0"/>
              <a:t>Cimone</a:t>
            </a:r>
            <a:r>
              <a:rPr lang="de-DE" dirty="0" smtClean="0"/>
              <a:t>, </a:t>
            </a:r>
            <a:r>
              <a:rPr lang="de-DE" dirty="0" err="1" smtClean="0"/>
              <a:t>Aspvreten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3400" y="2527300"/>
            <a:ext cx="709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Aerosol Chemical </a:t>
            </a:r>
            <a:r>
              <a:rPr lang="de-DE" u="sng" dirty="0" err="1" smtClean="0"/>
              <a:t>Speciation</a:t>
            </a:r>
            <a:r>
              <a:rPr lang="de-DE" u="sng" dirty="0" smtClean="0"/>
              <a:t> Monitor: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Jungfraujoch</a:t>
            </a:r>
            <a:r>
              <a:rPr lang="de-DE" dirty="0" smtClean="0"/>
              <a:t>, </a:t>
            </a:r>
            <a:r>
              <a:rPr lang="de-DE" dirty="0" err="1" smtClean="0"/>
              <a:t>Madadino</a:t>
            </a:r>
            <a:r>
              <a:rPr lang="de-DE" dirty="0" smtClean="0"/>
              <a:t>, </a:t>
            </a:r>
            <a:r>
              <a:rPr lang="de-DE" dirty="0" err="1" smtClean="0"/>
              <a:t>Montsec</a:t>
            </a:r>
            <a:r>
              <a:rPr lang="de-DE" dirty="0" smtClean="0"/>
              <a:t>, </a:t>
            </a:r>
            <a:r>
              <a:rPr lang="de-DE" dirty="0" err="1" smtClean="0"/>
              <a:t>Montseny</a:t>
            </a:r>
            <a:r>
              <a:rPr lang="de-DE" dirty="0" smtClean="0"/>
              <a:t>, Mace Head, </a:t>
            </a:r>
            <a:r>
              <a:rPr lang="de-DE" dirty="0" err="1" smtClean="0"/>
              <a:t>Cabauw</a:t>
            </a:r>
            <a:r>
              <a:rPr lang="de-DE" dirty="0" smtClean="0"/>
              <a:t>, Birkenes</a:t>
            </a:r>
            <a:endParaRPr lang="de-DE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298571" y="6398133"/>
            <a:ext cx="5903488" cy="2736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67" rtl="0" eaLnBrk="1" latinLnBrk="0" hangingPunct="1">
              <a:lnSpc>
                <a:spcPts val="1150"/>
              </a:lnSpc>
              <a:spcBef>
                <a:spcPts val="0"/>
              </a:spcBef>
              <a:buFont typeface="Arial"/>
              <a:buNone/>
              <a:defRPr sz="8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896" indent="-285729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7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5" indent="-228583" algn="l" defTabSz="45716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2" indent="-228583" algn="l" defTabSz="45716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85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52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9" indent="-228583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bg1">
                    <a:lumMod val="75000"/>
                  </a:schemeClr>
                </a:solidFill>
              </a:rPr>
              <a:t>Stephanie Schüttauf	13/10/2016	Bologna	Second ACTRIS-2 WP3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Workshop</a:t>
            </a:r>
          </a:p>
          <a:p>
            <a:endParaRPr lang="de-DE" dirty="0"/>
          </a:p>
        </p:txBody>
      </p:sp>
      <p:pic>
        <p:nvPicPr>
          <p:cNvPr id="7" name="Grafik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54" y="5607409"/>
            <a:ext cx="1670897" cy="96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7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esentation_Athen_S.Schüttau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Presentation_Athen_S.Schüttauf.potx</Template>
  <TotalTime>0</TotalTime>
  <Words>633</Words>
  <Application>Microsoft Macintosh PowerPoint</Application>
  <PresentationFormat>Bildschirmpräsentation (4:3)</PresentationFormat>
  <Paragraphs>151</Paragraphs>
  <Slides>10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Presentation_Athen_S.Schüttauf</vt:lpstr>
      <vt:lpstr>WP8: ECAC  Calibration workshops and intercomparisons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Brown</dc:creator>
  <cp:lastModifiedBy>Stephanie Schüttauf</cp:lastModifiedBy>
  <cp:revision>113</cp:revision>
  <dcterms:created xsi:type="dcterms:W3CDTF">2012-06-26T16:59:07Z</dcterms:created>
  <dcterms:modified xsi:type="dcterms:W3CDTF">2016-10-13T07:25:47Z</dcterms:modified>
</cp:coreProperties>
</file>